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24"/>
  </p:notesMasterIdLst>
  <p:sldIdLst>
    <p:sldId id="514" r:id="rId5"/>
    <p:sldId id="527" r:id="rId6"/>
    <p:sldId id="517" r:id="rId7"/>
    <p:sldId id="511" r:id="rId8"/>
    <p:sldId id="518" r:id="rId9"/>
    <p:sldId id="528" r:id="rId10"/>
    <p:sldId id="522" r:id="rId11"/>
    <p:sldId id="519" r:id="rId12"/>
    <p:sldId id="516" r:id="rId13"/>
    <p:sldId id="525" r:id="rId14"/>
    <p:sldId id="530" r:id="rId15"/>
    <p:sldId id="529" r:id="rId16"/>
    <p:sldId id="521" r:id="rId17"/>
    <p:sldId id="523" r:id="rId18"/>
    <p:sldId id="526" r:id="rId19"/>
    <p:sldId id="520" r:id="rId20"/>
    <p:sldId id="515" r:id="rId21"/>
    <p:sldId id="531" r:id="rId22"/>
    <p:sldId id="524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ヒラギノ角ゴ Pro W3" pitchFamily="84" charset="-128"/>
        <a:cs typeface="ヒラギノ角ゴ Pro W3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Taylor" initials="SPT" lastIdx="2" clrIdx="0"/>
  <p:cmAuthor id="1" name="Pete Burkinshaw" initials="PB" lastIdx="1" clrIdx="1"/>
  <p:cmAuthor id="2" name="Steve Taylor / Alcohol and Drugs" initials="ST/AaD" lastIdx="1" clrIdx="2">
    <p:extLst>
      <p:ext uri="{19B8F6BF-5375-455C-9EA6-DF929625EA0E}">
        <p15:presenceInfo xmlns:p15="http://schemas.microsoft.com/office/powerpoint/2012/main" userId="S::Steve.Taylor@phe.gov.uk::8ede6b34-f9a1-42c3-ae4b-c42236e1c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2E"/>
    <a:srgbClr val="7D003F"/>
    <a:srgbClr val="990000"/>
    <a:srgbClr val="00A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07" autoAdjust="0"/>
  </p:normalViewPr>
  <p:slideViewPr>
    <p:cSldViewPr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Rate of alcohol specific death per 100,000 of population by socio-economic status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64082378568737"/>
          <c:y val="0.11369816478626564"/>
          <c:w val="0.69348522299133197"/>
          <c:h val="0.75328823148295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 specific deaths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3F-4A5B-984F-D54FFFDB7DB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3F-4A5B-984F-D54FFFDB7DB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3F-4A5B-984F-D54FFFDB7DB2}"/>
              </c:ext>
            </c:extLst>
          </c:dPt>
          <c:cat>
            <c:strRef>
              <c:f>Sheet1!$A$2:$A$11</c:f>
              <c:strCache>
                <c:ptCount val="10"/>
                <c:pt idx="0">
                  <c:v>Least deprived</c:v>
                </c:pt>
                <c:pt idx="9">
                  <c:v>Most deprived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6.6109</c:v>
                </c:pt>
                <c:pt idx="1">
                  <c:v>7.2717000000000001</c:v>
                </c:pt>
                <c:pt idx="2">
                  <c:v>7.2793999999999999</c:v>
                </c:pt>
                <c:pt idx="3">
                  <c:v>8.9703999999999997</c:v>
                </c:pt>
                <c:pt idx="4">
                  <c:v>8.9321000000000002</c:v>
                </c:pt>
                <c:pt idx="5">
                  <c:v>10.0723</c:v>
                </c:pt>
                <c:pt idx="6">
                  <c:v>9.7518999999999991</c:v>
                </c:pt>
                <c:pt idx="7">
                  <c:v>11.936400000000001</c:v>
                </c:pt>
                <c:pt idx="8">
                  <c:v>13.547800000000001</c:v>
                </c:pt>
                <c:pt idx="9">
                  <c:v>16.008400000000002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3F-4A5B-984F-D54FFFDB7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8829440"/>
        <c:axId val="288834144"/>
      </c:barChart>
      <c:catAx>
        <c:axId val="2888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834144"/>
        <c:crosses val="autoZero"/>
        <c:auto val="1"/>
        <c:lblAlgn val="ctr"/>
        <c:lblOffset val="100"/>
        <c:noMultiLvlLbl val="0"/>
      </c:catAx>
      <c:valAx>
        <c:axId val="28883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8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49E6C6-4B8F-4672-8CF4-FB16948CBE13}" type="datetimeFigureOut">
              <a:rPr lang="en-US"/>
              <a:pPr>
                <a:defRPr/>
              </a:pPr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0CBF3-2A0A-4409-B599-FEFEAF974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publications@phe.gov.uk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304"/>
            <a:ext cx="12192000" cy="472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988841"/>
            <a:ext cx="12192000" cy="144463"/>
          </a:xfrm>
          <a:prstGeom prst="rect">
            <a:avLst/>
          </a:prstGeom>
          <a:solidFill>
            <a:srgbClr val="00AE9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178197" cy="172450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4000" y="6021288"/>
            <a:ext cx="10178197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\\colhpafil004\Colindale_Data\HQ Group and LARS\Group Data\Design\Branding and logos\PHE logos with strapline\Small without Old French text\PHE small logo for A4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0069" cy="181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27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69" y="548680"/>
            <a:ext cx="10704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4000" y="1412777"/>
            <a:ext cx="10704000" cy="4739679"/>
          </a:xfrm>
        </p:spPr>
        <p:txBody>
          <a:bodyPr/>
          <a:lstStyle>
            <a:lvl1pPr marL="4763" indent="-4763">
              <a:lnSpc>
                <a:spcPct val="114000"/>
              </a:lnSpc>
              <a:spcBef>
                <a:spcPts val="0"/>
              </a:spcBef>
              <a:defRPr sz="1800" b="0" baseline="0">
                <a:solidFill>
                  <a:schemeClr val="tx1"/>
                </a:solidFill>
              </a:defRPr>
            </a:lvl1pPr>
            <a:lvl2pPr>
              <a:defRPr lang="en-US" sz="1800" kern="1200" baseline="0" dirty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</a:lstStyle>
          <a:p>
            <a:pPr marL="342900" lvl="1" indent="-342900" algn="l" rtl="0" eaLnBrk="0" fontAlgn="base" hangingPunct="0">
              <a:spcBef>
                <a:spcPts val="0"/>
              </a:spcBef>
              <a:spcAft>
                <a:spcPts val="1200"/>
              </a:spcAft>
              <a:buClr>
                <a:srgbClr val="00AE9E"/>
              </a:buClr>
              <a:buFont typeface="Arial" pitchFamily="34" charset="0"/>
              <a:buChar char="•"/>
            </a:pPr>
            <a:r>
              <a:rPr lang="en-US" dirty="0"/>
              <a:t>Text should be 12-18pt Arial. Do not use other fonts.</a:t>
            </a:r>
          </a:p>
          <a:p>
            <a:pPr lvl="0"/>
            <a:endParaRPr lang="en-US" b="1" dirty="0">
              <a:latin typeface="Arial" pitchFamily="84" charset="0"/>
            </a:endParaRPr>
          </a:p>
          <a:p>
            <a:pPr lvl="0"/>
            <a:r>
              <a:rPr lang="en-US" b="1" dirty="0">
                <a:latin typeface="Arial" pitchFamily="84" charset="0"/>
              </a:rPr>
              <a:t>Note</a:t>
            </a:r>
          </a:p>
          <a:p>
            <a:pPr lvl="0"/>
            <a:r>
              <a:rPr lang="en-US" dirty="0">
                <a:latin typeface="Arial" pitchFamily="84" charset="0"/>
              </a:rPr>
              <a:t>This template should NOT be used to create publications, as this may mean</a:t>
            </a:r>
          </a:p>
          <a:p>
            <a:pPr lvl="0"/>
            <a:r>
              <a:rPr lang="en-US" dirty="0">
                <a:latin typeface="Arial" pitchFamily="84" charset="0"/>
              </a:rPr>
              <a:t>publication on GOV.UK will not be possible. </a:t>
            </a:r>
          </a:p>
          <a:p>
            <a:pPr lvl="0"/>
            <a:endParaRPr lang="en-US" dirty="0">
              <a:latin typeface="Arial" pitchFamily="84" charset="0"/>
            </a:endParaRPr>
          </a:p>
          <a:p>
            <a:pPr lvl="0"/>
            <a:r>
              <a:rPr lang="en-US" dirty="0">
                <a:latin typeface="Arial" pitchFamily="84" charset="0"/>
              </a:rPr>
              <a:t>Please contact </a:t>
            </a:r>
            <a:r>
              <a:rPr lang="en-US" dirty="0">
                <a:latin typeface="Arial" pitchFamily="84" charset="0"/>
                <a:hlinkClick r:id="rId2"/>
              </a:rPr>
              <a:t>publications@phe.gov.uk</a:t>
            </a:r>
            <a:r>
              <a:rPr lang="en-US" dirty="0">
                <a:latin typeface="Arial" pitchFamily="84" charset="0"/>
              </a:rPr>
              <a:t> for more details</a:t>
            </a:r>
          </a:p>
          <a:p>
            <a:pPr lvl="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08726"/>
            <a:ext cx="12192000" cy="549275"/>
          </a:xfrm>
        </p:spPr>
        <p:txBody>
          <a:bodyPr/>
          <a:lstStyle>
            <a:lvl1pPr algn="l">
              <a:defRPr/>
            </a:lvl1pPr>
          </a:lstStyle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44000" y="6308726"/>
            <a:ext cx="11208651" cy="549275"/>
          </a:xfrm>
        </p:spPr>
        <p:txBody>
          <a:bodyPr/>
          <a:lstStyle>
            <a:lvl1pPr marL="173038" indent="0"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951" y="274638"/>
            <a:ext cx="107061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1" y="1600201"/>
            <a:ext cx="1070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6"/>
            <a:ext cx="12192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288000">
              <a:defRPr/>
            </a:pPr>
            <a:fld id="{45F8D313-CCBE-49D6-A3BC-57B1848DFB52}" type="slidenum">
              <a:rPr lang="en-US" smtClean="0"/>
              <a:pPr marL="288000"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42951" y="6308726"/>
            <a:ext cx="112097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itchFamily="84" charset="0"/>
        <a:defRPr kern="1200" baseline="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 baseline="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itchFamily="8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+mn-cs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00" y="2492897"/>
            <a:ext cx="10464568" cy="1724503"/>
          </a:xfrm>
        </p:spPr>
        <p:txBody>
          <a:bodyPr/>
          <a:lstStyle/>
          <a:p>
            <a:r>
              <a:rPr lang="en-GB" dirty="0"/>
              <a:t>Drug (and alcohol) related deaths: </a:t>
            </a:r>
            <a:br>
              <a:rPr lang="en-GB" dirty="0"/>
            </a:br>
            <a:r>
              <a:rPr lang="en-GB" dirty="0"/>
              <a:t>statistics and beyond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Steve Taylor, Programme Manager, Alcohol, Drugs, Tobacco and Justice, PHE</a:t>
            </a:r>
          </a:p>
        </p:txBody>
      </p:sp>
    </p:spTree>
    <p:extLst>
      <p:ext uri="{BB962C8B-B14F-4D97-AF65-F5344CB8AC3E}">
        <p14:creationId xmlns:p14="http://schemas.microsoft.com/office/powerpoint/2010/main" val="378195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A7954-4E5E-4003-9348-A5A6A161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Alcohol-specific and alcohol-related deaths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5266E6-B62C-4508-AFC5-EB666E13B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93F0F-8B3A-4401-B719-95D09233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13" name="Content Placeholder 12" descr="Chart, line chart&#10;&#10;Description automatically generated">
            <a:extLst>
              <a:ext uri="{FF2B5EF4-FFF2-40B4-BE49-F238E27FC236}">
                <a16:creationId xmlns:a16="http://schemas.microsoft.com/office/drawing/2014/main" xmlns="" id="{7052C143-F336-401C-A72E-4D1740805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0" y="1411200"/>
            <a:ext cx="5780823" cy="47402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666F5E-05B0-4941-B36C-6673DB77A771}"/>
              </a:ext>
            </a:extLst>
          </p:cNvPr>
          <p:cNvSpPr txBox="1"/>
          <p:nvPr/>
        </p:nvSpPr>
        <p:spPr>
          <a:xfrm>
            <a:off x="6672064" y="1412875"/>
            <a:ext cx="4752528" cy="306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Alcohol-specific deaths are where the cause of death could only be attributed to alcohol use, such as alcoholic liver disease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Rates have increased 13% since 2001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Alcohol-related deaths add in deaths by diseases where a proportion were caused by alcohol (such as cancers of the mouth, oesophagus and liver)</a:t>
            </a:r>
          </a:p>
        </p:txBody>
      </p:sp>
    </p:spTree>
    <p:extLst>
      <p:ext uri="{BB962C8B-B14F-4D97-AF65-F5344CB8AC3E}">
        <p14:creationId xmlns:p14="http://schemas.microsoft.com/office/powerpoint/2010/main" val="1392041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CF7ED-110F-4BBD-A953-B7D863FC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Liver disease has been an increasing contributor to mortality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AF089D-F8CC-4959-957D-00A7ADB5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E21288-6190-41D0-BD9F-6C72B173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DD60EA1-54D7-46D4-8168-173A1111A0DF}"/>
              </a:ext>
            </a:extLst>
          </p:cNvPr>
          <p:cNvGrpSpPr>
            <a:grpSpLocks noChangeAspect="1"/>
          </p:cNvGrpSpPr>
          <p:nvPr/>
        </p:nvGrpSpPr>
        <p:grpSpPr>
          <a:xfrm>
            <a:off x="854565" y="1412777"/>
            <a:ext cx="5961516" cy="4739679"/>
            <a:chOff x="7986720" y="1205602"/>
            <a:chExt cx="4205280" cy="2742398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xmlns="" id="{23186A03-652B-4178-B995-6BE65EE46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3" y="1395413"/>
              <a:ext cx="3901123" cy="255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2CEC6F7-495D-48F5-AC7C-E6845F535176}"/>
                </a:ext>
              </a:extLst>
            </p:cNvPr>
            <p:cNvSpPr/>
            <p:nvPr/>
          </p:nvSpPr>
          <p:spPr>
            <a:xfrm>
              <a:off x="7986720" y="1205602"/>
              <a:ext cx="420528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 dirty="0"/>
                <a:t>Standardised UK mortality rate normalised to 100% in 1970</a:t>
              </a:r>
              <a:endParaRPr lang="en-GB" sz="11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82BA9D-F543-494B-BEB9-DD72804ADBC1}"/>
              </a:ext>
            </a:extLst>
          </p:cNvPr>
          <p:cNvSpPr txBox="1"/>
          <p:nvPr/>
        </p:nvSpPr>
        <p:spPr>
          <a:xfrm>
            <a:off x="7032104" y="1412875"/>
            <a:ext cx="4415896" cy="172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Much longer timescale on this (since 1970)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rPr>
              <a:t>But, while other causes of mortality have fallen, liver disease has risen – majority is alcohol related</a:t>
            </a:r>
          </a:p>
        </p:txBody>
      </p:sp>
    </p:spTree>
    <p:extLst>
      <p:ext uri="{BB962C8B-B14F-4D97-AF65-F5344CB8AC3E}">
        <p14:creationId xmlns:p14="http://schemas.microsoft.com/office/powerpoint/2010/main" val="111923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C67AB-D364-42E1-821A-AC420A98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Alcohol mortality is similarly linked to deprivation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003DC5-94AB-4B2B-8799-48323B3CA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5F490-8B47-49EA-99C3-FC5FEC82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D9E9A96F-F87C-4E16-ADB1-07CB58953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257138"/>
              </p:ext>
            </p:extLst>
          </p:nvPr>
        </p:nvGraphicFramePr>
        <p:xfrm>
          <a:off x="263352" y="1412775"/>
          <a:ext cx="5832648" cy="38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67ABDC-2547-4A2E-8EEA-345552EDDE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058" y="1484785"/>
            <a:ext cx="5198938" cy="3744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48059C-3B51-4ECF-B37F-07D1E71E545C}"/>
              </a:ext>
            </a:extLst>
          </p:cNvPr>
          <p:cNvSpPr txBox="1"/>
          <p:nvPr/>
        </p:nvSpPr>
        <p:spPr>
          <a:xfrm>
            <a:off x="744000" y="5517232"/>
            <a:ext cx="1071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And to age: </a:t>
            </a:r>
            <a:r>
              <a:rPr lang="en-GB" sz="2000" kern="0" dirty="0">
                <a:solidFill>
                  <a:srgbClr val="000000"/>
                </a:solidFill>
                <a:latin typeface="Arial" pitchFamily="34"/>
                <a:cs typeface="Times New Roman" pitchFamily="18"/>
              </a:rPr>
              <a:t>The average age at death of those dying from an alcohol-specific cause is 54.3 years, over 20 years before the average age of death</a:t>
            </a:r>
          </a:p>
        </p:txBody>
      </p:sp>
    </p:spTree>
    <p:extLst>
      <p:ext uri="{BB962C8B-B14F-4D97-AF65-F5344CB8AC3E}">
        <p14:creationId xmlns:p14="http://schemas.microsoft.com/office/powerpoint/2010/main" val="23419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6DC8F-190C-421F-9708-C5BAF4E6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 inquiry findings on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637BA-CEC5-44C9-A8EC-13B60D0E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0" y="1412777"/>
            <a:ext cx="10704000" cy="4739679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Causes of the increase in DRDs are multiple and complex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Caused mainly by: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increased availability of heroin (evidenced by association with purity as a proxy)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an ageing heroin using cohort with health conditions making them susceptible to </a:t>
            </a:r>
            <a:b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</a:b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overdose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Other factors contribute smaller numbers but may become more significant: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increasing suicides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increasing deaths among women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increasing deaths from drugs other than heroin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more people dying with multiple drugs in their systems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an increase in the prescription of certain medicines</a:t>
            </a:r>
          </a:p>
          <a:p>
            <a:pPr marL="568325" lvl="3" indent="-285750" eaLnBrk="1" hangingPunct="1"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improved coroner identification and reporting of drug deaths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ea typeface="ヒラギノ角ゴ Pro W3"/>
                <a:cs typeface="Arial" pitchFamily="34" charset="0"/>
              </a:rPr>
              <a:t>Until needs of the ageing cohort are met, and other factors above addressed, drug misuse deaths may continue to rise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10D58-1271-406F-BA5E-60A13072B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536EA-B0FF-4B85-A4FC-CE866E22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957008-EFD5-43DD-88CD-156035ED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413" y="327540"/>
            <a:ext cx="223285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A720DDE-A292-4187-80C6-2D103B9D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839709"/>
            <a:ext cx="2244490" cy="317346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7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6DC8F-190C-421F-9708-C5BAF4E6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2016 inquiry findings 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637BA-CEC5-44C9-A8EC-13B60D0E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00" y="1412777"/>
            <a:ext cx="8232320" cy="4739679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Evidence-based interventions already reduce the number of deaths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Correlation between health inequalities and drug-related deaths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People who move between services and have complex needs are at particular risk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PHE analysis did not establish a relationship between recovery and DRDs but poor practice at all levels could put people at greater risk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DRDs are not always sufficiently investigated at a local level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ea typeface="ヒラギノ角ゴ Pro W3"/>
              <a:cs typeface="Arial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ea typeface="ヒラギノ角ゴ Pro W3"/>
                <a:cs typeface="Arial" pitchFamily="34" charset="0"/>
              </a:rPr>
              <a:t>Entering and leaving drug treatment are times of heightened risk but receiving evidence based treatment offers significant protection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endParaRPr lang="en-GB" dirty="0">
              <a:solidFill>
                <a:srgbClr val="000000"/>
              </a:solidFill>
              <a:ea typeface="ヒラギノ角ゴ Pro W3"/>
              <a:cs typeface="Arial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10D58-1271-406F-BA5E-60A13072B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536EA-B0FF-4B85-A4FC-CE866E22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957008-EFD5-43DD-88CD-156035ED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413" y="327540"/>
            <a:ext cx="223285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A720DDE-A292-4187-80C6-2D103B9D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839709"/>
            <a:ext cx="2244490" cy="317346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7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76CEF-010E-4948-A27E-190E8F59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changed since the inquiry?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980AAD-FED2-4F99-A08F-6AE0F7E3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Many things are just worse!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Ageing and ill-health still a factor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Even more dangerous drugs/combinations: psychoactive substances, street benzos, pregabalin, stimulants, </a:t>
            </a:r>
            <a:r>
              <a:rPr lang="en-GB" dirty="0" err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fentanyls</a:t>
            </a:r>
            <a:endParaRPr lang="en-GB" dirty="0">
              <a:solidFill>
                <a:srgbClr val="000000"/>
              </a:solidFill>
              <a:ea typeface="ヒラギノ角ゴ Pro W3"/>
              <a:cs typeface="Arial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Further falls in spending and provision, including NSP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Growing deprivation and divides (North-South, rich-poor, digital, food, healthcare, etc)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FF0000"/>
                </a:solidFill>
                <a:ea typeface="ヒラギノ角ゴ Pro W3"/>
                <a:cs typeface="Arial" pitchFamily="34" charset="0"/>
              </a:rPr>
              <a:t>… and then we have a pandemic!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3BAACE-FD48-4719-A6D1-55C38F05CB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457866-90AB-466C-9A73-79B8C1D0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341A1-F1B5-4C31-951E-FD178FF8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755DE-80EF-4394-B8CF-A40F684D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In-treatment deaths appear to have increased: opiates and alcohol (provisional unpublished data – no visual)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Causes not yet known but COVID-19 deaths do not appear to account for the increase especially as it was sustained in months where COVID-related deaths were low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Methadone poisoning hospital admissions have increased substantially (provisional unpublished data – no visual)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/>
              <a:t>Deaths from cirrhosis and other liver diseases in this period are higher than expected</a:t>
            </a: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(next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A95B6F-02D7-4120-84FD-21780B3F62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209C18-BBED-434D-82C9-71E664F8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0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87B5D-7D91-49BA-B389-C0ECF20A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Liver disease is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D371C8-9330-47FA-8A42-FC1E4C026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7856AD-D904-4604-8416-DD953AA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C156612A-A9A5-4B0E-8DF9-5A60A65CC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/>
          <a:stretch/>
        </p:blipFill>
        <p:spPr bwMode="auto">
          <a:xfrm>
            <a:off x="839755" y="1412777"/>
            <a:ext cx="10427905" cy="47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17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341A1-F1B5-4C31-951E-FD178FF8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755DE-80EF-4394-B8CF-A40F684D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Arial" pitchFamily="34" charset="0"/>
              </a:rPr>
              <a:t>In-treatment deaths appear to have increased: opiates and alcohol (provisional unpublished data – no visual)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Arial" pitchFamily="34" charset="0"/>
              </a:rPr>
              <a:t>Causes not yet known but COVID-19 deaths do not appear to account for the increase especially as it was sustained in months where COVID-related deaths were low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Arial" pitchFamily="34" charset="0"/>
              </a:rPr>
              <a:t>Methadone poisoning hospital admissions have increased substantially (provisional unpublished data – no visual)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Deaths from cirrhosis and other liver diseases in this period are higher than expected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ea typeface="ヒラギノ角ゴ Pro W3"/>
                <a:cs typeface="Arial" pitchFamily="34" charset="0"/>
              </a:rPr>
              <a:t> (next slide)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/>
              <a:t>Not known for these latter two what proportion are in-treatment population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But questions about the impact of pandemic-driven changes in service provision on top of previous ‘shrinkage’: less face-to-face, less supervised consumption, less access to inpatient detox, less access to primary and inpatient healthcare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Drug market has fluctuated over time and between areas but supply mostly maintained – some (continued) increases in, </a:t>
            </a:r>
            <a:r>
              <a:rPr lang="en-GB" dirty="0" err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eg</a:t>
            </a: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street benzos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Also, forecast increases in unemployment, deprivation, debt, etc could fuel problems of drug and alcohol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A95B6F-02D7-4120-84FD-21780B3F62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209C18-BBED-434D-82C9-71E664F8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60287-79C7-464F-B414-002D8B7B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Hope for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0683C5-970A-4949-B7DF-9969ABF2A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Dame Carol Black review part 2 recommendations will go to government this month – focus on the resourcing and structure of the commissioning system and how it needs to be fixed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Spending Review had nothing other than that the public health grant will ‘be maintained’ but promised to ‘</a:t>
            </a:r>
            <a:r>
              <a:rPr lang="en-GB" dirty="0"/>
              <a:t>set out further significant action … to improve the population’s health in coming months’ 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Rough sleepers programme includes funding for drug and alcohol treatment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Project ADDER in 4 areas in England with high DRDs (and crime) will test whole-system approaches that coordinate law enforcement, diversion, and enhanced treatment and recovery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Hepatitis C treatment and elimination – PHE/NHS commitment, NHSE money and programme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Depot buprenorphine: no diversion, less overdose, more recovery?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16CC86-2EF5-4A5C-8843-6C6A58891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B79FB-8C52-4099-9BDA-F762A3AC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AB6F2-B210-4F44-8F96-635DE4E1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 drug poisonings in England and Wales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2E763-B1D6-4B8C-A61C-56AE3FA92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4,393 deaths registered related to drug poisoning - highest number but …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Drug poisoning rates remain high, consistent with 2018 registration year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Two-thirds of drug poisonings are because of drug misuse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And three quarters of drug misuse deaths involve opioids</a:t>
            </a:r>
          </a:p>
          <a:p>
            <a:endParaRPr lang="en-GB" dirty="0"/>
          </a:p>
          <a:p>
            <a:r>
              <a:rPr lang="en-GB" sz="1400" b="1" dirty="0"/>
              <a:t>Source: Office for National Statistics - Deaths related to drug poisoning in England and Wales: 2019 registrations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24BD49-703B-4142-AF28-D982F7A94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3ECFC-E4C3-400C-81B7-BD3692EE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8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93F229E-06B7-43D0-B960-B218283F00E5}"/>
              </a:ext>
            </a:extLst>
          </p:cNvPr>
          <p:cNvSpPr txBox="1">
            <a:spLocks/>
          </p:cNvSpPr>
          <p:nvPr/>
        </p:nvSpPr>
        <p:spPr bwMode="auto">
          <a:xfrm>
            <a:off x="744000" y="1412777"/>
            <a:ext cx="10704000" cy="47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763" indent="-4763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Font typeface="Arial" pitchFamily="84" charset="0"/>
              <a:defRPr sz="1800" b="0"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lang="en-US" sz="1800" kern="1200" baseline="0" dirty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9963C-D947-43DA-B0D3-F35CAAC4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 misuse deaths rate stayed similar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xmlns="" id="{D97FB1B9-50C6-4525-8F6B-7FFF42521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12"/>
          <a:stretch/>
        </p:blipFill>
        <p:spPr>
          <a:xfrm>
            <a:off x="2613017" y="1411256"/>
            <a:ext cx="6651335" cy="4741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E2F64E-5B7D-4AAB-939D-F47B7B397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B5283-6838-4F7A-B65E-29A86A3A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7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Female poisonings rate increased, driving up the overall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 lvl="0"/>
            <a:fld id="{2565FA6D-D4C8-4C4C-AC4B-3269734D34D8}" type="slidenum">
              <a:rPr lang="en-US" noProof="0" smtClean="0"/>
              <a:pPr marL="288000" lvl="0"/>
              <a:t>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/>
            <a:r>
              <a:rPr lang="en-GB" noProof="0"/>
              <a:t>Collective Voice: Drug and alcohol related mortality - looking beyond the statistics 7/12/20</a:t>
            </a:r>
            <a:endParaRPr lang="en-US" noProof="0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xmlns="" id="{A42AB1DF-2B0A-46C1-B29C-9DCFFA499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12"/>
          <a:stretch/>
        </p:blipFill>
        <p:spPr>
          <a:xfrm>
            <a:off x="2613600" y="1412777"/>
            <a:ext cx="6651357" cy="47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0F34A-8EFC-4343-987D-06160208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People born in the 60s and 70s have higher rates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xmlns="" id="{CAD3F2E3-1646-4423-AF8C-1B8B5A2BB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12"/>
          <a:stretch/>
        </p:blipFill>
        <p:spPr>
          <a:xfrm>
            <a:off x="684982" y="1628800"/>
            <a:ext cx="6347122" cy="45243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13097F-C9D4-412C-9C00-AD0BB7DB7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2A021-316C-4E1E-B8DE-452D39B9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670372-BA4D-4F3F-90FE-2FD51E1EA6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520" r="26480"/>
          <a:stretch/>
        </p:blipFill>
        <p:spPr>
          <a:xfrm>
            <a:off x="7320136" y="1299552"/>
            <a:ext cx="3888432" cy="49377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78BA735-F053-4587-B556-D57D520F2DD0}"/>
              </a:ext>
            </a:extLst>
          </p:cNvPr>
          <p:cNvSpPr txBox="1">
            <a:spLocks/>
          </p:cNvSpPr>
          <p:nvPr/>
        </p:nvSpPr>
        <p:spPr bwMode="auto">
          <a:xfrm>
            <a:off x="744000" y="1412777"/>
            <a:ext cx="10704000" cy="47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763" indent="-4763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Font typeface="Arial" pitchFamily="84" charset="0"/>
              <a:defRPr sz="1800" b="0"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lang="en-US" sz="1800" kern="1200" baseline="0" dirty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3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1DAAB-42CC-4E89-9D4D-996D99B9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Trends are different for different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99D7F-2C93-45DE-B937-06117870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984" y="1412777"/>
            <a:ext cx="5496016" cy="4739679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 2019: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Deaths involving cocaine increased for the eighth successive year to their highest level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Deaths involving new psychoactive substances (NPS) remained stable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 the longer term: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Increases in benzos, amphetamines, some medicines (antipsychotics, z-drugs)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19C8D6-E24B-4AAC-AC49-95F4BF27E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91FD0-ED55-477C-BD9C-9245168B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F1EDB8-BE77-416E-A551-1B8C7050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0" y="1412777"/>
            <a:ext cx="4941749" cy="47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77F7C-8AF4-4882-BE52-B1FB0B87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Drug misuse mortality varies by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816AB-E78E-40E0-BD47-F67F3375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4" y="1412777"/>
            <a:ext cx="4055856" cy="4739679"/>
          </a:xfrm>
        </p:spPr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Rates of drug misuse death have a marked north-south divide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The North East has had the highest rate of any English region for the past seven consecutive years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The lowest rates in 2019 were in the East of England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0"/>
              </a:spcAft>
              <a:buClr>
                <a:srgbClr val="00AE9E"/>
              </a:buClr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But regional data masks significant local variation, </a:t>
            </a:r>
            <a:r>
              <a:rPr lang="en-GB" dirty="0" err="1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eg</a:t>
            </a:r>
            <a:r>
              <a:rPr lang="en-GB" dirty="0">
                <a:solidFill>
                  <a:srgbClr val="000000"/>
                </a:solidFill>
                <a:ea typeface="ヒラギノ角ゴ Pro W3"/>
                <a:cs typeface="Arial" pitchFamily="34" charset="0"/>
              </a:rPr>
              <a:t> Blackpool, Brighton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799081-0466-45F5-AE4D-A6A01ADC8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4A24CF-1675-40A9-BBEE-D60B0397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6AB63C-6923-44DC-8D02-B9FEEB313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43"/>
          <a:stretch/>
        </p:blipFill>
        <p:spPr>
          <a:xfrm>
            <a:off x="767408" y="1412181"/>
            <a:ext cx="6259375" cy="47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9401940-D9A0-4C12-8DD7-F4CA633D34E9}"/>
              </a:ext>
            </a:extLst>
          </p:cNvPr>
          <p:cNvSpPr txBox="1">
            <a:spLocks/>
          </p:cNvSpPr>
          <p:nvPr/>
        </p:nvSpPr>
        <p:spPr bwMode="auto">
          <a:xfrm>
            <a:off x="744000" y="1412777"/>
            <a:ext cx="10704000" cy="47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763" indent="-4763" algn="l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Font typeface="Arial" pitchFamily="84" charset="0"/>
              <a:defRPr sz="1800" b="0" kern="1200" baseline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ヒラギノ角ゴ Pro W3" pitchFamily="84" charset="-128"/>
              </a:defRPr>
            </a:lvl1pPr>
            <a:lvl2pPr marL="354013" indent="-176213" algn="l" rtl="0" eaLnBrk="0" fontAlgn="base" hangingPunct="0">
              <a:spcBef>
                <a:spcPts val="600"/>
              </a:spcBef>
              <a:spcAft>
                <a:spcPct val="0"/>
              </a:spcAft>
              <a:defRPr lang="en-US" sz="1800" kern="1200" baseline="0" dirty="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215900" indent="-215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84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625475" indent="-1905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0731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1520825" indent="-187325" algn="l" defTabSz="914400" rtl="0" eaLnBrk="1" latinLnBrk="0" hangingPunct="1">
              <a:spcBef>
                <a:spcPct val="200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Text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FE31E-CFA9-4CC2-885E-735061FA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Men and women in deprived areas have higher rates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xmlns="" id="{0BB45022-5610-4703-BA37-3FEB06591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78"/>
          <a:stretch/>
        </p:blipFill>
        <p:spPr>
          <a:xfrm>
            <a:off x="646695" y="1406520"/>
            <a:ext cx="5593322" cy="45251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912A47-95AA-427B-8333-4136477A8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92671-0927-470E-890B-84A6388F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9" name="Picture 8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D8DBAA7C-BCD4-49B9-911D-0F0CBDFAC0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26"/>
          <a:stretch/>
        </p:blipFill>
        <p:spPr>
          <a:xfrm>
            <a:off x="6096000" y="1406458"/>
            <a:ext cx="5623348" cy="452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CD7E52-E455-46F7-9E0D-453EB304766D}"/>
              </a:ext>
            </a:extLst>
          </p:cNvPr>
          <p:cNvSpPr/>
          <p:nvPr/>
        </p:nvSpPr>
        <p:spPr>
          <a:xfrm>
            <a:off x="6096000" y="1988840"/>
            <a:ext cx="5623348" cy="3456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97B43994-B327-4357-910B-75A781F826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05" b="10707"/>
          <a:stretch/>
        </p:blipFill>
        <p:spPr>
          <a:xfrm>
            <a:off x="6096000" y="2810425"/>
            <a:ext cx="5623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C1E3-C315-417F-A604-EBE57C57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Drug misuse poisonings are just a subset of drug-related deaths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1E40D1-1A5B-4D23-8AFA-518078106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8000">
              <a:defRPr/>
            </a:pPr>
            <a:fld id="{2565FA6D-D4C8-4C4C-AC4B-3269734D34D8}" type="slidenum">
              <a:rPr lang="en-US" smtClean="0"/>
              <a:pPr marL="288000"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C4E5B4-B120-4FEE-A590-D25F36C4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>
              <a:defRPr/>
            </a:pPr>
            <a:r>
              <a:rPr lang="en-GB"/>
              <a:t>Collective Voice: Drug and alcohol related mortality - looking beyond the statistics 7/12/20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9D07A4-52ED-4A66-92C2-0BCF7D2F6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81"/>
          <a:stretch/>
        </p:blipFill>
        <p:spPr>
          <a:xfrm>
            <a:off x="1271464" y="1412778"/>
            <a:ext cx="9569763" cy="47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396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E presentation-standard new wide.pptx" id="{3E506A51-77A3-4216-B0C5-3DF72E00023C}" vid="{2DEA7DCE-ABF2-4AD6-BD69-35A6F5920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8" ma:contentTypeDescription="Create a new document." ma:contentTypeScope="" ma:versionID="52423a80864e31395eb56070ce0039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248a340790c531f5f28813cd99774a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Publishing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  <xsd:element name="PublishingContact" ma:index="12" nillable="true" ma:displayName="Contact" ma:hidden="true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A3BD5-90C3-4BC2-94B6-F5B6FAEAFE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971BF1-60A6-4338-A226-CFD964034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860C3-64E6-4D2A-94B1-6B6AC446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1190</Words>
  <Application>Microsoft Office PowerPoint</Application>
  <PresentationFormat>Widescreen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ヒラギノ角ゴ Pro W3</vt:lpstr>
      <vt:lpstr>1_Office Theme</vt:lpstr>
      <vt:lpstr>Drug (and alcohol) related deaths:  statistics and beyond</vt:lpstr>
      <vt:lpstr>2019 drug poisonings in England and Wales</vt:lpstr>
      <vt:lpstr>Drug misuse deaths rate stayed similar</vt:lpstr>
      <vt:lpstr>Female poisonings rate increased, driving up the overall</vt:lpstr>
      <vt:lpstr>People born in the 60s and 70s have higher rates</vt:lpstr>
      <vt:lpstr>Trends are different for different substances</vt:lpstr>
      <vt:lpstr>Drug misuse mortality varies by region</vt:lpstr>
      <vt:lpstr>Men and women in deprived areas have higher rates</vt:lpstr>
      <vt:lpstr>Drug misuse poisonings are just a subset of drug-related deaths</vt:lpstr>
      <vt:lpstr>Alcohol-specific and alcohol-related deaths</vt:lpstr>
      <vt:lpstr>Liver disease has been an increasing contributor to mortality</vt:lpstr>
      <vt:lpstr>Alcohol mortality is similarly linked to deprivation</vt:lpstr>
      <vt:lpstr>2016 inquiry findings on cause</vt:lpstr>
      <vt:lpstr>2016 inquiry findings on factors</vt:lpstr>
      <vt:lpstr>What’s changed since the inquiry?</vt:lpstr>
      <vt:lpstr>COVID-19 impact</vt:lpstr>
      <vt:lpstr>Liver disease is up</vt:lpstr>
      <vt:lpstr>COVID-19 impact</vt:lpstr>
      <vt:lpstr>Hope for the future?</vt:lpstr>
    </vt:vector>
  </TitlesOfParts>
  <Company>Cabinet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Gossling</dc:creator>
  <cp:lastModifiedBy>peter</cp:lastModifiedBy>
  <cp:revision>440</cp:revision>
  <cp:lastPrinted>2020-04-06T15:28:39Z</cp:lastPrinted>
  <dcterms:created xsi:type="dcterms:W3CDTF">2012-10-10T09:02:29Z</dcterms:created>
  <dcterms:modified xsi:type="dcterms:W3CDTF">2020-12-11T13:53:03Z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</Properties>
</file>