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565" r:id="rId2"/>
    <p:sldId id="1045" r:id="rId3"/>
    <p:sldId id="1073" r:id="rId4"/>
    <p:sldId id="1068" r:id="rId5"/>
    <p:sldId id="1065" r:id="rId6"/>
    <p:sldId id="1066" r:id="rId7"/>
    <p:sldId id="1067" r:id="rId8"/>
    <p:sldId id="932" r:id="rId9"/>
    <p:sldId id="941" r:id="rId10"/>
    <p:sldId id="270" r:id="rId11"/>
    <p:sldId id="654" r:id="rId12"/>
    <p:sldId id="1003" r:id="rId13"/>
    <p:sldId id="1035" r:id="rId14"/>
    <p:sldId id="1072" r:id="rId15"/>
    <p:sldId id="1071" r:id="rId16"/>
    <p:sldId id="537" r:id="rId17"/>
    <p:sldId id="968" r:id="rId18"/>
    <p:sldId id="1013" r:id="rId19"/>
    <p:sldId id="971" r:id="rId20"/>
    <p:sldId id="1058" r:id="rId21"/>
    <p:sldId id="1059" r:id="rId22"/>
    <p:sldId id="978" r:id="rId23"/>
    <p:sldId id="1018" r:id="rId24"/>
    <p:sldId id="1019" r:id="rId25"/>
    <p:sldId id="1020" r:id="rId26"/>
    <p:sldId id="564" r:id="rId27"/>
    <p:sldId id="726" r:id="rId28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05"/>
    <a:srgbClr val="1119FF"/>
    <a:srgbClr val="FF0B36"/>
    <a:srgbClr val="FF1F01"/>
    <a:srgbClr val="FF330C"/>
    <a:srgbClr val="FF580C"/>
    <a:srgbClr val="28FFF2"/>
    <a:srgbClr val="0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64"/>
    </p:cViewPr>
  </p:sorterViewPr>
  <p:notesViewPr>
    <p:cSldViewPr>
      <p:cViewPr varScale="1">
        <p:scale>
          <a:sx n="79" d="100"/>
          <a:sy n="79" d="100"/>
        </p:scale>
        <p:origin x="-125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635566-3703-4C7A-83E1-72B3CFDD0C22}" type="datetime1">
              <a:rPr lang="en-US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8DCCF1E-5D84-454F-BD42-9D13E214C2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038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A51A37-65AE-49E2-9735-0DBE7510A9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3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714AAF-F2AD-46BA-9259-8A41BC483C6B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6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203E2-BAA3-42AE-8E40-D931BD461FD6}" type="slidenum">
              <a:rPr lang="en-GB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D0EBC7-822C-41B5-9A88-208976423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55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CDDA-7358-42E7-8999-85B8E7BF4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80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4453-B781-4D33-8121-51280C5B4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36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3100-4B3B-4AD1-9810-2C17E6A3C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9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0F98-AFEB-45E0-8B74-BA9B99002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56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BE35-ABF7-4CB8-A09B-1D293AAF036C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9F5F3-5B14-4C50-9974-B4FDFE708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4AF8E-78C1-4136-AEC0-62567D517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EEBD7-C13F-4CE9-9CDD-FA788A8B4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9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A6D3-C3BA-453F-B562-439F94E5F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11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1C0B-45E7-494C-92B9-880CF04D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1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F793-723F-485E-8A26-2CDE2AD13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7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DE46-2CBA-4FFD-95FF-B48101F84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5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3BC9-0295-4800-96F6-E406BB667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EA6C-111B-404B-AF1F-120EA4AD9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07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0ED959-E253-4779-8711-A643FBF66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89538"/>
            <a:ext cx="111601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  <p:sldLayoutId id="2147484810" r:id="rId12"/>
    <p:sldLayoutId id="2147484811" r:id="rId13"/>
    <p:sldLayoutId id="214748481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holconcern.org.uk/" TargetMode="External"/><Relationship Id="rId2" Type="http://schemas.openxmlformats.org/officeDocument/2006/relationships/hyperlink" Target="mailto:mike.ward@alcoholchange.org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  <a:p>
            <a:pPr algn="ctr">
              <a:defRPr/>
            </a:pPr>
            <a:r>
              <a:rPr lang="en-GB" dirty="0">
                <a:ea typeface="ＭＳ Ｐゴシック" charset="-128"/>
              </a:rPr>
              <a:t>The Blue Light project:</a:t>
            </a:r>
          </a:p>
          <a:p>
            <a:pPr algn="ctr">
              <a:defRPr/>
            </a:pPr>
            <a:r>
              <a:rPr lang="en-GB" dirty="0">
                <a:ea typeface="ＭＳ Ｐゴシック" charset="-128"/>
              </a:rPr>
              <a:t>Safeguarding Vulnerable Dependent Drinkers</a:t>
            </a:r>
          </a:p>
          <a:p>
            <a:pPr algn="ctr">
              <a:defRPr/>
            </a:pPr>
            <a:endParaRPr lang="en-GB" dirty="0">
              <a:ea typeface="ＭＳ Ｐゴシック" charset="-128"/>
            </a:endParaRPr>
          </a:p>
          <a:p>
            <a:pPr algn="ctr">
              <a:defRPr/>
            </a:pPr>
            <a:r>
              <a:rPr lang="en-GB" dirty="0">
                <a:ea typeface="ＭＳ Ｐゴシック" charset="-128"/>
              </a:rPr>
              <a:t>Collective Voice</a:t>
            </a:r>
          </a:p>
          <a:p>
            <a:pPr marL="0" indent="0" algn="ctr">
              <a:buFontTx/>
              <a:buNone/>
              <a:defRPr/>
            </a:pPr>
            <a:r>
              <a:rPr lang="en-GB" dirty="0">
                <a:ea typeface="ＭＳ Ｐゴシック" charset="-128"/>
              </a:rPr>
              <a:t>December 2020</a:t>
            </a:r>
          </a:p>
          <a:p>
            <a:pPr marL="0" indent="0" algn="ctr">
              <a:buFontTx/>
              <a:buNone/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11BA4-04AB-43AF-8561-0EE2DA7F27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1595438"/>
          </a:xfrm>
        </p:spPr>
        <p:txBody>
          <a:bodyPr/>
          <a:lstStyle/>
          <a:p>
            <a:r>
              <a:rPr lang="en-GB" altLang="en-US" sz="3200" smtClean="0"/>
              <a:t>Alcohol-Related SARs</a:t>
            </a:r>
            <a:br>
              <a:rPr lang="en-GB" altLang="en-US" sz="3200" smtClean="0"/>
            </a:br>
            <a:r>
              <a:rPr lang="en-GB" altLang="en-US" sz="3200" smtClean="0"/>
              <a:t>Professor Michael Preston-Shoot’s SAR analysis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685800" y="2366963"/>
            <a:ext cx="3829050" cy="3424237"/>
          </a:xfrm>
        </p:spPr>
        <p:txBody>
          <a:bodyPr/>
          <a:lstStyle/>
          <a:p>
            <a:r>
              <a:rPr lang="en-GB" altLang="en-US" sz="2000" smtClean="0"/>
              <a:t>57 cases (25%) where the principal focus was on a person with alcohol-related concerns</a:t>
            </a:r>
          </a:p>
          <a:p>
            <a:r>
              <a:rPr lang="en-GB" altLang="en-US" sz="2000" smtClean="0"/>
              <a:t>Correlations with self-neglect and/or homelessness</a:t>
            </a:r>
          </a:p>
          <a:p>
            <a:r>
              <a:rPr lang="en-GB" altLang="en-US" sz="2000" smtClean="0"/>
              <a:t>Examples of fire deaths involving alcohol abuse</a:t>
            </a:r>
          </a:p>
          <a:p>
            <a:r>
              <a:rPr lang="en-GB" altLang="en-US" sz="2000" smtClean="0"/>
              <a:t>Impact of loss and trauma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6963"/>
            <a:ext cx="3829050" cy="342423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dirty="0"/>
              <a:t>Additional 5 cases where someone in the person’s environment was alcohol-dependent</a:t>
            </a:r>
          </a:p>
          <a:p>
            <a:pPr>
              <a:defRPr/>
            </a:pPr>
            <a:r>
              <a:rPr lang="en-GB" dirty="0"/>
              <a:t>Highlights the importance of thinking family (domestic abuse, impact on children, understanding family and relational dynamics)</a:t>
            </a:r>
          </a:p>
          <a:p>
            <a:pPr>
              <a:defRPr/>
            </a:pPr>
            <a:r>
              <a:rPr lang="en-GB" dirty="0"/>
              <a:t>One case of a paid carer being alcohol-dependent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A motivation focused approach perpetuates the exclusion of the already most socially excluded clients.</a:t>
            </a:r>
          </a:p>
          <a:p>
            <a:endParaRPr lang="en-GB" altLang="en-US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endParaRPr lang="en-US" altLang="en-US" sz="1400" smtClean="0">
              <a:cs typeface="Arial" panose="020B0604020202020204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BB465-0C53-4EA3-81F9-6F88243469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r>
              <a:rPr lang="en-GB" altLang="en-US" smtClean="0"/>
              <a:t>At the end of the Blue Light pathway there are clients who are not changing and whose vulnerability means that they require some more structured framework to manage their behaviour.</a:t>
            </a: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B775FF-A955-4EA5-9AFC-4216C54EBB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Legal literacy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Professionals need a better understanding of the legal structures that can support and manage these very challenging clients.</a:t>
            </a: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8B8A0-4A18-4490-B4C7-7A3739252E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pPr algn="ctr"/>
            <a:r>
              <a:rPr lang="en-GB" altLang="en-US" smtClean="0"/>
              <a:t>Our national project to produce guidance and training on legal literacy with substance misusers.</a:t>
            </a: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C67AF2-CA92-427C-8926-75E35BFA0C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Section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r>
              <a:rPr lang="en-GB" dirty="0"/>
              <a:t>Legal powers</a:t>
            </a: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2F3337-9C57-4D89-8B3E-6A2BA4D777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Powers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GB" altLang="en-US" sz="2400" dirty="0"/>
          </a:p>
          <a:p>
            <a:pPr eaLnBrk="1" hangingPunct="1">
              <a:buFontTx/>
              <a:buNone/>
              <a:defRPr/>
            </a:pPr>
            <a:r>
              <a:rPr lang="en-GB" altLang="en-US" sz="2400" dirty="0"/>
              <a:t>Containment Powers For Substance Misusers</a:t>
            </a:r>
          </a:p>
          <a:p>
            <a:pPr eaLnBrk="1" hangingPunct="1">
              <a:defRPr/>
            </a:pPr>
            <a:r>
              <a:rPr lang="en-GB" altLang="en-US" sz="2400" dirty="0"/>
              <a:t>The Care Act 2014 (England)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Mental Capacity Act 2005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2400" dirty="0"/>
              <a:t>	(including DOLS and LPS)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Mental Health Act – 1983/2007</a:t>
            </a:r>
          </a:p>
          <a:p>
            <a:pPr eaLnBrk="1" hangingPunct="1">
              <a:defRPr/>
            </a:pP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pPr algn="ctr"/>
            <a:r>
              <a:rPr lang="en-GB" altLang="en-US" smtClean="0"/>
              <a:t>The Care Act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92125" y="1268413"/>
            <a:ext cx="8229600" cy="4525962"/>
          </a:xfrm>
        </p:spPr>
        <p:txBody>
          <a:bodyPr/>
          <a:lstStyle/>
          <a:p>
            <a:r>
              <a:rPr lang="en-GB" altLang="en-US" sz="2400" b="1" smtClean="0"/>
              <a:t>The Care Act 2014 applies to people with alcohol problems.</a:t>
            </a:r>
            <a:endParaRPr lang="en-GB" altLang="en-US" sz="2400" smtClean="0"/>
          </a:p>
          <a:p>
            <a:r>
              <a:rPr lang="en-GB" altLang="en-US" sz="2400" b="1" smtClean="0"/>
              <a:t>Dependent drinkers with care and support needs have a right to assessment under the Act and, if they meet certain criteria, the right to a care package.</a:t>
            </a:r>
            <a:endParaRPr lang="en-GB" altLang="en-US" sz="2400" smtClean="0"/>
          </a:p>
          <a:p>
            <a:r>
              <a:rPr lang="en-GB" altLang="en-US" sz="2400" b="1" smtClean="0"/>
              <a:t>Dependent drinkers who are vulnerable, abused or self-neglecting require safeguarding by local authorities.</a:t>
            </a:r>
            <a:endParaRPr lang="en-GB" altLang="en-US" sz="2400" smtClean="0"/>
          </a:p>
          <a:p>
            <a:r>
              <a:rPr lang="en-GB" altLang="en-US" sz="2400" b="1" smtClean="0"/>
              <a:t>Self-neglect (and/or living with abuse and exploitation) should never be regarded as a “lifestyle choice”.</a:t>
            </a:r>
            <a:endParaRPr lang="en-GB" altLang="en-US" sz="2400" smtClean="0"/>
          </a:p>
          <a:p>
            <a:endParaRPr lang="en-GB" altLang="en-US" sz="2400" smtClean="0"/>
          </a:p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C408-C036-4E5A-AC14-B4DD96A50E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pPr algn="ctr"/>
            <a:r>
              <a:rPr lang="en-GB" altLang="en-US" smtClean="0"/>
              <a:t>Mental Capacity Act 2005</a:t>
            </a:r>
            <a:endParaRPr lang="en-GB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881063"/>
            <a:ext cx="7924800" cy="52546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9625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400" b="1" dirty="0"/>
              <a:t>The Mental Capacity Act 2005 applies to people with mental impairments due to the symptoms of alcohol or drug use</a:t>
            </a:r>
            <a:endParaRPr lang="en-GB" altLang="en-US" sz="2400" dirty="0"/>
          </a:p>
          <a:p>
            <a:pPr>
              <a:defRPr/>
            </a:pPr>
            <a:r>
              <a:rPr lang="en-GB" altLang="en-US" sz="2400" b="1" dirty="0"/>
              <a:t>The compulsion associated with an addictive behaviour can be argued to over-ride someone’s understanding of information about the impact of their drinking.   This can imply a lack of capacity.</a:t>
            </a:r>
          </a:p>
          <a:p>
            <a:pPr>
              <a:defRPr/>
            </a:pPr>
            <a:r>
              <a:rPr lang="en-GB" altLang="en-US" sz="2400" b="1" dirty="0"/>
              <a:t>Assessing capacity of dependent drinkers is very complex and should never be subject to quick and simplistic judgements.</a:t>
            </a:r>
          </a:p>
          <a:p>
            <a:pPr marL="0" indent="0">
              <a:buFontTx/>
              <a:buNone/>
              <a:defRPr/>
            </a:pPr>
            <a:endParaRPr lang="en-GB" altLang="en-US" sz="2400" dirty="0"/>
          </a:p>
          <a:p>
            <a:pPr>
              <a:defRPr/>
            </a:pPr>
            <a:endParaRPr lang="en-GB" altLang="en-US" sz="2800" dirty="0"/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9CF99-FBED-468D-99D0-69E41C2639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2867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b="1" smtClean="0"/>
              <a:t>Decisions may require multi-agency discussion and professional challenge.</a:t>
            </a:r>
          </a:p>
          <a:p>
            <a:r>
              <a:rPr lang="en-GB" altLang="en-US" sz="2400" b="1" smtClean="0"/>
              <a:t>Executive capacity should be included explicitly in assessments, linked to the person’s ability to use and weigh information.</a:t>
            </a:r>
          </a:p>
          <a:p>
            <a:r>
              <a:rPr lang="en-GB" altLang="en-US" sz="2400" b="1" smtClean="0"/>
              <a:t>It is important to consider what is in the client’s best interest.</a:t>
            </a:r>
            <a:endParaRPr lang="en-GB" altLang="en-US" sz="2400" smtClean="0"/>
          </a:p>
        </p:txBody>
      </p:sp>
      <p:sp>
        <p:nvSpPr>
          <p:cNvPr id="2867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B94CB-0F04-453F-A98C-968AB3A742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r>
              <a:rPr lang="en-GB" dirty="0"/>
              <a:t>The Mental Health Act 1983 and 2007 amendments</a:t>
            </a:r>
          </a:p>
          <a:p>
            <a:pPr marL="0" indent="0" algn="ctr">
              <a:buFontTx/>
              <a:buNone/>
              <a:defRPr/>
            </a:pPr>
            <a:r>
              <a:rPr lang="en-GB" dirty="0"/>
              <a:t> </a:t>
            </a:r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905B9-7C1D-4F96-AA1A-9D321F781F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b="1" smtClean="0"/>
              <a:t>The Mental Health Act (2007) defines a mental disorder as “any disorder or disability of the mind”. </a:t>
            </a:r>
            <a:endParaRPr lang="en-GB" altLang="en-US" sz="2800" smtClean="0"/>
          </a:p>
          <a:p>
            <a:r>
              <a:rPr lang="en-GB" altLang="en-US" sz="2800" b="1" smtClean="0"/>
              <a:t>The Act’s definition of a mental disorder includes “Mental and behaviour disorders caused by psychoactive substances”.</a:t>
            </a:r>
            <a:endParaRPr lang="en-GB" altLang="en-US" sz="2800" smtClean="0"/>
          </a:p>
          <a:p>
            <a:r>
              <a:rPr lang="en-GB" altLang="en-US" sz="2800" b="1" smtClean="0"/>
              <a:t>It is possible to detain someone under the Act if they have disordered mental functioning due to their chronic drinking.</a:t>
            </a:r>
            <a:endParaRPr lang="en-GB" altLang="en-US" smtClean="0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18792-47C6-4ABE-AA52-F141631EAE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b="1" dirty="0"/>
              <a:t>Such actions are likely to be rare and current practice does not make much use of this option.   It would need to be a last resort and represent the least restrictive option now available to meet the person’s treatment needs.</a:t>
            </a:r>
            <a:endParaRPr lang="en-GB" sz="2800" dirty="0"/>
          </a:p>
          <a:p>
            <a:pPr>
              <a:defRPr/>
            </a:pPr>
            <a:r>
              <a:rPr lang="en-GB" sz="2800" b="1" dirty="0"/>
              <a:t>Models of interventions in detained settings are available in other countries. </a:t>
            </a:r>
            <a:endParaRPr lang="en-GB" sz="2800" dirty="0"/>
          </a:p>
          <a:p>
            <a:pPr marL="0" indent="0">
              <a:buFontTx/>
              <a:buNone/>
              <a:defRPr/>
            </a:pPr>
            <a:r>
              <a:rPr lang="en-GB" b="1" dirty="0"/>
              <a:t>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BF581-901F-45AF-A81D-BA0BFAFD9E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b="1" smtClean="0"/>
              <a:t>The challenge is that there needs to be a facility in which this treatment can occur.   </a:t>
            </a:r>
            <a:endParaRPr lang="en-GB" altLang="en-US" sz="2800" smtClean="0"/>
          </a:p>
          <a:p>
            <a:r>
              <a:rPr lang="en-GB" altLang="en-US" sz="2800" b="1" smtClean="0"/>
              <a:t>This may need to be purchased from the private sector, if places cannot be made available in the local context.</a:t>
            </a:r>
            <a:endParaRPr lang="en-GB" altLang="en-US" sz="2800" smtClean="0"/>
          </a:p>
        </p:txBody>
      </p:sp>
      <p:sp>
        <p:nvSpPr>
          <p:cNvPr id="3277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D73AF-89C5-462F-8948-61A9710BD9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And finally…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There will be more detailed training locally on this from January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`</a:t>
            </a:r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>
                <a:hlinkClick r:id="rId2"/>
              </a:rPr>
              <a:t>mike.ward@alcoholchange.org.uk</a:t>
            </a:r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>
                <a:hlinkClick r:id="rId3"/>
              </a:rPr>
              <a:t>www.alcoholchange.org.uk</a:t>
            </a:r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Domestic Homicide Reviews</a:t>
            </a:r>
          </a:p>
          <a:p>
            <a:r>
              <a:rPr lang="en-GB" smtClean="0"/>
              <a:t>Inquiries into Homicides by Mentally Ill People</a:t>
            </a:r>
          </a:p>
          <a:p>
            <a:r>
              <a:rPr lang="en-GB" smtClean="0"/>
              <a:t>Safeguarding Adult Reviews</a:t>
            </a: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20A11-DD8F-4DBF-9BF3-7BB66054E9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endParaRPr lang="en-US" altLang="en-US" sz="1400" smtClean="0">
              <a:cs typeface="Arial" panose="020B0604020202020204" pitchFamily="34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622BB-868D-4E8B-8BC0-9CB88401F2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0"/>
            <a:ext cx="4819650" cy="683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Angela Wrightson</a:t>
            </a:r>
          </a:p>
        </p:txBody>
      </p:sp>
      <p:sp>
        <p:nvSpPr>
          <p:cNvPr id="11267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836613"/>
            <a:ext cx="8410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294" r:id="rId2" imgW="252413" imgH="295275"/>
        </mc:Choice>
        <mc:Fallback>
          <p:control r:id="rId2" imgW="252413" imgH="295275">
            <p:pic>
              <p:nvPicPr>
                <p:cNvPr id="12292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38" y="39688"/>
                  <a:ext cx="1314450" cy="327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“Alcoholic Angie”</a:t>
            </a:r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i="1" smtClean="0"/>
          </a:p>
          <a:p>
            <a:pPr eaLnBrk="1" hangingPunct="1"/>
            <a:r>
              <a:rPr lang="en-GB" altLang="en-US" i="1" smtClean="0"/>
              <a:t>In 3 years, over 1000 recorded direct contacts with mental health and alcohol services, ambulance, hospital.</a:t>
            </a:r>
          </a:p>
          <a:p>
            <a:pPr eaLnBrk="1" hangingPunct="1"/>
            <a:r>
              <a:rPr lang="en-GB" altLang="en-US" i="1" smtClean="0"/>
              <a:t>472 reported incidents to the police.</a:t>
            </a: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13316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40E6EED7-81F3-47D1-9BDC-179AA54E13C7}" type="slidenum">
              <a:rPr lang="en-US" altLang="en-US" sz="1800"/>
              <a:pPr algn="l"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3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22238"/>
            <a:ext cx="4608512" cy="6673850"/>
          </a:xfrm>
        </p:spPr>
      </p:pic>
      <p:sp>
        <p:nvSpPr>
          <p:cNvPr id="1434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F454B-CEB7-4F8A-9461-F61925FC5A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Analysis of SARs published in 2017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r>
              <a:rPr lang="en-GB" altLang="en-US" smtClean="0"/>
              <a:t>41 reviews were found in total, 15 of which mention alcohol. </a:t>
            </a:r>
          </a:p>
          <a:p>
            <a:r>
              <a:rPr lang="en-GB" altLang="en-US" smtClean="0"/>
              <a:t>In 11 alcohol was a problem for the adult being safeguarded.</a:t>
            </a:r>
          </a:p>
          <a:p>
            <a:r>
              <a:rPr lang="en-GB" altLang="en-US" smtClean="0"/>
              <a:t>In every case, the serious incident was the death of the adult.</a:t>
            </a: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C49693-2D75-4D39-8AE6-FF5502A977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On-screen Show (4:3)</PresentationFormat>
  <Paragraphs>118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ＭＳ Ｐゴシック</vt:lpstr>
      <vt:lpstr>Default Design</vt:lpstr>
      <vt:lpstr>PowerPoint Presentation</vt:lpstr>
      <vt:lpstr>PowerPoint Presentation</vt:lpstr>
      <vt:lpstr>PowerPoint Presentation</vt:lpstr>
      <vt:lpstr>PowerPoint Presentation</vt:lpstr>
      <vt:lpstr>Angela Wrightson</vt:lpstr>
      <vt:lpstr>PowerPoint Presentation</vt:lpstr>
      <vt:lpstr>“Alcoholic Angie”</vt:lpstr>
      <vt:lpstr>PowerPoint Presentation</vt:lpstr>
      <vt:lpstr>Analysis of SARs published in 2017</vt:lpstr>
      <vt:lpstr>Alcohol-Related SARs Professor Michael Preston-Shoot’s SAR analysis</vt:lpstr>
      <vt:lpstr>PowerPoint Presentation</vt:lpstr>
      <vt:lpstr>PowerPoint Presentation</vt:lpstr>
      <vt:lpstr>Legal literacy</vt:lpstr>
      <vt:lpstr>PowerPoint Presentation</vt:lpstr>
      <vt:lpstr>Section 2</vt:lpstr>
      <vt:lpstr>Powers </vt:lpstr>
      <vt:lpstr>PowerPoint Presentation</vt:lpstr>
      <vt:lpstr>Summary</vt:lpstr>
      <vt:lpstr>PowerPoint Presentation</vt:lpstr>
      <vt:lpstr>Summary</vt:lpstr>
      <vt:lpstr>Summary</vt:lpstr>
      <vt:lpstr>PowerPoint Presentation</vt:lpstr>
      <vt:lpstr>Summary</vt:lpstr>
      <vt:lpstr>Summary</vt:lpstr>
      <vt:lpstr>Summary</vt:lpstr>
      <vt:lpstr>And finally…</vt:lpstr>
      <vt:lpstr>`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WARD</dc:creator>
  <cp:lastModifiedBy>peter</cp:lastModifiedBy>
  <cp:revision>615</cp:revision>
  <dcterms:created xsi:type="dcterms:W3CDTF">2010-05-26T09:00:40Z</dcterms:created>
  <dcterms:modified xsi:type="dcterms:W3CDTF">2020-12-11T10:34:39Z</dcterms:modified>
</cp:coreProperties>
</file>