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handoutMasterIdLst>
    <p:handoutMasterId r:id="rId27"/>
  </p:handoutMasterIdLst>
  <p:sldIdLst>
    <p:sldId id="767" r:id="rId3"/>
    <p:sldId id="794" r:id="rId4"/>
    <p:sldId id="781" r:id="rId5"/>
    <p:sldId id="803" r:id="rId6"/>
    <p:sldId id="807" r:id="rId7"/>
    <p:sldId id="261" r:id="rId8"/>
    <p:sldId id="798" r:id="rId9"/>
    <p:sldId id="350" r:id="rId10"/>
    <p:sldId id="805" r:id="rId11"/>
    <p:sldId id="265" r:id="rId12"/>
    <p:sldId id="266" r:id="rId13"/>
    <p:sldId id="264" r:id="rId14"/>
    <p:sldId id="799" r:id="rId15"/>
    <p:sldId id="800" r:id="rId16"/>
    <p:sldId id="801" r:id="rId17"/>
    <p:sldId id="802" r:id="rId18"/>
    <p:sldId id="764" r:id="rId19"/>
    <p:sldId id="806" r:id="rId20"/>
    <p:sldId id="766" r:id="rId21"/>
    <p:sldId id="782" r:id="rId22"/>
    <p:sldId id="795" r:id="rId23"/>
    <p:sldId id="791" r:id="rId24"/>
    <p:sldId id="797" r:id="rId25"/>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2F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4536" autoAdjust="0"/>
  </p:normalViewPr>
  <p:slideViewPr>
    <p:cSldViewPr snapToGrid="0">
      <p:cViewPr varScale="1">
        <p:scale>
          <a:sx n="75" d="100"/>
          <a:sy n="75" d="100"/>
        </p:scale>
        <p:origin x="74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B4365A99-0D0F-4803-99B8-A014D6D17628}" type="datetimeFigureOut">
              <a:rPr lang="en-US" smtClean="0"/>
              <a:t>12/11/2020</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D6CF0C10-9EE9-45E2-856F-FC12D2128815}" type="slidenum">
              <a:rPr lang="en-US" smtClean="0"/>
              <a:t>‹#›</a:t>
            </a:fld>
            <a:endParaRPr lang="en-US"/>
          </a:p>
        </p:txBody>
      </p:sp>
    </p:spTree>
    <p:extLst>
      <p:ext uri="{BB962C8B-B14F-4D97-AF65-F5344CB8AC3E}">
        <p14:creationId xmlns:p14="http://schemas.microsoft.com/office/powerpoint/2010/main" val="2266293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491CAE35-3EA7-4E56-9589-988F51FABEF8}" type="datetimeFigureOut">
              <a:rPr lang="en-US" smtClean="0"/>
              <a:t>12/11/2020</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B3E3B40-5A38-444C-889A-CEA427F5659C}" type="slidenum">
              <a:rPr lang="en-US" smtClean="0"/>
              <a:t>‹#›</a:t>
            </a:fld>
            <a:endParaRPr lang="en-US"/>
          </a:p>
        </p:txBody>
      </p:sp>
    </p:spTree>
    <p:extLst>
      <p:ext uri="{BB962C8B-B14F-4D97-AF65-F5344CB8AC3E}">
        <p14:creationId xmlns:p14="http://schemas.microsoft.com/office/powerpoint/2010/main" val="53235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DB831-C67F-054F-A6F9-125DB52373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77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E3B40-5A38-444C-889A-CEA427F5659C}" type="slidenum">
              <a:rPr lang="en-US" smtClean="0"/>
              <a:t>10</a:t>
            </a:fld>
            <a:endParaRPr lang="en-US"/>
          </a:p>
        </p:txBody>
      </p:sp>
    </p:spTree>
    <p:extLst>
      <p:ext uri="{BB962C8B-B14F-4D97-AF65-F5344CB8AC3E}">
        <p14:creationId xmlns:p14="http://schemas.microsoft.com/office/powerpoint/2010/main" val="338694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11</a:t>
            </a:fld>
            <a:endParaRPr lang="en-US"/>
          </a:p>
        </p:txBody>
      </p:sp>
    </p:spTree>
    <p:extLst>
      <p:ext uri="{BB962C8B-B14F-4D97-AF65-F5344CB8AC3E}">
        <p14:creationId xmlns:p14="http://schemas.microsoft.com/office/powerpoint/2010/main" val="200732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12</a:t>
            </a:fld>
            <a:endParaRPr lang="en-US"/>
          </a:p>
        </p:txBody>
      </p:sp>
    </p:spTree>
    <p:extLst>
      <p:ext uri="{BB962C8B-B14F-4D97-AF65-F5344CB8AC3E}">
        <p14:creationId xmlns:p14="http://schemas.microsoft.com/office/powerpoint/2010/main" val="144764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13</a:t>
            </a:fld>
            <a:endParaRPr lang="en-US"/>
          </a:p>
        </p:txBody>
      </p:sp>
    </p:spTree>
    <p:extLst>
      <p:ext uri="{BB962C8B-B14F-4D97-AF65-F5344CB8AC3E}">
        <p14:creationId xmlns:p14="http://schemas.microsoft.com/office/powerpoint/2010/main" val="1102658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14</a:t>
            </a:fld>
            <a:endParaRPr lang="en-US"/>
          </a:p>
        </p:txBody>
      </p:sp>
    </p:spTree>
    <p:extLst>
      <p:ext uri="{BB962C8B-B14F-4D97-AF65-F5344CB8AC3E}">
        <p14:creationId xmlns:p14="http://schemas.microsoft.com/office/powerpoint/2010/main" val="32182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15</a:t>
            </a:fld>
            <a:endParaRPr lang="en-US"/>
          </a:p>
        </p:txBody>
      </p:sp>
    </p:spTree>
    <p:extLst>
      <p:ext uri="{BB962C8B-B14F-4D97-AF65-F5344CB8AC3E}">
        <p14:creationId xmlns:p14="http://schemas.microsoft.com/office/powerpoint/2010/main" val="2753792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16</a:t>
            </a:fld>
            <a:endParaRPr lang="en-US"/>
          </a:p>
        </p:txBody>
      </p:sp>
    </p:spTree>
    <p:extLst>
      <p:ext uri="{BB962C8B-B14F-4D97-AF65-F5344CB8AC3E}">
        <p14:creationId xmlns:p14="http://schemas.microsoft.com/office/powerpoint/2010/main" val="95310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17</a:t>
            </a:fld>
            <a:endParaRPr lang="en-US"/>
          </a:p>
        </p:txBody>
      </p:sp>
    </p:spTree>
    <p:extLst>
      <p:ext uri="{BB962C8B-B14F-4D97-AF65-F5344CB8AC3E}">
        <p14:creationId xmlns:p14="http://schemas.microsoft.com/office/powerpoint/2010/main" val="426318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E3B40-5A38-444C-889A-CEA427F5659C}" type="slidenum">
              <a:rPr lang="en-US" smtClean="0"/>
              <a:t>18</a:t>
            </a:fld>
            <a:endParaRPr lang="en-US"/>
          </a:p>
        </p:txBody>
      </p:sp>
    </p:spTree>
    <p:extLst>
      <p:ext uri="{BB962C8B-B14F-4D97-AF65-F5344CB8AC3E}">
        <p14:creationId xmlns:p14="http://schemas.microsoft.com/office/powerpoint/2010/main" val="360618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19</a:t>
            </a:fld>
            <a:endParaRPr lang="en-US"/>
          </a:p>
        </p:txBody>
      </p:sp>
    </p:spTree>
    <p:extLst>
      <p:ext uri="{BB962C8B-B14F-4D97-AF65-F5344CB8AC3E}">
        <p14:creationId xmlns:p14="http://schemas.microsoft.com/office/powerpoint/2010/main" val="235973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FB3E3B40-5A38-444C-889A-CEA427F5659C}" type="slidenum">
              <a:rPr lang="en-US" smtClean="0"/>
              <a:t>2</a:t>
            </a:fld>
            <a:endParaRPr lang="en-US"/>
          </a:p>
        </p:txBody>
      </p:sp>
    </p:spTree>
    <p:extLst>
      <p:ext uri="{BB962C8B-B14F-4D97-AF65-F5344CB8AC3E}">
        <p14:creationId xmlns:p14="http://schemas.microsoft.com/office/powerpoint/2010/main" val="167690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E3B40-5A38-444C-889A-CEA427F5659C}" type="slidenum">
              <a:rPr lang="en-US" smtClean="0"/>
              <a:t>20</a:t>
            </a:fld>
            <a:endParaRPr lang="en-US"/>
          </a:p>
        </p:txBody>
      </p:sp>
    </p:spTree>
    <p:extLst>
      <p:ext uri="{BB962C8B-B14F-4D97-AF65-F5344CB8AC3E}">
        <p14:creationId xmlns:p14="http://schemas.microsoft.com/office/powerpoint/2010/main" val="1171492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B3E3B40-5A38-444C-889A-CEA427F5659C}" type="slidenum">
              <a:rPr lang="en-US" smtClean="0"/>
              <a:t>21</a:t>
            </a:fld>
            <a:endParaRPr lang="en-US"/>
          </a:p>
        </p:txBody>
      </p:sp>
    </p:spTree>
    <p:extLst>
      <p:ext uri="{BB962C8B-B14F-4D97-AF65-F5344CB8AC3E}">
        <p14:creationId xmlns:p14="http://schemas.microsoft.com/office/powerpoint/2010/main" val="3040765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E3B40-5A38-444C-889A-CEA427F5659C}" type="slidenum">
              <a:rPr lang="en-US" smtClean="0"/>
              <a:t>22</a:t>
            </a:fld>
            <a:endParaRPr lang="en-US"/>
          </a:p>
        </p:txBody>
      </p:sp>
    </p:spTree>
    <p:extLst>
      <p:ext uri="{BB962C8B-B14F-4D97-AF65-F5344CB8AC3E}">
        <p14:creationId xmlns:p14="http://schemas.microsoft.com/office/powerpoint/2010/main" val="127391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endParaRPr>
          </a:p>
        </p:txBody>
      </p:sp>
      <p:sp>
        <p:nvSpPr>
          <p:cNvPr id="4" name="Slide Number Placeholder 3"/>
          <p:cNvSpPr>
            <a:spLocks noGrp="1"/>
          </p:cNvSpPr>
          <p:nvPr>
            <p:ph type="sldNum" sz="quarter" idx="5"/>
          </p:nvPr>
        </p:nvSpPr>
        <p:spPr/>
        <p:txBody>
          <a:bodyPr/>
          <a:lstStyle/>
          <a:p>
            <a:fld id="{FB3E3B40-5A38-444C-889A-CEA427F5659C}" type="slidenum">
              <a:rPr lang="en-US" smtClean="0"/>
              <a:t>23</a:t>
            </a:fld>
            <a:endParaRPr lang="en-US"/>
          </a:p>
        </p:txBody>
      </p:sp>
    </p:spTree>
    <p:extLst>
      <p:ext uri="{BB962C8B-B14F-4D97-AF65-F5344CB8AC3E}">
        <p14:creationId xmlns:p14="http://schemas.microsoft.com/office/powerpoint/2010/main" val="163902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3E3B40-5A38-444C-889A-CEA427F5659C}" type="slidenum">
              <a:rPr lang="en-US" smtClean="0"/>
              <a:t>3</a:t>
            </a:fld>
            <a:endParaRPr lang="en-US"/>
          </a:p>
        </p:txBody>
      </p:sp>
    </p:spTree>
    <p:extLst>
      <p:ext uri="{BB962C8B-B14F-4D97-AF65-F5344CB8AC3E}">
        <p14:creationId xmlns:p14="http://schemas.microsoft.com/office/powerpoint/2010/main" val="78128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E3B40-5A38-444C-889A-CEA427F5659C}" type="slidenum">
              <a:rPr lang="en-US" smtClean="0"/>
              <a:t>4</a:t>
            </a:fld>
            <a:endParaRPr lang="en-US"/>
          </a:p>
        </p:txBody>
      </p:sp>
    </p:spTree>
    <p:extLst>
      <p:ext uri="{BB962C8B-B14F-4D97-AF65-F5344CB8AC3E}">
        <p14:creationId xmlns:p14="http://schemas.microsoft.com/office/powerpoint/2010/main" val="131591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E3B40-5A38-444C-889A-CEA427F5659C}" type="slidenum">
              <a:rPr lang="en-US" smtClean="0"/>
              <a:t>5</a:t>
            </a:fld>
            <a:endParaRPr lang="en-US"/>
          </a:p>
        </p:txBody>
      </p:sp>
    </p:spTree>
    <p:extLst>
      <p:ext uri="{BB962C8B-B14F-4D97-AF65-F5344CB8AC3E}">
        <p14:creationId xmlns:p14="http://schemas.microsoft.com/office/powerpoint/2010/main" val="387692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E3B40-5A38-444C-889A-CEA427F5659C}" type="slidenum">
              <a:rPr lang="en-US" smtClean="0"/>
              <a:t>6</a:t>
            </a:fld>
            <a:endParaRPr lang="en-US"/>
          </a:p>
        </p:txBody>
      </p:sp>
    </p:spTree>
    <p:extLst>
      <p:ext uri="{BB962C8B-B14F-4D97-AF65-F5344CB8AC3E}">
        <p14:creationId xmlns:p14="http://schemas.microsoft.com/office/powerpoint/2010/main" val="170227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E3B40-5A38-444C-889A-CEA427F5659C}" type="slidenum">
              <a:rPr lang="en-US" smtClean="0"/>
              <a:t>7</a:t>
            </a:fld>
            <a:endParaRPr lang="en-US"/>
          </a:p>
        </p:txBody>
      </p:sp>
    </p:spTree>
    <p:extLst>
      <p:ext uri="{BB962C8B-B14F-4D97-AF65-F5344CB8AC3E}">
        <p14:creationId xmlns:p14="http://schemas.microsoft.com/office/powerpoint/2010/main" val="2084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5DB831-C67F-054F-A6F9-125DB52373A7}" type="slidenum">
              <a:rPr lang="en-US" smtClean="0"/>
              <a:pPr/>
              <a:t>8</a:t>
            </a:fld>
            <a:endParaRPr lang="en-US"/>
          </a:p>
        </p:txBody>
      </p:sp>
    </p:spTree>
    <p:extLst>
      <p:ext uri="{BB962C8B-B14F-4D97-AF65-F5344CB8AC3E}">
        <p14:creationId xmlns:p14="http://schemas.microsoft.com/office/powerpoint/2010/main" val="80089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5DB831-C67F-054F-A6F9-125DB52373A7}" type="slidenum">
              <a:rPr lang="en-US" smtClean="0"/>
              <a:pPr/>
              <a:t>9</a:t>
            </a:fld>
            <a:endParaRPr lang="en-US"/>
          </a:p>
        </p:txBody>
      </p:sp>
    </p:spTree>
    <p:extLst>
      <p:ext uri="{BB962C8B-B14F-4D97-AF65-F5344CB8AC3E}">
        <p14:creationId xmlns:p14="http://schemas.microsoft.com/office/powerpoint/2010/main" val="370415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081C9C-2AE4-4563-95DB-8DCCFE2DED3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55163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81C9C-2AE4-4563-95DB-8DCCFE2DED3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300808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81C9C-2AE4-4563-95DB-8DCCFE2DED3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131408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609600" y="1260001"/>
            <a:ext cx="109728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cxnSp>
        <p:nvCxnSpPr>
          <p:cNvPr id="8" name="Straight Connector 7"/>
          <p:cNvCxnSpPr/>
          <p:nvPr userDrawn="1"/>
        </p:nvCxnSpPr>
        <p:spPr>
          <a:xfrm>
            <a:off x="378885" y="996129"/>
            <a:ext cx="1144511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52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ogo slide (defaul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King's College London logo for a general audience, without the University of London strapline"/>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600200" y="1066800"/>
            <a:ext cx="8991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3797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slide (international audienc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descr="King's College London logo for an international audience, with the University of London strapline"/>
          <p:cNvPicPr>
            <a:picLocks noChangeAspect="1"/>
          </p:cNvPicPr>
          <p:nvPr userDrawn="1"/>
        </p:nvPicPr>
        <p:blipFill>
          <a:blip r:embed="rId2"/>
          <a:stretch>
            <a:fillRect/>
          </a:stretch>
        </p:blipFill>
        <p:spPr>
          <a:xfrm>
            <a:off x="2438400" y="914400"/>
            <a:ext cx="7416800" cy="5206495"/>
          </a:xfrm>
          <a:prstGeom prst="rect">
            <a:avLst/>
          </a:prstGeom>
        </p:spPr>
      </p:pic>
    </p:spTree>
    <p:extLst>
      <p:ext uri="{BB962C8B-B14F-4D97-AF65-F5344CB8AC3E}">
        <p14:creationId xmlns:p14="http://schemas.microsoft.com/office/powerpoint/2010/main" val="21933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a:srcRect b="5836"/>
          <a:stretch>
            <a:fillRect/>
          </a:stretch>
        </p:blipFill>
        <p:spPr>
          <a:xfrm>
            <a:off x="0" y="-1"/>
            <a:ext cx="12192000" cy="6858001"/>
          </a:xfrm>
          <a:prstGeom prst="rect">
            <a:avLst/>
          </a:prstGeom>
        </p:spPr>
      </p:pic>
      <p:grpSp>
        <p:nvGrpSpPr>
          <p:cNvPr id="10" name="Group 20"/>
          <p:cNvGrpSpPr/>
          <p:nvPr userDrawn="1"/>
        </p:nvGrpSpPr>
        <p:grpSpPr>
          <a:xfrm>
            <a:off x="0" y="5975702"/>
            <a:ext cx="12192000" cy="884381"/>
            <a:chOff x="0" y="5975701"/>
            <a:chExt cx="9144000" cy="884381"/>
          </a:xfrm>
        </p:grpSpPr>
        <p:sp>
          <p:nvSpPr>
            <p:cNvPr id="11" name="Rectangle 10"/>
            <p:cNvSpPr/>
            <p:nvPr/>
          </p:nvSpPr>
          <p:spPr>
            <a:xfrm>
              <a:off x="4588109" y="5978082"/>
              <a:ext cx="3398411" cy="882000"/>
            </a:xfrm>
            <a:prstGeom prst="rect">
              <a:avLst/>
            </a:prstGeom>
            <a:solidFill>
              <a:srgbClr val="DEDD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pic>
          <p:nvPicPr>
            <p:cNvPr id="12" name="Picture 11" descr="KCL_box_red pin rgb.jpg"/>
            <p:cNvPicPr>
              <a:picLocks noChangeAspect="1"/>
            </p:cNvPicPr>
            <p:nvPr/>
          </p:nvPicPr>
          <p:blipFill>
            <a:blip r:embed="rId3"/>
            <a:stretch>
              <a:fillRect/>
            </a:stretch>
          </p:blipFill>
          <p:spPr>
            <a:xfrm>
              <a:off x="7986520" y="5978082"/>
              <a:ext cx="1157480" cy="882000"/>
            </a:xfrm>
            <a:prstGeom prst="rect">
              <a:avLst/>
            </a:prstGeom>
          </p:spPr>
        </p:pic>
        <p:sp>
          <p:nvSpPr>
            <p:cNvPr id="13" name="Rectangle 12"/>
            <p:cNvSpPr/>
            <p:nvPr/>
          </p:nvSpPr>
          <p:spPr>
            <a:xfrm>
              <a:off x="0" y="5975701"/>
              <a:ext cx="4588109" cy="88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grpSp>
      <p:sp>
        <p:nvSpPr>
          <p:cNvPr id="14" name="Rectangle 13"/>
          <p:cNvSpPr>
            <a:spLocks/>
          </p:cNvSpPr>
          <p:nvPr userDrawn="1"/>
        </p:nvSpPr>
        <p:spPr>
          <a:xfrm>
            <a:off x="0" y="-10101"/>
            <a:ext cx="12201408" cy="3032701"/>
          </a:xfrm>
          <a:prstGeom prst="rect">
            <a:avLst/>
          </a:prstGeom>
          <a:gradFill flip="none" rotWithShape="1">
            <a:gsLst>
              <a:gs pos="0">
                <a:srgbClr val="343C3E"/>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sp>
        <p:nvSpPr>
          <p:cNvPr id="2" name="Title 1"/>
          <p:cNvSpPr>
            <a:spLocks noGrp="1"/>
          </p:cNvSpPr>
          <p:nvPr>
            <p:ph type="ctrTitle"/>
          </p:nvPr>
        </p:nvSpPr>
        <p:spPr>
          <a:xfrm>
            <a:off x="609600" y="276719"/>
            <a:ext cx="10972800" cy="1470025"/>
          </a:xfrm>
        </p:spPr>
        <p:txBody>
          <a:bodyPr/>
          <a:lstStyle>
            <a:lvl1pPr>
              <a:lnSpc>
                <a:spcPts val="4500"/>
              </a:lnSpc>
              <a:defRPr sz="4500" cap="all">
                <a:solidFill>
                  <a:srgbClr val="FFFFFF"/>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609601" y="1546583"/>
            <a:ext cx="10972800" cy="826456"/>
          </a:xfrm>
        </p:spPr>
        <p:txBody>
          <a:bodyPr>
            <a:normAutofit/>
          </a:bodyPr>
          <a:lstStyle>
            <a:lvl1pPr marL="0" indent="0" algn="l">
              <a:lnSpc>
                <a:spcPts val="2800"/>
              </a:lnSpc>
              <a:spcBef>
                <a:spcPts val="0"/>
              </a:spcBef>
              <a:buNone/>
              <a:defRPr sz="2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 over two lines </a:t>
            </a:r>
            <a:endParaRPr lang="en-US" dirty="0"/>
          </a:p>
        </p:txBody>
      </p:sp>
    </p:spTree>
    <p:extLst>
      <p:ext uri="{BB962C8B-B14F-4D97-AF65-F5344CB8AC3E}">
        <p14:creationId xmlns:p14="http://schemas.microsoft.com/office/powerpoint/2010/main" val="227717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609600" y="1260001"/>
            <a:ext cx="109728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cxnSp>
        <p:nvCxnSpPr>
          <p:cNvPr id="8" name="Straight Connector 7"/>
          <p:cNvCxnSpPr/>
          <p:nvPr userDrawn="1"/>
        </p:nvCxnSpPr>
        <p:spPr>
          <a:xfrm>
            <a:off x="378885" y="996129"/>
            <a:ext cx="1144511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04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225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260001"/>
            <a:ext cx="53848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260001"/>
            <a:ext cx="5384800" cy="4525963"/>
          </a:xfrm>
        </p:spPr>
        <p:txBody>
          <a:bodyPr>
            <a:noAutofit/>
          </a:bodyPr>
          <a:lstStyle>
            <a:lvl1pPr>
              <a:defRPr sz="2400"/>
            </a:lvl1pPr>
            <a:lvl2pPr marL="0">
              <a:defRPr sz="2200"/>
            </a:lvl2pPr>
            <a:lvl3pPr marL="262800" indent="-262800">
              <a:defRPr sz="2200"/>
            </a:lvl3pPr>
            <a:lvl4pPr>
              <a:defRPr sz="2200"/>
            </a:lvl4pPr>
            <a:lvl5pPr>
              <a:defRPr sz="22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cxnSp>
        <p:nvCxnSpPr>
          <p:cNvPr id="8" name="Straight Connector 7"/>
          <p:cNvCxnSpPr/>
          <p:nvPr userDrawn="1"/>
        </p:nvCxnSpPr>
        <p:spPr>
          <a:xfrm>
            <a:off x="378885" y="996129"/>
            <a:ext cx="1144511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27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kcl 24.jpg"/>
          <p:cNvPicPr>
            <a:picLocks noChangeAspect="1"/>
          </p:cNvPicPr>
          <p:nvPr userDrawn="1"/>
        </p:nvPicPr>
        <p:blipFill>
          <a:blip r:embed="rId2"/>
          <a:srcRect b="20769"/>
          <a:stretch>
            <a:fillRect/>
          </a:stretch>
        </p:blipFill>
        <p:spPr>
          <a:xfrm>
            <a:off x="0" y="1"/>
            <a:ext cx="12192000" cy="6857701"/>
          </a:xfrm>
          <a:prstGeom prst="rect">
            <a:avLst/>
          </a:prstGeom>
        </p:spPr>
      </p:pic>
      <p:sp>
        <p:nvSpPr>
          <p:cNvPr id="8" name="Rectangle 7"/>
          <p:cNvSpPr>
            <a:spLocks/>
          </p:cNvSpPr>
          <p:nvPr userDrawn="1"/>
        </p:nvSpPr>
        <p:spPr>
          <a:xfrm>
            <a:off x="0" y="-10101"/>
            <a:ext cx="7552267" cy="6867802"/>
          </a:xfrm>
          <a:prstGeom prst="rect">
            <a:avLst/>
          </a:prstGeom>
          <a:gradFill flip="none" rotWithShape="1">
            <a:gsLst>
              <a:gs pos="0">
                <a:srgbClr val="343C3E"/>
              </a:gs>
              <a:gs pos="100000">
                <a:srgbClr val="FFFF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pic>
        <p:nvPicPr>
          <p:cNvPr id="9" name="Picture 8" descr="KCL_box_red pin rgb.jpg"/>
          <p:cNvPicPr>
            <a:picLocks noChangeAspect="1"/>
          </p:cNvPicPr>
          <p:nvPr userDrawn="1"/>
        </p:nvPicPr>
        <p:blipFill>
          <a:blip r:embed="rId3"/>
          <a:stretch>
            <a:fillRect/>
          </a:stretch>
        </p:blipFill>
        <p:spPr>
          <a:xfrm>
            <a:off x="10648693" y="5978082"/>
            <a:ext cx="1543307" cy="882000"/>
          </a:xfrm>
          <a:prstGeom prst="rect">
            <a:avLst/>
          </a:prstGeom>
        </p:spPr>
      </p:pic>
      <p:sp>
        <p:nvSpPr>
          <p:cNvPr id="2" name="Title 1"/>
          <p:cNvSpPr>
            <a:spLocks noGrp="1"/>
          </p:cNvSpPr>
          <p:nvPr>
            <p:ph type="title" hasCustomPrompt="1"/>
          </p:nvPr>
        </p:nvSpPr>
        <p:spPr/>
        <p:txBody>
          <a:bodyPr/>
          <a:lstStyle>
            <a:lvl1pPr>
              <a:defRPr sz="4500" cap="all" baseline="0">
                <a:solidFill>
                  <a:schemeClr val="bg1"/>
                </a:solidFill>
              </a:defRPr>
            </a:lvl1pPr>
          </a:lstStyle>
          <a:p>
            <a:r>
              <a:rPr lang="en-GB" dirty="0"/>
              <a:t>THANK YOU</a:t>
            </a:r>
            <a:endParaRPr lang="en-US" dirty="0"/>
          </a:p>
        </p:txBody>
      </p:sp>
      <p:sp>
        <p:nvSpPr>
          <p:cNvPr id="10" name="Subtitle 2"/>
          <p:cNvSpPr>
            <a:spLocks noGrp="1"/>
          </p:cNvSpPr>
          <p:nvPr>
            <p:ph type="subTitle" idx="1" hasCustomPrompt="1"/>
          </p:nvPr>
        </p:nvSpPr>
        <p:spPr>
          <a:xfrm>
            <a:off x="609602" y="1546583"/>
            <a:ext cx="7416799" cy="3194750"/>
          </a:xfrm>
        </p:spPr>
        <p:txBody>
          <a:bodyPr>
            <a:normAutofit/>
          </a:bodyPr>
          <a:lstStyle>
            <a:lvl1pPr marL="0" indent="0" algn="l">
              <a:lnSpc>
                <a:spcPts val="2800"/>
              </a:lnSpc>
              <a:spcBef>
                <a:spcPts val="0"/>
              </a:spcBef>
              <a:buNone/>
              <a:defRPr sz="2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contact name</a:t>
            </a:r>
          </a:p>
          <a:p>
            <a:r>
              <a:rPr lang="en-GB" dirty="0"/>
              <a:t>title</a:t>
            </a:r>
          </a:p>
          <a:p>
            <a:r>
              <a:rPr lang="en-GB" dirty="0"/>
              <a:t>address line</a:t>
            </a:r>
          </a:p>
          <a:p>
            <a:r>
              <a:rPr lang="en-GB" dirty="0"/>
              <a:t>address line</a:t>
            </a:r>
          </a:p>
          <a:p>
            <a:r>
              <a:rPr lang="en-GB" dirty="0"/>
              <a:t>address line</a:t>
            </a:r>
          </a:p>
          <a:p>
            <a:r>
              <a:rPr lang="en-GB" dirty="0" err="1"/>
              <a:t>tel</a:t>
            </a:r>
            <a:endParaRPr lang="en-GB" dirty="0"/>
          </a:p>
          <a:p>
            <a:r>
              <a:rPr lang="en-GB" dirty="0"/>
              <a:t>email</a:t>
            </a:r>
            <a:endParaRPr lang="en-US" dirty="0"/>
          </a:p>
        </p:txBody>
      </p:sp>
    </p:spTree>
    <p:extLst>
      <p:ext uri="{BB962C8B-B14F-4D97-AF65-F5344CB8AC3E}">
        <p14:creationId xmlns:p14="http://schemas.microsoft.com/office/powerpoint/2010/main" val="30284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81C9C-2AE4-4563-95DB-8DCCFE2DED3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1413935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spTree>
    <p:extLst>
      <p:ext uri="{BB962C8B-B14F-4D97-AF65-F5344CB8AC3E}">
        <p14:creationId xmlns:p14="http://schemas.microsoft.com/office/powerpoint/2010/main" val="652761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spTree>
    <p:extLst>
      <p:ext uri="{BB962C8B-B14F-4D97-AF65-F5344CB8AC3E}">
        <p14:creationId xmlns:p14="http://schemas.microsoft.com/office/powerpoint/2010/main" val="455117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spTree>
    <p:extLst>
      <p:ext uri="{BB962C8B-B14F-4D97-AF65-F5344CB8AC3E}">
        <p14:creationId xmlns:p14="http://schemas.microsoft.com/office/powerpoint/2010/main" val="2073462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EBCAB3A-C7DC-5E46-B7C0-FAAD6EED1F7E}" type="datetimeFigureOut">
              <a:rPr lang="en-US" smtClean="0"/>
              <a:pPr/>
              <a:t>12/11/2020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5C307BE-2C01-3740-A802-BDA26E378243}" type="slidenum">
              <a:rPr lang="en-US" smtClean="0"/>
              <a:pPr/>
              <a:t>‹#›</a:t>
            </a:fld>
            <a:endParaRPr lang="en-US"/>
          </a:p>
        </p:txBody>
      </p:sp>
    </p:spTree>
    <p:extLst>
      <p:ext uri="{BB962C8B-B14F-4D97-AF65-F5344CB8AC3E}">
        <p14:creationId xmlns:p14="http://schemas.microsoft.com/office/powerpoint/2010/main" val="106965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081C9C-2AE4-4563-95DB-8DCCFE2DED35}" type="datetimeFigureOut">
              <a:rPr lang="en-US" smtClean="0"/>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174263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081C9C-2AE4-4563-95DB-8DCCFE2DED3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1897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081C9C-2AE4-4563-95DB-8DCCFE2DED35}" type="datetimeFigureOut">
              <a:rPr lang="en-US" smtClean="0"/>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40874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81C9C-2AE4-4563-95DB-8DCCFE2DED35}" type="datetimeFigureOut">
              <a:rPr lang="en-US" smtClean="0"/>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322201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81C9C-2AE4-4563-95DB-8DCCFE2DED35}" type="datetimeFigureOut">
              <a:rPr lang="en-US" smtClean="0"/>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282376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081C9C-2AE4-4563-95DB-8DCCFE2DED3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55448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081C9C-2AE4-4563-95DB-8DCCFE2DED35}" type="datetimeFigureOut">
              <a:rPr lang="en-US" smtClean="0"/>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39C3B-B5EF-412D-A861-D5D7DB4D2543}" type="slidenum">
              <a:rPr lang="en-US" smtClean="0"/>
              <a:t>‹#›</a:t>
            </a:fld>
            <a:endParaRPr lang="en-US"/>
          </a:p>
        </p:txBody>
      </p:sp>
    </p:spTree>
    <p:extLst>
      <p:ext uri="{BB962C8B-B14F-4D97-AF65-F5344CB8AC3E}">
        <p14:creationId xmlns:p14="http://schemas.microsoft.com/office/powerpoint/2010/main" val="115632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81C9C-2AE4-4563-95DB-8DCCFE2DED35}" type="datetimeFigureOut">
              <a:rPr lang="en-US" smtClean="0"/>
              <a:t>12/11/2020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39C3B-B5EF-412D-A861-D5D7DB4D2543}" type="slidenum">
              <a:rPr lang="en-US" smtClean="0"/>
              <a:t>‹#›</a:t>
            </a:fld>
            <a:endParaRPr lang="en-US"/>
          </a:p>
        </p:txBody>
      </p:sp>
    </p:spTree>
    <p:extLst>
      <p:ext uri="{BB962C8B-B14F-4D97-AF65-F5344CB8AC3E}">
        <p14:creationId xmlns:p14="http://schemas.microsoft.com/office/powerpoint/2010/main" val="30939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DFD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796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0"/>
            <a:ext cx="10972800" cy="4851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41466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1" latinLnBrk="0" hangingPunct="1">
        <a:spcBef>
          <a:spcPct val="0"/>
        </a:spcBef>
        <a:buNone/>
        <a:defRPr sz="3200" b="0" i="0" kern="1200">
          <a:solidFill>
            <a:schemeClr val="tx1"/>
          </a:solidFill>
          <a:latin typeface="Impact"/>
          <a:ea typeface="+mj-ea"/>
          <a:cs typeface="Impact"/>
        </a:defRPr>
      </a:lvl1pPr>
    </p:titleStyle>
    <p:bodyStyle>
      <a:lvl1pPr marL="0" indent="0" algn="l" defTabSz="457200" rtl="0" eaLnBrk="1" latinLnBrk="0" hangingPunct="1">
        <a:spcBef>
          <a:spcPct val="20000"/>
        </a:spcBef>
        <a:buFont typeface="Arial"/>
        <a:buNone/>
        <a:defRPr sz="2200" b="0" i="0" kern="1200">
          <a:solidFill>
            <a:schemeClr val="tx1"/>
          </a:solidFill>
          <a:latin typeface="Impact"/>
          <a:ea typeface="+mn-ea"/>
          <a:cs typeface="Impact"/>
        </a:defRPr>
      </a:lvl1pPr>
      <a:lvl2pPr marL="0" indent="0" algn="l" defTabSz="457200" rtl="0" eaLnBrk="1" latinLnBrk="0" hangingPunct="1">
        <a:lnSpc>
          <a:spcPts val="3200"/>
        </a:lnSpc>
        <a:spcBef>
          <a:spcPts val="0"/>
        </a:spcBef>
        <a:buFont typeface="Arial"/>
        <a:buNone/>
        <a:defRPr sz="2000" b="0" i="0" kern="1200">
          <a:solidFill>
            <a:schemeClr val="tx1"/>
          </a:solidFill>
          <a:latin typeface="Georgia"/>
          <a:ea typeface="+mn-ea"/>
          <a:cs typeface="Georgia"/>
        </a:defRPr>
      </a:lvl2pPr>
      <a:lvl3pPr marL="262800" indent="-262800" algn="l" defTabSz="457200" rtl="0" eaLnBrk="1" latinLnBrk="0" hangingPunct="1">
        <a:lnSpc>
          <a:spcPts val="3200"/>
        </a:lnSpc>
        <a:spcBef>
          <a:spcPts val="0"/>
        </a:spcBef>
        <a:buFont typeface="Arial"/>
        <a:buChar char="•"/>
        <a:defRPr sz="2000" b="0" i="0" kern="1200">
          <a:solidFill>
            <a:schemeClr val="tx1"/>
          </a:solidFill>
          <a:latin typeface="Georgia"/>
          <a:ea typeface="+mn-ea"/>
          <a:cs typeface="Georgia"/>
        </a:defRPr>
      </a:lvl3pPr>
      <a:lvl4pPr marL="536400" indent="-273600" algn="l" defTabSz="457200" rtl="0" eaLnBrk="1" latinLnBrk="0" hangingPunct="1">
        <a:lnSpc>
          <a:spcPts val="3200"/>
        </a:lnSpc>
        <a:spcBef>
          <a:spcPts val="0"/>
        </a:spcBef>
        <a:buFont typeface="Arial"/>
        <a:buChar char="–"/>
        <a:defRPr sz="2000" b="0" i="0" kern="1200">
          <a:solidFill>
            <a:schemeClr val="tx1"/>
          </a:solidFill>
          <a:latin typeface="Georgia"/>
          <a:ea typeface="+mn-ea"/>
          <a:cs typeface="Georgia"/>
        </a:defRPr>
      </a:lvl4pPr>
      <a:lvl5pPr marL="813600" indent="-277200" algn="l" defTabSz="457200" rtl="0" eaLnBrk="1" latinLnBrk="0" hangingPunct="1">
        <a:lnSpc>
          <a:spcPts val="3200"/>
        </a:lnSpc>
        <a:spcBef>
          <a:spcPts val="0"/>
        </a:spcBef>
        <a:buFont typeface="Arial"/>
        <a:buChar char="•"/>
        <a:defRPr sz="2000" b="0" i="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discovery.ucl.ac.uk/1006922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iscovery.ucl.ac.uk/1006922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d.Menezes@ucl.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464431/English_Index_of_Multiple_Deprivation_2015_-_Infographic.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464431/English_Index_of_Multiple_Deprivation_2015_-_Infographic.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237" y="749989"/>
            <a:ext cx="8366125" cy="856034"/>
          </a:xfrm>
        </p:spPr>
        <p:txBody>
          <a:bodyPr/>
          <a:lstStyle/>
          <a:p>
            <a:r>
              <a:rPr lang="en-GB" sz="4800"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 and Homelessness</a:t>
            </a:r>
            <a:endParaRPr lang="en-GB" sz="3600" dirty="0">
              <a:solidFill>
                <a:schemeClr val="tx1"/>
              </a:solidFill>
            </a:endParaRPr>
          </a:p>
        </p:txBody>
      </p:sp>
      <p:sp>
        <p:nvSpPr>
          <p:cNvPr id="4" name="Subtitle 3"/>
          <p:cNvSpPr>
            <a:spLocks noGrp="1"/>
          </p:cNvSpPr>
          <p:nvPr>
            <p:ph type="subTitle" idx="1"/>
          </p:nvPr>
        </p:nvSpPr>
        <p:spPr>
          <a:xfrm>
            <a:off x="758423" y="1712278"/>
            <a:ext cx="9500699" cy="2009716"/>
          </a:xfrm>
        </p:spPr>
        <p:txBody>
          <a:bodyPr>
            <a:noAutofit/>
          </a:bodyPr>
          <a:lstStyle/>
          <a:p>
            <a:r>
              <a:rPr lang="en-US" sz="24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Dee Menezes </a:t>
            </a:r>
          </a:p>
          <a:p>
            <a:r>
              <a:rPr lang="en-US"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Rob Aldridge, Dan Lewer, Alistair Story, Andrew Hayward, Michelle Cornes, Alexei Yavlinsky et al</a:t>
            </a:r>
            <a:r>
              <a:rPr lang="en-GB"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r>
              <a:rPr lang="en-US" sz="1800" b="1" cap="none"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December 2020</a:t>
            </a:r>
          </a:p>
          <a:p>
            <a:r>
              <a:rPr lang="en-US" sz="18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University College London</a:t>
            </a:r>
          </a:p>
        </p:txBody>
      </p:sp>
      <p:graphicFrame>
        <p:nvGraphicFramePr>
          <p:cNvPr id="3" name="Object 2"/>
          <p:cNvGraphicFramePr>
            <a:graphicFrameLocks noChangeAspect="1"/>
          </p:cNvGraphicFramePr>
          <p:nvPr>
            <p:extLst>
              <p:ext uri="{D42A27DB-BD31-4B8C-83A1-F6EECF244321}">
                <p14:modId xmlns:p14="http://schemas.microsoft.com/office/powerpoint/2010/main" val="788317755"/>
              </p:ext>
            </p:extLst>
          </p:nvPr>
        </p:nvGraphicFramePr>
        <p:xfrm>
          <a:off x="4940300" y="5469082"/>
          <a:ext cx="5727700" cy="1409700"/>
        </p:xfrm>
        <a:graphic>
          <a:graphicData uri="http://schemas.openxmlformats.org/presentationml/2006/ole">
            <mc:AlternateContent xmlns:mc="http://schemas.openxmlformats.org/markup-compatibility/2006">
              <mc:Choice xmlns:v="urn:schemas-microsoft-com:vml" Requires="v">
                <p:oleObj spid="_x0000_s1229" name="Document" r:id="rId5" imgW="5727700" imgH="1409700" progId="Word.Document.12">
                  <p:embed/>
                </p:oleObj>
              </mc:Choice>
              <mc:Fallback>
                <p:oleObj name="Document" r:id="rId5" imgW="5727700" imgH="1409700" progId="Word.Document.12">
                  <p:embed/>
                  <p:pic>
                    <p:nvPicPr>
                      <p:cNvPr id="3" name="Object 2"/>
                      <p:cNvPicPr/>
                      <p:nvPr/>
                    </p:nvPicPr>
                    <p:blipFill>
                      <a:blip r:embed="rId6"/>
                      <a:stretch>
                        <a:fillRect/>
                      </a:stretch>
                    </p:blipFill>
                    <p:spPr>
                      <a:xfrm>
                        <a:off x="4940300" y="5469082"/>
                        <a:ext cx="5727700" cy="14097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xmlns="" id="{74B4907C-B20D-5E43-B8E4-3DACAB7E08FB}"/>
              </a:ext>
            </a:extLst>
          </p:cNvPr>
          <p:cNvPicPr>
            <a:picLocks noChangeAspect="1"/>
          </p:cNvPicPr>
          <p:nvPr/>
        </p:nvPicPr>
        <p:blipFill>
          <a:blip r:embed="rId7"/>
          <a:stretch>
            <a:fillRect/>
          </a:stretch>
        </p:blipFill>
        <p:spPr>
          <a:xfrm>
            <a:off x="1621278" y="5448301"/>
            <a:ext cx="3319023" cy="757947"/>
          </a:xfrm>
          <a:prstGeom prst="rect">
            <a:avLst/>
          </a:prstGeom>
        </p:spPr>
      </p:pic>
    </p:spTree>
    <p:extLst>
      <p:ext uri="{BB962C8B-B14F-4D97-AF65-F5344CB8AC3E}">
        <p14:creationId xmlns:p14="http://schemas.microsoft.com/office/powerpoint/2010/main" val="106402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496"/>
            <a:ext cx="10515600" cy="1325563"/>
          </a:xfrm>
        </p:spPr>
        <p:txBody>
          <a:bodyPr/>
          <a:lstStyle/>
          <a:p>
            <a:pPr algn="l"/>
            <a:r>
              <a:rPr lang="en-GB" b="1" dirty="0">
                <a:latin typeface="+mn-lt"/>
              </a:rPr>
              <a:t>Mortality outcomes </a:t>
            </a:r>
          </a:p>
        </p:txBody>
      </p:sp>
      <p:sp>
        <p:nvSpPr>
          <p:cNvPr id="3" name="Content Placeholder 2"/>
          <p:cNvSpPr>
            <a:spLocks noGrp="1"/>
          </p:cNvSpPr>
          <p:nvPr>
            <p:ph idx="1"/>
          </p:nvPr>
        </p:nvSpPr>
        <p:spPr>
          <a:xfrm>
            <a:off x="609600" y="1600201"/>
            <a:ext cx="11151029" cy="4525963"/>
          </a:xfrm>
        </p:spPr>
        <p:txBody>
          <a:bodyPr>
            <a:normAutofit/>
          </a:bodyPr>
          <a:lstStyle/>
          <a:p>
            <a:pPr marL="0" indent="0">
              <a:buNone/>
            </a:pPr>
            <a:r>
              <a:rPr lang="en-GB" sz="4400" b="1" dirty="0"/>
              <a:t>7.5% IMD5 group died</a:t>
            </a:r>
          </a:p>
          <a:p>
            <a:pPr lvl="1"/>
            <a:r>
              <a:rPr lang="en-GB" sz="3467" dirty="0"/>
              <a:t>median age of death 72</a:t>
            </a:r>
          </a:p>
          <a:p>
            <a:pPr lvl="1"/>
            <a:r>
              <a:rPr lang="en-GB" sz="3467" dirty="0"/>
              <a:t>23% of deaths from conditions amenable to healthcare</a:t>
            </a:r>
          </a:p>
        </p:txBody>
      </p:sp>
      <p:sp>
        <p:nvSpPr>
          <p:cNvPr id="4" name="TextBox 3"/>
          <p:cNvSpPr txBox="1"/>
          <p:nvPr/>
        </p:nvSpPr>
        <p:spPr>
          <a:xfrm>
            <a:off x="1103445" y="5936525"/>
            <a:ext cx="8544951" cy="666977"/>
          </a:xfrm>
          <a:prstGeom prst="rect">
            <a:avLst/>
          </a:prstGeom>
          <a:noFill/>
        </p:spPr>
        <p:txBody>
          <a:bodyPr wrap="square" rtlCol="0">
            <a:spAutoFit/>
          </a:bodyPr>
          <a:lstStyle/>
          <a:p>
            <a:r>
              <a:rPr lang="en-GB" sz="1867" dirty="0"/>
              <a:t>Definitions and ICD-10 code lists for avoidable, amenable and preventable mortality</a:t>
            </a:r>
          </a:p>
          <a:p>
            <a:r>
              <a:rPr lang="en-GB" sz="1867" dirty="0">
                <a:hlinkClick r:id="rId3"/>
              </a:rPr>
              <a:t>http://discovery.ucl.ac.uk/10069223/</a:t>
            </a:r>
            <a:r>
              <a:rPr lang="en-GB" sz="1867" dirty="0"/>
              <a:t> </a:t>
            </a:r>
          </a:p>
        </p:txBody>
      </p:sp>
      <p:grpSp>
        <p:nvGrpSpPr>
          <p:cNvPr id="5" name="Group 4"/>
          <p:cNvGrpSpPr/>
          <p:nvPr/>
        </p:nvGrpSpPr>
        <p:grpSpPr>
          <a:xfrm>
            <a:off x="10023230" y="344244"/>
            <a:ext cx="1101970" cy="2511913"/>
            <a:chOff x="1125415" y="1825625"/>
            <a:chExt cx="1524000" cy="3328255"/>
          </a:xfrm>
        </p:grpSpPr>
        <p:sp>
          <p:nvSpPr>
            <p:cNvPr id="6" name="Oval 5"/>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487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1439061" cy="4525963"/>
          </a:xfrm>
        </p:spPr>
        <p:txBody>
          <a:bodyPr>
            <a:normAutofit/>
          </a:bodyPr>
          <a:lstStyle/>
          <a:p>
            <a:pPr marL="0" indent="0">
              <a:buNone/>
            </a:pPr>
            <a:r>
              <a:rPr lang="en-GB" sz="4400" dirty="0">
                <a:solidFill>
                  <a:schemeClr val="bg1">
                    <a:lumMod val="75000"/>
                  </a:schemeClr>
                </a:solidFill>
              </a:rPr>
              <a:t>7.5% IMD5 group died</a:t>
            </a:r>
          </a:p>
          <a:p>
            <a:pPr lvl="1"/>
            <a:r>
              <a:rPr lang="en-GB" sz="3467" dirty="0">
                <a:solidFill>
                  <a:schemeClr val="bg1">
                    <a:lumMod val="75000"/>
                  </a:schemeClr>
                </a:solidFill>
              </a:rPr>
              <a:t>median age of death 72</a:t>
            </a:r>
          </a:p>
          <a:p>
            <a:pPr lvl="1"/>
            <a:r>
              <a:rPr lang="en-GB" sz="3467" dirty="0">
                <a:solidFill>
                  <a:schemeClr val="bg1">
                    <a:lumMod val="75000"/>
                  </a:schemeClr>
                </a:solidFill>
              </a:rPr>
              <a:t>23% of deaths from conditions amenable to healthcare</a:t>
            </a:r>
          </a:p>
          <a:p>
            <a:pPr marL="0" indent="0">
              <a:buNone/>
            </a:pPr>
            <a:r>
              <a:rPr lang="en-GB" sz="4400" b="1" dirty="0"/>
              <a:t>15.5% homeless group died</a:t>
            </a:r>
          </a:p>
          <a:p>
            <a:pPr lvl="1"/>
            <a:r>
              <a:rPr lang="en-GB" sz="3467" dirty="0"/>
              <a:t>median age of death 52</a:t>
            </a:r>
          </a:p>
          <a:p>
            <a:pPr lvl="1"/>
            <a:r>
              <a:rPr lang="en-GB" sz="3467" dirty="0"/>
              <a:t>30.2% of deaths from conditions amenable to healthcare</a:t>
            </a:r>
          </a:p>
        </p:txBody>
      </p:sp>
      <p:sp>
        <p:nvSpPr>
          <p:cNvPr id="4" name="TextBox 3"/>
          <p:cNvSpPr txBox="1"/>
          <p:nvPr/>
        </p:nvSpPr>
        <p:spPr>
          <a:xfrm>
            <a:off x="1103445" y="5936525"/>
            <a:ext cx="8544951" cy="666977"/>
          </a:xfrm>
          <a:prstGeom prst="rect">
            <a:avLst/>
          </a:prstGeom>
          <a:noFill/>
        </p:spPr>
        <p:txBody>
          <a:bodyPr wrap="square" rtlCol="0">
            <a:spAutoFit/>
          </a:bodyPr>
          <a:lstStyle/>
          <a:p>
            <a:r>
              <a:rPr lang="en-GB" sz="1867" dirty="0"/>
              <a:t>Definitions and ICD-10 code lists for avoidable, amenable and preventable mortality</a:t>
            </a:r>
          </a:p>
          <a:p>
            <a:r>
              <a:rPr lang="en-GB" sz="1867" dirty="0">
                <a:hlinkClick r:id="rId3"/>
              </a:rPr>
              <a:t>http://discovery.ucl.ac.uk/10069223/</a:t>
            </a:r>
            <a:r>
              <a:rPr lang="en-GB" sz="1867" dirty="0"/>
              <a:t> </a:t>
            </a:r>
          </a:p>
        </p:txBody>
      </p:sp>
      <p:sp>
        <p:nvSpPr>
          <p:cNvPr id="5" name="Title 1"/>
          <p:cNvSpPr txBox="1">
            <a:spLocks/>
          </p:cNvSpPr>
          <p:nvPr/>
        </p:nvSpPr>
        <p:spPr>
          <a:xfrm>
            <a:off x="609600" y="1115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Mortality outcomes </a:t>
            </a:r>
          </a:p>
        </p:txBody>
      </p:sp>
      <p:grpSp>
        <p:nvGrpSpPr>
          <p:cNvPr id="6" name="Group 5"/>
          <p:cNvGrpSpPr/>
          <p:nvPr/>
        </p:nvGrpSpPr>
        <p:grpSpPr>
          <a:xfrm>
            <a:off x="107575" y="4087905"/>
            <a:ext cx="1103446" cy="2280305"/>
            <a:chOff x="1125415" y="1825625"/>
            <a:chExt cx="1524000" cy="3328255"/>
          </a:xfrm>
          <a:solidFill>
            <a:srgbClr val="FFC000"/>
          </a:solidFill>
        </p:grpSpPr>
        <p:sp>
          <p:nvSpPr>
            <p:cNvPr id="7" name="Oval 6"/>
            <p:cNvSpPr/>
            <p:nvPr/>
          </p:nvSpPr>
          <p:spPr>
            <a:xfrm>
              <a:off x="1479557" y="1825625"/>
              <a:ext cx="771274" cy="70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8461" y="2477294"/>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20000">
              <a:off x="1535722" y="3930955"/>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20000">
              <a:off x="1990473" y="3907508"/>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1758461" y="2427418"/>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9995911" y="262682"/>
            <a:ext cx="1101970" cy="2511913"/>
            <a:chOff x="1125415" y="1825625"/>
            <a:chExt cx="1524000" cy="3328255"/>
          </a:xfrm>
        </p:grpSpPr>
        <p:sp>
          <p:nvSpPr>
            <p:cNvPr id="13" name="Oval 12"/>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029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A01269-7FAD-487E-A00E-F89443A8B9E9}"/>
              </a:ext>
            </a:extLst>
          </p:cNvPr>
          <p:cNvSpPr txBox="1">
            <a:spLocks/>
          </p:cNvSpPr>
          <p:nvPr/>
        </p:nvSpPr>
        <p:spPr>
          <a:xfrm>
            <a:off x="416168" y="349304"/>
            <a:ext cx="10879015" cy="6315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mn-lt"/>
              </a:rPr>
              <a:t>Underlying cause of death Homeless </a:t>
            </a:r>
            <a:r>
              <a:rPr lang="en-US" sz="2400" b="1" dirty="0">
                <a:latin typeface="+mn-lt"/>
              </a:rPr>
              <a:t>(weighted)</a:t>
            </a:r>
            <a:r>
              <a:rPr lang="en-US" sz="3500" b="1" dirty="0">
                <a:latin typeface="+mn-lt"/>
              </a:rPr>
              <a:t> vs IMD5</a:t>
            </a:r>
            <a:endParaRPr lang="en-GB" sz="3500" b="1" dirty="0">
              <a:latin typeface="+mn-lt"/>
            </a:endParaRPr>
          </a:p>
        </p:txBody>
      </p:sp>
      <p:pic>
        <p:nvPicPr>
          <p:cNvPr id="8" name="Picture 7">
            <a:extLst>
              <a:ext uri="{FF2B5EF4-FFF2-40B4-BE49-F238E27FC236}">
                <a16:creationId xmlns:a16="http://schemas.microsoft.com/office/drawing/2014/main" xmlns="" id="{69192478-3DCC-451E-9750-1EFB959EA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799"/>
          <a:stretch/>
        </p:blipFill>
        <p:spPr>
          <a:xfrm>
            <a:off x="6918900" y="1813430"/>
            <a:ext cx="4968154" cy="4063207"/>
          </a:xfrm>
          <a:prstGeom prst="rect">
            <a:avLst/>
          </a:prstGeom>
        </p:spPr>
      </p:pic>
      <p:sp>
        <p:nvSpPr>
          <p:cNvPr id="6" name="TextBox 3">
            <a:extLst>
              <a:ext uri="{FF2B5EF4-FFF2-40B4-BE49-F238E27FC236}">
                <a16:creationId xmlns:a16="http://schemas.microsoft.com/office/drawing/2014/main" xmlns="" id="{C51C8ECA-5FFA-454B-9571-7C79607DCE9C}"/>
              </a:ext>
            </a:extLst>
          </p:cNvPr>
          <p:cNvSpPr txBox="1"/>
          <p:nvPr/>
        </p:nvSpPr>
        <p:spPr>
          <a:xfrm>
            <a:off x="6729046" y="6074663"/>
            <a:ext cx="5347863" cy="646331"/>
          </a:xfrm>
          <a:prstGeom prst="rect">
            <a:avLst/>
          </a:prstGeom>
          <a:noFill/>
        </p:spPr>
        <p:txBody>
          <a:bodyPr wrap="square" rtlCol="0">
            <a:spAutoFit/>
          </a:bodyPr>
          <a:lstStyle/>
          <a:p>
            <a:r>
              <a:rPr lang="en-GB" sz="1200" dirty="0">
                <a:solidFill>
                  <a:schemeClr val="bg1">
                    <a:lumMod val="50000"/>
                  </a:schemeClr>
                </a:solidFill>
              </a:rPr>
              <a:t>Source: </a:t>
            </a:r>
            <a:r>
              <a:rPr sz="1200" dirty="0">
                <a:solidFill>
                  <a:schemeClr val="bg1">
                    <a:lumMod val="50000"/>
                  </a:schemeClr>
                </a:solidFill>
              </a:rPr>
              <a:t>Aldridge RW, Menezes D, Lewer D et al. Causes of death among homeless people: a population-based cross-sectional study of linked </a:t>
            </a:r>
            <a:r>
              <a:rPr sz="1200" dirty="0" err="1">
                <a:solidFill>
                  <a:schemeClr val="bg1">
                    <a:lumMod val="50000"/>
                  </a:schemeClr>
                </a:solidFill>
              </a:rPr>
              <a:t>hospitalisation</a:t>
            </a:r>
            <a:r>
              <a:rPr sz="1200" dirty="0">
                <a:solidFill>
                  <a:schemeClr val="bg1">
                    <a:lumMod val="50000"/>
                  </a:schemeClr>
                </a:solidFill>
              </a:rPr>
              <a:t> and mortality data in England. </a:t>
            </a:r>
            <a:r>
              <a:rPr sz="1200" dirty="0" err="1">
                <a:solidFill>
                  <a:schemeClr val="bg1">
                    <a:lumMod val="50000"/>
                  </a:schemeClr>
                </a:solidFill>
              </a:rPr>
              <a:t>Wellcome</a:t>
            </a:r>
            <a:r>
              <a:rPr sz="1200" dirty="0">
                <a:solidFill>
                  <a:schemeClr val="bg1">
                    <a:lumMod val="50000"/>
                  </a:schemeClr>
                </a:solidFill>
              </a:rPr>
              <a:t> Open Res 2019, 4:49</a:t>
            </a:r>
            <a:endParaRPr sz="2800" dirty="0">
              <a:solidFill>
                <a:schemeClr val="bg1">
                  <a:lumMod val="50000"/>
                </a:schemeClr>
              </a:solidFill>
            </a:endParaRPr>
          </a:p>
        </p:txBody>
      </p:sp>
      <p:pic>
        <p:nvPicPr>
          <p:cNvPr id="4" name="Picture 3">
            <a:extLst>
              <a:ext uri="{FF2B5EF4-FFF2-40B4-BE49-F238E27FC236}">
                <a16:creationId xmlns:a16="http://schemas.microsoft.com/office/drawing/2014/main" xmlns="" id="{803E4BD1-E0A9-4ED5-8450-F8EC4CD042FF}"/>
              </a:ext>
            </a:extLst>
          </p:cNvPr>
          <p:cNvPicPr>
            <a:picLocks noChangeAspect="1"/>
          </p:cNvPicPr>
          <p:nvPr/>
        </p:nvPicPr>
        <p:blipFill rotWithShape="1">
          <a:blip r:embed="rId4"/>
          <a:srcRect r="85697"/>
          <a:stretch/>
        </p:blipFill>
        <p:spPr>
          <a:xfrm>
            <a:off x="1989137" y="1242410"/>
            <a:ext cx="881652" cy="5393524"/>
          </a:xfrm>
          <a:prstGeom prst="rect">
            <a:avLst/>
          </a:prstGeom>
        </p:spPr>
      </p:pic>
      <p:pic>
        <p:nvPicPr>
          <p:cNvPr id="9" name="Picture 8">
            <a:extLst>
              <a:ext uri="{FF2B5EF4-FFF2-40B4-BE49-F238E27FC236}">
                <a16:creationId xmlns:a16="http://schemas.microsoft.com/office/drawing/2014/main" xmlns="" id="{B8F0298C-10BD-4EFE-9973-25B848E09E2E}"/>
              </a:ext>
            </a:extLst>
          </p:cNvPr>
          <p:cNvPicPr>
            <a:picLocks noChangeAspect="1"/>
          </p:cNvPicPr>
          <p:nvPr/>
        </p:nvPicPr>
        <p:blipFill rotWithShape="1">
          <a:blip r:embed="rId4"/>
          <a:srcRect l="57416"/>
          <a:stretch/>
        </p:blipFill>
        <p:spPr>
          <a:xfrm>
            <a:off x="2870791" y="1242410"/>
            <a:ext cx="2624879" cy="5393524"/>
          </a:xfrm>
          <a:prstGeom prst="rect">
            <a:avLst/>
          </a:prstGeom>
        </p:spPr>
      </p:pic>
      <p:grpSp>
        <p:nvGrpSpPr>
          <p:cNvPr id="7" name="Group 6"/>
          <p:cNvGrpSpPr/>
          <p:nvPr/>
        </p:nvGrpSpPr>
        <p:grpSpPr>
          <a:xfrm>
            <a:off x="476475" y="2694931"/>
            <a:ext cx="1101970" cy="2511913"/>
            <a:chOff x="1125415" y="1825625"/>
            <a:chExt cx="1524000" cy="3328255"/>
          </a:xfrm>
          <a:solidFill>
            <a:srgbClr val="FFC000"/>
          </a:solidFill>
        </p:grpSpPr>
        <p:sp>
          <p:nvSpPr>
            <p:cNvPr id="10" name="Oval 9"/>
            <p:cNvSpPr/>
            <p:nvPr/>
          </p:nvSpPr>
          <p:spPr>
            <a:xfrm>
              <a:off x="1479557" y="1825625"/>
              <a:ext cx="771274" cy="70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8461" y="2477294"/>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20000">
              <a:off x="1535722" y="3930955"/>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20000">
              <a:off x="1990473" y="3907508"/>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1758461" y="2427418"/>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655847" y="2700789"/>
            <a:ext cx="1101970" cy="2511913"/>
            <a:chOff x="1125415" y="1825625"/>
            <a:chExt cx="1524000" cy="3328255"/>
          </a:xfrm>
        </p:grpSpPr>
        <p:sp>
          <p:nvSpPr>
            <p:cNvPr id="16" name="Oval 15"/>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p:cNvCxnSpPr/>
          <p:nvPr/>
        </p:nvCxnSpPr>
        <p:spPr>
          <a:xfrm flipV="1">
            <a:off x="4732121" y="4023536"/>
            <a:ext cx="1211932" cy="365788"/>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137181" y="3968282"/>
            <a:ext cx="1862333" cy="548682"/>
          </a:xfrm>
          <a:prstGeom prst="straightConnector1">
            <a:avLst/>
          </a:prstGeom>
          <a:ln w="1047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7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A01269-7FAD-487E-A00E-F89443A8B9E9}"/>
              </a:ext>
            </a:extLst>
          </p:cNvPr>
          <p:cNvSpPr txBox="1">
            <a:spLocks/>
          </p:cNvSpPr>
          <p:nvPr/>
        </p:nvSpPr>
        <p:spPr>
          <a:xfrm>
            <a:off x="416168" y="349304"/>
            <a:ext cx="10879015" cy="6315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mn-lt"/>
              </a:rPr>
              <a:t>Underlying cause of death Homeless </a:t>
            </a:r>
            <a:r>
              <a:rPr lang="en-US" sz="2400" b="1" dirty="0">
                <a:latin typeface="+mn-lt"/>
              </a:rPr>
              <a:t>(weighted)</a:t>
            </a:r>
            <a:r>
              <a:rPr lang="en-US" sz="3500" b="1" dirty="0">
                <a:latin typeface="+mn-lt"/>
              </a:rPr>
              <a:t> vs IMD5</a:t>
            </a:r>
            <a:endParaRPr lang="en-GB" sz="3500" b="1" dirty="0">
              <a:latin typeface="+mn-lt"/>
            </a:endParaRPr>
          </a:p>
        </p:txBody>
      </p:sp>
      <p:pic>
        <p:nvPicPr>
          <p:cNvPr id="8" name="Picture 7">
            <a:extLst>
              <a:ext uri="{FF2B5EF4-FFF2-40B4-BE49-F238E27FC236}">
                <a16:creationId xmlns:a16="http://schemas.microsoft.com/office/drawing/2014/main" xmlns="" id="{69192478-3DCC-451E-9750-1EFB959EA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799"/>
          <a:stretch/>
        </p:blipFill>
        <p:spPr>
          <a:xfrm>
            <a:off x="6918900" y="1813430"/>
            <a:ext cx="4968154" cy="4063207"/>
          </a:xfrm>
          <a:prstGeom prst="rect">
            <a:avLst/>
          </a:prstGeom>
        </p:spPr>
      </p:pic>
      <p:sp>
        <p:nvSpPr>
          <p:cNvPr id="6" name="TextBox 3">
            <a:extLst>
              <a:ext uri="{FF2B5EF4-FFF2-40B4-BE49-F238E27FC236}">
                <a16:creationId xmlns:a16="http://schemas.microsoft.com/office/drawing/2014/main" xmlns="" id="{C51C8ECA-5FFA-454B-9571-7C79607DCE9C}"/>
              </a:ext>
            </a:extLst>
          </p:cNvPr>
          <p:cNvSpPr txBox="1"/>
          <p:nvPr/>
        </p:nvSpPr>
        <p:spPr>
          <a:xfrm>
            <a:off x="6729046" y="6074663"/>
            <a:ext cx="5347863" cy="646331"/>
          </a:xfrm>
          <a:prstGeom prst="rect">
            <a:avLst/>
          </a:prstGeom>
          <a:noFill/>
        </p:spPr>
        <p:txBody>
          <a:bodyPr wrap="square" rtlCol="0">
            <a:spAutoFit/>
          </a:bodyPr>
          <a:lstStyle/>
          <a:p>
            <a:r>
              <a:rPr lang="en-GB" sz="1200" dirty="0">
                <a:solidFill>
                  <a:schemeClr val="bg1">
                    <a:lumMod val="50000"/>
                  </a:schemeClr>
                </a:solidFill>
              </a:rPr>
              <a:t>Source: </a:t>
            </a:r>
            <a:r>
              <a:rPr sz="1200" dirty="0">
                <a:solidFill>
                  <a:schemeClr val="bg1">
                    <a:lumMod val="50000"/>
                  </a:schemeClr>
                </a:solidFill>
              </a:rPr>
              <a:t>Aldridge RW, Menezes D, Lewer D et al. Causes of death among homeless people: a population-based cross-sectional study of linked </a:t>
            </a:r>
            <a:r>
              <a:rPr sz="1200" dirty="0" err="1">
                <a:solidFill>
                  <a:schemeClr val="bg1">
                    <a:lumMod val="50000"/>
                  </a:schemeClr>
                </a:solidFill>
              </a:rPr>
              <a:t>hospitalisation</a:t>
            </a:r>
            <a:r>
              <a:rPr sz="1200" dirty="0">
                <a:solidFill>
                  <a:schemeClr val="bg1">
                    <a:lumMod val="50000"/>
                  </a:schemeClr>
                </a:solidFill>
              </a:rPr>
              <a:t> and mortality data in England. </a:t>
            </a:r>
            <a:r>
              <a:rPr sz="1200" dirty="0" err="1">
                <a:solidFill>
                  <a:schemeClr val="bg1">
                    <a:lumMod val="50000"/>
                  </a:schemeClr>
                </a:solidFill>
              </a:rPr>
              <a:t>Wellcome</a:t>
            </a:r>
            <a:r>
              <a:rPr sz="1200" dirty="0">
                <a:solidFill>
                  <a:schemeClr val="bg1">
                    <a:lumMod val="50000"/>
                  </a:schemeClr>
                </a:solidFill>
              </a:rPr>
              <a:t> Open Res 2019, 4:49</a:t>
            </a:r>
            <a:endParaRPr sz="2800" dirty="0">
              <a:solidFill>
                <a:schemeClr val="bg1">
                  <a:lumMod val="50000"/>
                </a:schemeClr>
              </a:solidFill>
            </a:endParaRPr>
          </a:p>
        </p:txBody>
      </p:sp>
      <p:pic>
        <p:nvPicPr>
          <p:cNvPr id="4" name="Picture 3">
            <a:extLst>
              <a:ext uri="{FF2B5EF4-FFF2-40B4-BE49-F238E27FC236}">
                <a16:creationId xmlns:a16="http://schemas.microsoft.com/office/drawing/2014/main" xmlns="" id="{803E4BD1-E0A9-4ED5-8450-F8EC4CD042FF}"/>
              </a:ext>
            </a:extLst>
          </p:cNvPr>
          <p:cNvPicPr>
            <a:picLocks noChangeAspect="1"/>
          </p:cNvPicPr>
          <p:nvPr/>
        </p:nvPicPr>
        <p:blipFill rotWithShape="1">
          <a:blip r:embed="rId4"/>
          <a:srcRect r="85697"/>
          <a:stretch/>
        </p:blipFill>
        <p:spPr>
          <a:xfrm>
            <a:off x="1989137" y="1242410"/>
            <a:ext cx="881652" cy="5393524"/>
          </a:xfrm>
          <a:prstGeom prst="rect">
            <a:avLst/>
          </a:prstGeom>
        </p:spPr>
      </p:pic>
      <p:pic>
        <p:nvPicPr>
          <p:cNvPr id="9" name="Picture 8">
            <a:extLst>
              <a:ext uri="{FF2B5EF4-FFF2-40B4-BE49-F238E27FC236}">
                <a16:creationId xmlns:a16="http://schemas.microsoft.com/office/drawing/2014/main" xmlns="" id="{B8F0298C-10BD-4EFE-9973-25B848E09E2E}"/>
              </a:ext>
            </a:extLst>
          </p:cNvPr>
          <p:cNvPicPr>
            <a:picLocks noChangeAspect="1"/>
          </p:cNvPicPr>
          <p:nvPr/>
        </p:nvPicPr>
        <p:blipFill rotWithShape="1">
          <a:blip r:embed="rId4"/>
          <a:srcRect l="57416"/>
          <a:stretch/>
        </p:blipFill>
        <p:spPr>
          <a:xfrm>
            <a:off x="2870791" y="1242410"/>
            <a:ext cx="2624879" cy="5393524"/>
          </a:xfrm>
          <a:prstGeom prst="rect">
            <a:avLst/>
          </a:prstGeom>
        </p:spPr>
      </p:pic>
      <p:sp>
        <p:nvSpPr>
          <p:cNvPr id="2" name="Rounded Rectangle 1"/>
          <p:cNvSpPr/>
          <p:nvPr/>
        </p:nvSpPr>
        <p:spPr>
          <a:xfrm>
            <a:off x="6918900" y="4697730"/>
            <a:ext cx="2659440" cy="37719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870520" y="5429250"/>
            <a:ext cx="1255710" cy="62865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325940" y="5865206"/>
            <a:ext cx="1255710" cy="333663"/>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18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A01269-7FAD-487E-A00E-F89443A8B9E9}"/>
              </a:ext>
            </a:extLst>
          </p:cNvPr>
          <p:cNvSpPr txBox="1">
            <a:spLocks/>
          </p:cNvSpPr>
          <p:nvPr/>
        </p:nvSpPr>
        <p:spPr>
          <a:xfrm>
            <a:off x="416168" y="349304"/>
            <a:ext cx="10879015" cy="6315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mn-lt"/>
              </a:rPr>
              <a:t>Underlying cause of death Homeless </a:t>
            </a:r>
            <a:r>
              <a:rPr lang="en-US" sz="2400" b="1" dirty="0">
                <a:latin typeface="+mn-lt"/>
              </a:rPr>
              <a:t>(weighted)</a:t>
            </a:r>
            <a:r>
              <a:rPr lang="en-US" sz="3500" b="1" dirty="0">
                <a:latin typeface="+mn-lt"/>
              </a:rPr>
              <a:t> vs IMD5</a:t>
            </a:r>
            <a:endParaRPr lang="en-GB" sz="3500" b="1" dirty="0">
              <a:latin typeface="+mn-lt"/>
            </a:endParaRPr>
          </a:p>
        </p:txBody>
      </p:sp>
      <p:pic>
        <p:nvPicPr>
          <p:cNvPr id="8" name="Picture 7">
            <a:extLst>
              <a:ext uri="{FF2B5EF4-FFF2-40B4-BE49-F238E27FC236}">
                <a16:creationId xmlns:a16="http://schemas.microsoft.com/office/drawing/2014/main" xmlns="" id="{69192478-3DCC-451E-9750-1EFB959EA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799"/>
          <a:stretch/>
        </p:blipFill>
        <p:spPr>
          <a:xfrm>
            <a:off x="6918900" y="1813430"/>
            <a:ext cx="4968154" cy="4063207"/>
          </a:xfrm>
          <a:prstGeom prst="rect">
            <a:avLst/>
          </a:prstGeom>
        </p:spPr>
      </p:pic>
      <p:sp>
        <p:nvSpPr>
          <p:cNvPr id="6" name="TextBox 3">
            <a:extLst>
              <a:ext uri="{FF2B5EF4-FFF2-40B4-BE49-F238E27FC236}">
                <a16:creationId xmlns:a16="http://schemas.microsoft.com/office/drawing/2014/main" xmlns="" id="{C51C8ECA-5FFA-454B-9571-7C79607DCE9C}"/>
              </a:ext>
            </a:extLst>
          </p:cNvPr>
          <p:cNvSpPr txBox="1"/>
          <p:nvPr/>
        </p:nvSpPr>
        <p:spPr>
          <a:xfrm>
            <a:off x="6729046" y="6074663"/>
            <a:ext cx="5347863" cy="646331"/>
          </a:xfrm>
          <a:prstGeom prst="rect">
            <a:avLst/>
          </a:prstGeom>
          <a:noFill/>
        </p:spPr>
        <p:txBody>
          <a:bodyPr wrap="square" rtlCol="0">
            <a:spAutoFit/>
          </a:bodyPr>
          <a:lstStyle/>
          <a:p>
            <a:r>
              <a:rPr lang="en-GB" sz="1200" dirty="0">
                <a:solidFill>
                  <a:schemeClr val="bg1">
                    <a:lumMod val="50000"/>
                  </a:schemeClr>
                </a:solidFill>
              </a:rPr>
              <a:t>Source: </a:t>
            </a:r>
            <a:r>
              <a:rPr sz="1200" dirty="0">
                <a:solidFill>
                  <a:schemeClr val="bg1">
                    <a:lumMod val="50000"/>
                  </a:schemeClr>
                </a:solidFill>
              </a:rPr>
              <a:t>Aldridge RW, Menezes D, Lewer D et al. Causes of death among homeless people: a population-based cross-sectional study of linked </a:t>
            </a:r>
            <a:r>
              <a:rPr sz="1200" dirty="0" err="1">
                <a:solidFill>
                  <a:schemeClr val="bg1">
                    <a:lumMod val="50000"/>
                  </a:schemeClr>
                </a:solidFill>
              </a:rPr>
              <a:t>hospitalisation</a:t>
            </a:r>
            <a:r>
              <a:rPr sz="1200" dirty="0">
                <a:solidFill>
                  <a:schemeClr val="bg1">
                    <a:lumMod val="50000"/>
                  </a:schemeClr>
                </a:solidFill>
              </a:rPr>
              <a:t> and mortality data in England. </a:t>
            </a:r>
            <a:r>
              <a:rPr sz="1200" dirty="0" err="1">
                <a:solidFill>
                  <a:schemeClr val="bg1">
                    <a:lumMod val="50000"/>
                  </a:schemeClr>
                </a:solidFill>
              </a:rPr>
              <a:t>Wellcome</a:t>
            </a:r>
            <a:r>
              <a:rPr sz="1200" dirty="0">
                <a:solidFill>
                  <a:schemeClr val="bg1">
                    <a:lumMod val="50000"/>
                  </a:schemeClr>
                </a:solidFill>
              </a:rPr>
              <a:t> Open Res 2019, 4:49</a:t>
            </a:r>
            <a:endParaRPr sz="2800" dirty="0">
              <a:solidFill>
                <a:schemeClr val="bg1">
                  <a:lumMod val="50000"/>
                </a:schemeClr>
              </a:solidFill>
            </a:endParaRPr>
          </a:p>
        </p:txBody>
      </p:sp>
      <p:pic>
        <p:nvPicPr>
          <p:cNvPr id="4" name="Picture 3">
            <a:extLst>
              <a:ext uri="{FF2B5EF4-FFF2-40B4-BE49-F238E27FC236}">
                <a16:creationId xmlns:a16="http://schemas.microsoft.com/office/drawing/2014/main" xmlns="" id="{803E4BD1-E0A9-4ED5-8450-F8EC4CD042FF}"/>
              </a:ext>
            </a:extLst>
          </p:cNvPr>
          <p:cNvPicPr>
            <a:picLocks noChangeAspect="1"/>
          </p:cNvPicPr>
          <p:nvPr/>
        </p:nvPicPr>
        <p:blipFill rotWithShape="1">
          <a:blip r:embed="rId4"/>
          <a:srcRect r="85697"/>
          <a:stretch/>
        </p:blipFill>
        <p:spPr>
          <a:xfrm>
            <a:off x="1989137" y="1242410"/>
            <a:ext cx="881652" cy="5393524"/>
          </a:xfrm>
          <a:prstGeom prst="rect">
            <a:avLst/>
          </a:prstGeom>
        </p:spPr>
      </p:pic>
      <p:pic>
        <p:nvPicPr>
          <p:cNvPr id="9" name="Picture 8">
            <a:extLst>
              <a:ext uri="{FF2B5EF4-FFF2-40B4-BE49-F238E27FC236}">
                <a16:creationId xmlns:a16="http://schemas.microsoft.com/office/drawing/2014/main" xmlns="" id="{B8F0298C-10BD-4EFE-9973-25B848E09E2E}"/>
              </a:ext>
            </a:extLst>
          </p:cNvPr>
          <p:cNvPicPr>
            <a:picLocks noChangeAspect="1"/>
          </p:cNvPicPr>
          <p:nvPr/>
        </p:nvPicPr>
        <p:blipFill rotWithShape="1">
          <a:blip r:embed="rId4"/>
          <a:srcRect l="57416"/>
          <a:stretch/>
        </p:blipFill>
        <p:spPr>
          <a:xfrm>
            <a:off x="2870791" y="1242410"/>
            <a:ext cx="2624879" cy="5393524"/>
          </a:xfrm>
          <a:prstGeom prst="rect">
            <a:avLst/>
          </a:prstGeom>
        </p:spPr>
      </p:pic>
      <p:sp>
        <p:nvSpPr>
          <p:cNvPr id="2" name="Rounded Rectangle 1"/>
          <p:cNvSpPr/>
          <p:nvPr/>
        </p:nvSpPr>
        <p:spPr>
          <a:xfrm>
            <a:off x="6918900" y="5429250"/>
            <a:ext cx="2659440" cy="377190"/>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2950530" y="5876636"/>
            <a:ext cx="1067655" cy="455583"/>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4319699" y="5998556"/>
            <a:ext cx="1255710" cy="333663"/>
          </a:xfrm>
          <a:prstGeom prst="round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0948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A01269-7FAD-487E-A00E-F89443A8B9E9}"/>
              </a:ext>
            </a:extLst>
          </p:cNvPr>
          <p:cNvSpPr txBox="1">
            <a:spLocks/>
          </p:cNvSpPr>
          <p:nvPr/>
        </p:nvSpPr>
        <p:spPr>
          <a:xfrm>
            <a:off x="416168" y="349304"/>
            <a:ext cx="10879015" cy="6315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mn-lt"/>
              </a:rPr>
              <a:t>Underlying cause of death Homeless </a:t>
            </a:r>
            <a:r>
              <a:rPr lang="en-US" sz="2400" b="1" dirty="0">
                <a:latin typeface="+mn-lt"/>
              </a:rPr>
              <a:t>(weighted)</a:t>
            </a:r>
            <a:r>
              <a:rPr lang="en-US" sz="3500" b="1" dirty="0">
                <a:latin typeface="+mn-lt"/>
              </a:rPr>
              <a:t> vs IMD5</a:t>
            </a:r>
            <a:endParaRPr lang="en-GB" sz="3500" b="1" dirty="0">
              <a:latin typeface="+mn-lt"/>
            </a:endParaRPr>
          </a:p>
        </p:txBody>
      </p:sp>
      <p:pic>
        <p:nvPicPr>
          <p:cNvPr id="8" name="Picture 7">
            <a:extLst>
              <a:ext uri="{FF2B5EF4-FFF2-40B4-BE49-F238E27FC236}">
                <a16:creationId xmlns:a16="http://schemas.microsoft.com/office/drawing/2014/main" xmlns="" id="{69192478-3DCC-451E-9750-1EFB959EA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799"/>
          <a:stretch/>
        </p:blipFill>
        <p:spPr>
          <a:xfrm>
            <a:off x="6918900" y="1813430"/>
            <a:ext cx="4968154" cy="4063207"/>
          </a:xfrm>
          <a:prstGeom prst="rect">
            <a:avLst/>
          </a:prstGeom>
        </p:spPr>
      </p:pic>
      <p:sp>
        <p:nvSpPr>
          <p:cNvPr id="6" name="TextBox 3">
            <a:extLst>
              <a:ext uri="{FF2B5EF4-FFF2-40B4-BE49-F238E27FC236}">
                <a16:creationId xmlns:a16="http://schemas.microsoft.com/office/drawing/2014/main" xmlns="" id="{C51C8ECA-5FFA-454B-9571-7C79607DCE9C}"/>
              </a:ext>
            </a:extLst>
          </p:cNvPr>
          <p:cNvSpPr txBox="1"/>
          <p:nvPr/>
        </p:nvSpPr>
        <p:spPr>
          <a:xfrm>
            <a:off x="6729046" y="6074663"/>
            <a:ext cx="5347863" cy="646331"/>
          </a:xfrm>
          <a:prstGeom prst="rect">
            <a:avLst/>
          </a:prstGeom>
          <a:noFill/>
        </p:spPr>
        <p:txBody>
          <a:bodyPr wrap="square" rtlCol="0">
            <a:spAutoFit/>
          </a:bodyPr>
          <a:lstStyle/>
          <a:p>
            <a:r>
              <a:rPr lang="en-GB" sz="1200" dirty="0">
                <a:solidFill>
                  <a:schemeClr val="bg1">
                    <a:lumMod val="50000"/>
                  </a:schemeClr>
                </a:solidFill>
              </a:rPr>
              <a:t>Source: </a:t>
            </a:r>
            <a:r>
              <a:rPr sz="1200" dirty="0">
                <a:solidFill>
                  <a:schemeClr val="bg1">
                    <a:lumMod val="50000"/>
                  </a:schemeClr>
                </a:solidFill>
              </a:rPr>
              <a:t>Aldridge RW, Menezes D, Lewer D et al. Causes of death among homeless people: a population-based cross-sectional study of linked </a:t>
            </a:r>
            <a:r>
              <a:rPr sz="1200" dirty="0" err="1">
                <a:solidFill>
                  <a:schemeClr val="bg1">
                    <a:lumMod val="50000"/>
                  </a:schemeClr>
                </a:solidFill>
              </a:rPr>
              <a:t>hospitalisation</a:t>
            </a:r>
            <a:r>
              <a:rPr sz="1200" dirty="0">
                <a:solidFill>
                  <a:schemeClr val="bg1">
                    <a:lumMod val="50000"/>
                  </a:schemeClr>
                </a:solidFill>
              </a:rPr>
              <a:t> and mortality data in England. </a:t>
            </a:r>
            <a:r>
              <a:rPr sz="1200" dirty="0" err="1">
                <a:solidFill>
                  <a:schemeClr val="bg1">
                    <a:lumMod val="50000"/>
                  </a:schemeClr>
                </a:solidFill>
              </a:rPr>
              <a:t>Wellcome</a:t>
            </a:r>
            <a:r>
              <a:rPr sz="1200" dirty="0">
                <a:solidFill>
                  <a:schemeClr val="bg1">
                    <a:lumMod val="50000"/>
                  </a:schemeClr>
                </a:solidFill>
              </a:rPr>
              <a:t> Open Res 2019, 4:49</a:t>
            </a:r>
            <a:endParaRPr sz="2800" dirty="0">
              <a:solidFill>
                <a:schemeClr val="bg1">
                  <a:lumMod val="50000"/>
                </a:schemeClr>
              </a:solidFill>
            </a:endParaRPr>
          </a:p>
        </p:txBody>
      </p:sp>
      <p:pic>
        <p:nvPicPr>
          <p:cNvPr id="4" name="Picture 3">
            <a:extLst>
              <a:ext uri="{FF2B5EF4-FFF2-40B4-BE49-F238E27FC236}">
                <a16:creationId xmlns:a16="http://schemas.microsoft.com/office/drawing/2014/main" xmlns="" id="{803E4BD1-E0A9-4ED5-8450-F8EC4CD042FF}"/>
              </a:ext>
            </a:extLst>
          </p:cNvPr>
          <p:cNvPicPr>
            <a:picLocks noChangeAspect="1"/>
          </p:cNvPicPr>
          <p:nvPr/>
        </p:nvPicPr>
        <p:blipFill rotWithShape="1">
          <a:blip r:embed="rId4"/>
          <a:srcRect r="85697"/>
          <a:stretch/>
        </p:blipFill>
        <p:spPr>
          <a:xfrm>
            <a:off x="1989137" y="1242410"/>
            <a:ext cx="881652" cy="5393524"/>
          </a:xfrm>
          <a:prstGeom prst="rect">
            <a:avLst/>
          </a:prstGeom>
        </p:spPr>
      </p:pic>
      <p:pic>
        <p:nvPicPr>
          <p:cNvPr id="9" name="Picture 8">
            <a:extLst>
              <a:ext uri="{FF2B5EF4-FFF2-40B4-BE49-F238E27FC236}">
                <a16:creationId xmlns:a16="http://schemas.microsoft.com/office/drawing/2014/main" xmlns="" id="{B8F0298C-10BD-4EFE-9973-25B848E09E2E}"/>
              </a:ext>
            </a:extLst>
          </p:cNvPr>
          <p:cNvPicPr>
            <a:picLocks noChangeAspect="1"/>
          </p:cNvPicPr>
          <p:nvPr/>
        </p:nvPicPr>
        <p:blipFill rotWithShape="1">
          <a:blip r:embed="rId4"/>
          <a:srcRect l="57416"/>
          <a:stretch/>
        </p:blipFill>
        <p:spPr>
          <a:xfrm>
            <a:off x="2870791" y="1242410"/>
            <a:ext cx="2624879" cy="5393524"/>
          </a:xfrm>
          <a:prstGeom prst="rect">
            <a:avLst/>
          </a:prstGeom>
        </p:spPr>
      </p:pic>
    </p:spTree>
    <p:extLst>
      <p:ext uri="{BB962C8B-B14F-4D97-AF65-F5344CB8AC3E}">
        <p14:creationId xmlns:p14="http://schemas.microsoft.com/office/powerpoint/2010/main" val="161816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A01269-7FAD-487E-A00E-F89443A8B9E9}"/>
              </a:ext>
            </a:extLst>
          </p:cNvPr>
          <p:cNvSpPr txBox="1">
            <a:spLocks/>
          </p:cNvSpPr>
          <p:nvPr/>
        </p:nvSpPr>
        <p:spPr>
          <a:xfrm>
            <a:off x="416168" y="349304"/>
            <a:ext cx="10879015" cy="6315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a:latin typeface="+mn-lt"/>
              </a:rPr>
              <a:t>So what?</a:t>
            </a:r>
            <a:endParaRPr lang="en-GB" sz="3500" b="1" dirty="0">
              <a:latin typeface="+mn-lt"/>
            </a:endParaRPr>
          </a:p>
        </p:txBody>
      </p:sp>
      <p:pic>
        <p:nvPicPr>
          <p:cNvPr id="8" name="Picture 7">
            <a:extLst>
              <a:ext uri="{FF2B5EF4-FFF2-40B4-BE49-F238E27FC236}">
                <a16:creationId xmlns:a16="http://schemas.microsoft.com/office/drawing/2014/main" xmlns="" id="{69192478-3DCC-451E-9750-1EFB959EA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799"/>
          <a:stretch/>
        </p:blipFill>
        <p:spPr>
          <a:xfrm>
            <a:off x="6918900" y="1813430"/>
            <a:ext cx="4968154" cy="4063207"/>
          </a:xfrm>
          <a:prstGeom prst="rect">
            <a:avLst/>
          </a:prstGeom>
        </p:spPr>
      </p:pic>
      <p:sp>
        <p:nvSpPr>
          <p:cNvPr id="6" name="TextBox 3">
            <a:extLst>
              <a:ext uri="{FF2B5EF4-FFF2-40B4-BE49-F238E27FC236}">
                <a16:creationId xmlns:a16="http://schemas.microsoft.com/office/drawing/2014/main" xmlns="" id="{C51C8ECA-5FFA-454B-9571-7C79607DCE9C}"/>
              </a:ext>
            </a:extLst>
          </p:cNvPr>
          <p:cNvSpPr txBox="1"/>
          <p:nvPr/>
        </p:nvSpPr>
        <p:spPr>
          <a:xfrm>
            <a:off x="6729046" y="6074663"/>
            <a:ext cx="5347863" cy="646331"/>
          </a:xfrm>
          <a:prstGeom prst="rect">
            <a:avLst/>
          </a:prstGeom>
          <a:noFill/>
        </p:spPr>
        <p:txBody>
          <a:bodyPr wrap="square" rtlCol="0">
            <a:spAutoFit/>
          </a:bodyPr>
          <a:lstStyle/>
          <a:p>
            <a:r>
              <a:rPr lang="en-GB" sz="1200" dirty="0">
                <a:solidFill>
                  <a:schemeClr val="bg1">
                    <a:lumMod val="50000"/>
                  </a:schemeClr>
                </a:solidFill>
              </a:rPr>
              <a:t>Source: </a:t>
            </a:r>
            <a:r>
              <a:rPr sz="1200" dirty="0">
                <a:solidFill>
                  <a:schemeClr val="bg1">
                    <a:lumMod val="50000"/>
                  </a:schemeClr>
                </a:solidFill>
              </a:rPr>
              <a:t>Aldridge RW, Menezes D, Lewer D et al. Causes of death among homeless people: a population-based cross-sectional study of linked </a:t>
            </a:r>
            <a:r>
              <a:rPr sz="1200" dirty="0" err="1">
                <a:solidFill>
                  <a:schemeClr val="bg1">
                    <a:lumMod val="50000"/>
                  </a:schemeClr>
                </a:solidFill>
              </a:rPr>
              <a:t>hospitalisation</a:t>
            </a:r>
            <a:r>
              <a:rPr sz="1200" dirty="0">
                <a:solidFill>
                  <a:schemeClr val="bg1">
                    <a:lumMod val="50000"/>
                  </a:schemeClr>
                </a:solidFill>
              </a:rPr>
              <a:t> and mortality data in England. </a:t>
            </a:r>
            <a:r>
              <a:rPr sz="1200" dirty="0" err="1">
                <a:solidFill>
                  <a:schemeClr val="bg1">
                    <a:lumMod val="50000"/>
                  </a:schemeClr>
                </a:solidFill>
              </a:rPr>
              <a:t>Wellcome</a:t>
            </a:r>
            <a:r>
              <a:rPr sz="1200" dirty="0">
                <a:solidFill>
                  <a:schemeClr val="bg1">
                    <a:lumMod val="50000"/>
                  </a:schemeClr>
                </a:solidFill>
              </a:rPr>
              <a:t> Open Res 2019, 4:49</a:t>
            </a:r>
            <a:endParaRPr sz="2800" dirty="0">
              <a:solidFill>
                <a:schemeClr val="bg1">
                  <a:lumMod val="50000"/>
                </a:schemeClr>
              </a:solidFill>
            </a:endParaRPr>
          </a:p>
        </p:txBody>
      </p:sp>
      <p:pic>
        <p:nvPicPr>
          <p:cNvPr id="7" name="Picture 6">
            <a:extLst>
              <a:ext uri="{FF2B5EF4-FFF2-40B4-BE49-F238E27FC236}">
                <a16:creationId xmlns:a16="http://schemas.microsoft.com/office/drawing/2014/main" xmlns="" id="{69192478-3DCC-451E-9750-1EFB959EA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799"/>
          <a:stretch/>
        </p:blipFill>
        <p:spPr>
          <a:xfrm>
            <a:off x="6884610" y="1813430"/>
            <a:ext cx="4968154" cy="4063207"/>
          </a:xfrm>
          <a:prstGeom prst="rect">
            <a:avLst/>
          </a:prstGeom>
        </p:spPr>
      </p:pic>
      <p:pic>
        <p:nvPicPr>
          <p:cNvPr id="2" name="Picture 1"/>
          <p:cNvPicPr>
            <a:picLocks noChangeAspect="1"/>
          </p:cNvPicPr>
          <p:nvPr/>
        </p:nvPicPr>
        <p:blipFill>
          <a:blip r:embed="rId4"/>
          <a:stretch>
            <a:fillRect/>
          </a:stretch>
        </p:blipFill>
        <p:spPr>
          <a:xfrm>
            <a:off x="3717181" y="1578863"/>
            <a:ext cx="3095625" cy="4495800"/>
          </a:xfrm>
          <a:prstGeom prst="rect">
            <a:avLst/>
          </a:prstGeom>
        </p:spPr>
      </p:pic>
      <p:pic>
        <p:nvPicPr>
          <p:cNvPr id="3" name="Picture 2"/>
          <p:cNvPicPr>
            <a:picLocks noChangeAspect="1"/>
          </p:cNvPicPr>
          <p:nvPr/>
        </p:nvPicPr>
        <p:blipFill>
          <a:blip r:embed="rId5"/>
          <a:stretch>
            <a:fillRect/>
          </a:stretch>
        </p:blipFill>
        <p:spPr>
          <a:xfrm>
            <a:off x="0" y="1432225"/>
            <a:ext cx="3959725" cy="1665305"/>
          </a:xfrm>
          <a:prstGeom prst="rect">
            <a:avLst/>
          </a:prstGeom>
        </p:spPr>
      </p:pic>
    </p:spTree>
    <p:extLst>
      <p:ext uri="{BB962C8B-B14F-4D97-AF65-F5344CB8AC3E}">
        <p14:creationId xmlns:p14="http://schemas.microsoft.com/office/powerpoint/2010/main" val="115028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C05FD3-3AE5-475B-949A-653BD9121B46}"/>
              </a:ext>
            </a:extLst>
          </p:cNvPr>
          <p:cNvPicPr>
            <a:picLocks noChangeAspect="1"/>
          </p:cNvPicPr>
          <p:nvPr/>
        </p:nvPicPr>
        <p:blipFill>
          <a:blip r:embed="rId3"/>
          <a:stretch>
            <a:fillRect/>
          </a:stretch>
        </p:blipFill>
        <p:spPr>
          <a:xfrm>
            <a:off x="0" y="26841"/>
            <a:ext cx="12192000" cy="6804318"/>
          </a:xfrm>
          <a:prstGeom prst="rect">
            <a:avLst/>
          </a:prstGeom>
        </p:spPr>
      </p:pic>
    </p:spTree>
    <p:extLst>
      <p:ext uri="{BB962C8B-B14F-4D97-AF65-F5344CB8AC3E}">
        <p14:creationId xmlns:p14="http://schemas.microsoft.com/office/powerpoint/2010/main" val="347882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8444" y="1337529"/>
            <a:ext cx="3286125" cy="4276725"/>
          </a:xfrm>
          <a:prstGeom prst="rect">
            <a:avLst/>
          </a:prstGeom>
        </p:spPr>
      </p:pic>
      <p:cxnSp>
        <p:nvCxnSpPr>
          <p:cNvPr id="6" name="Straight Connector 5"/>
          <p:cNvCxnSpPr/>
          <p:nvPr/>
        </p:nvCxnSpPr>
        <p:spPr>
          <a:xfrm flipV="1">
            <a:off x="3704492" y="3798277"/>
            <a:ext cx="1594339"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89856" y="1674618"/>
            <a:ext cx="6527005" cy="3785652"/>
          </a:xfrm>
          <a:prstGeom prst="rect">
            <a:avLst/>
          </a:prstGeom>
          <a:noFill/>
        </p:spPr>
        <p:txBody>
          <a:bodyPr wrap="square" rtlCol="0">
            <a:spAutoFit/>
          </a:bodyPr>
          <a:lstStyle/>
          <a:p>
            <a:r>
              <a:rPr lang="en-GB" sz="3000" dirty="0"/>
              <a:t>People who have drug or alcohol problems face disproportionate health inequalities, frailty, and premature morbidity in general.</a:t>
            </a:r>
          </a:p>
          <a:p>
            <a:r>
              <a:rPr lang="en-GB" sz="3000" b="1" dirty="0"/>
              <a:t>Highly vulnerable people too often fall through cracks in healthcare provision which don’t address the full complexity of an individual’s overall health needs.</a:t>
            </a:r>
            <a:endParaRPr lang="en-US" sz="3000" b="1" dirty="0"/>
          </a:p>
        </p:txBody>
      </p:sp>
    </p:spTree>
    <p:extLst>
      <p:ext uri="{BB962C8B-B14F-4D97-AF65-F5344CB8AC3E}">
        <p14:creationId xmlns:p14="http://schemas.microsoft.com/office/powerpoint/2010/main" val="7131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C05FD3-3AE5-475B-949A-653BD9121B46}"/>
              </a:ext>
            </a:extLst>
          </p:cNvPr>
          <p:cNvPicPr>
            <a:picLocks noChangeAspect="1"/>
          </p:cNvPicPr>
          <p:nvPr/>
        </p:nvPicPr>
        <p:blipFill>
          <a:blip r:embed="rId3"/>
          <a:stretch>
            <a:fillRect/>
          </a:stretch>
        </p:blipFill>
        <p:spPr>
          <a:xfrm>
            <a:off x="0" y="26841"/>
            <a:ext cx="12192000" cy="6804318"/>
          </a:xfrm>
          <a:prstGeom prst="rect">
            <a:avLst/>
          </a:prstGeom>
        </p:spPr>
      </p:pic>
      <p:sp>
        <p:nvSpPr>
          <p:cNvPr id="3" name="Rectangle 2">
            <a:extLst>
              <a:ext uri="{FF2B5EF4-FFF2-40B4-BE49-F238E27FC236}">
                <a16:creationId xmlns:a16="http://schemas.microsoft.com/office/drawing/2014/main" xmlns="" id="{02BADCD3-D16E-4476-B4DC-F2917B5B48DC}"/>
              </a:ext>
            </a:extLst>
          </p:cNvPr>
          <p:cNvSpPr/>
          <p:nvPr/>
        </p:nvSpPr>
        <p:spPr>
          <a:xfrm>
            <a:off x="2041451" y="467833"/>
            <a:ext cx="8102009" cy="58691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3600" dirty="0"/>
          </a:p>
          <a:p>
            <a:pPr algn="ctr"/>
            <a:endParaRPr lang="en-GB" sz="3600" dirty="0"/>
          </a:p>
          <a:p>
            <a:pPr algn="ctr"/>
            <a:endParaRPr lang="en-GB" sz="3600" dirty="0"/>
          </a:p>
          <a:p>
            <a:pPr algn="ctr"/>
            <a:r>
              <a:rPr lang="en-GB" sz="3600" dirty="0"/>
              <a:t>“It’s too</a:t>
            </a:r>
          </a:p>
          <a:p>
            <a:pPr algn="ctr"/>
            <a:r>
              <a:rPr lang="en-GB" sz="3600" dirty="0"/>
              <a:t>complicated...</a:t>
            </a:r>
          </a:p>
          <a:p>
            <a:pPr algn="ctr"/>
            <a:r>
              <a:rPr lang="en-GB" sz="3600" dirty="0"/>
              <a:t>…multifaceted</a:t>
            </a:r>
          </a:p>
          <a:p>
            <a:pPr algn="ctr"/>
            <a:r>
              <a:rPr lang="en-GB" sz="3600" dirty="0"/>
              <a:t>It was the previous Government’s fault.”</a:t>
            </a:r>
          </a:p>
        </p:txBody>
      </p:sp>
      <p:sp>
        <p:nvSpPr>
          <p:cNvPr id="4" name="Isosceles Triangle 3">
            <a:extLst>
              <a:ext uri="{FF2B5EF4-FFF2-40B4-BE49-F238E27FC236}">
                <a16:creationId xmlns:a16="http://schemas.microsoft.com/office/drawing/2014/main" xmlns="" id="{1D072FC3-AD8B-45A0-936A-33CB0BCD5D31}"/>
              </a:ext>
            </a:extLst>
          </p:cNvPr>
          <p:cNvSpPr/>
          <p:nvPr/>
        </p:nvSpPr>
        <p:spPr>
          <a:xfrm>
            <a:off x="5174334" y="1412005"/>
            <a:ext cx="1832256" cy="1456926"/>
          </a:xfrm>
          <a:prstGeom prst="triangl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7200" dirty="0">
                <a:ln w="0"/>
                <a:solidFill>
                  <a:schemeClr val="tx1"/>
                </a:solidFill>
                <a:effectLst>
                  <a:outerShdw blurRad="38100" dist="19050" dir="2700000" algn="tl" rotWithShape="0">
                    <a:schemeClr val="dk1">
                      <a:alpha val="40000"/>
                    </a:schemeClr>
                  </a:outerShdw>
                </a:effectLst>
              </a:rPr>
              <a:t>!</a:t>
            </a:r>
            <a:endParaRPr lang="en-GB"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3531870" y="760359"/>
            <a:ext cx="6040090" cy="646331"/>
          </a:xfrm>
          <a:prstGeom prst="rect">
            <a:avLst/>
          </a:prstGeom>
          <a:noFill/>
        </p:spPr>
        <p:txBody>
          <a:bodyPr wrap="square" rtlCol="0">
            <a:spAutoFit/>
          </a:bodyPr>
          <a:lstStyle/>
          <a:p>
            <a:r>
              <a:rPr lang="en-GB" sz="3600" b="1" dirty="0">
                <a:solidFill>
                  <a:schemeClr val="bg1"/>
                </a:solidFill>
              </a:rPr>
              <a:t>Beware of statements like this:</a:t>
            </a:r>
            <a:endParaRPr lang="en-US" sz="3600" b="1" dirty="0">
              <a:solidFill>
                <a:schemeClr val="bg1"/>
              </a:solidFill>
            </a:endParaRPr>
          </a:p>
        </p:txBody>
      </p:sp>
    </p:spTree>
    <p:extLst>
      <p:ext uri="{BB962C8B-B14F-4D97-AF65-F5344CB8AC3E}">
        <p14:creationId xmlns:p14="http://schemas.microsoft.com/office/powerpoint/2010/main" val="186102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A5BF7-B002-46C9-B641-90D238665CD9}"/>
              </a:ext>
            </a:extLst>
          </p:cNvPr>
          <p:cNvSpPr>
            <a:spLocks noGrp="1"/>
          </p:cNvSpPr>
          <p:nvPr>
            <p:ph type="title"/>
          </p:nvPr>
        </p:nvSpPr>
        <p:spPr/>
        <p:txBody>
          <a:bodyPr>
            <a:normAutofit/>
          </a:bodyPr>
          <a:lstStyle/>
          <a:p>
            <a:pPr marL="0" indent="0">
              <a:lnSpc>
                <a:spcPts val="4200"/>
              </a:lnSpc>
            </a:pPr>
            <a:r>
              <a:rPr lang="en-GB" sz="3500" b="1" dirty="0">
                <a:latin typeface="+mn-lt"/>
              </a:rPr>
              <a:t>Inclusion Health…….what?</a:t>
            </a:r>
          </a:p>
        </p:txBody>
      </p:sp>
      <p:sp>
        <p:nvSpPr>
          <p:cNvPr id="3" name="Content Placeholder 2">
            <a:extLst>
              <a:ext uri="{FF2B5EF4-FFF2-40B4-BE49-F238E27FC236}">
                <a16:creationId xmlns:a16="http://schemas.microsoft.com/office/drawing/2014/main" xmlns="" id="{5F6E5DB5-6288-4D8F-B5B0-920CF7094D1C}"/>
              </a:ext>
            </a:extLst>
          </p:cNvPr>
          <p:cNvSpPr>
            <a:spLocks noGrp="1"/>
          </p:cNvSpPr>
          <p:nvPr>
            <p:ph idx="1"/>
          </p:nvPr>
        </p:nvSpPr>
        <p:spPr/>
        <p:txBody>
          <a:bodyPr>
            <a:normAutofit lnSpcReduction="10000"/>
          </a:bodyPr>
          <a:lstStyle/>
          <a:p>
            <a:r>
              <a:rPr lang="en-GB" sz="3500" i="1" dirty="0"/>
              <a:t>Inclusion health is a social justice movement to prevent and address the harms of extreme inequity</a:t>
            </a:r>
          </a:p>
          <a:p>
            <a:endParaRPr lang="en-GB" sz="3500" i="1" dirty="0"/>
          </a:p>
          <a:p>
            <a:endParaRPr lang="en-GB" sz="3500" dirty="0"/>
          </a:p>
          <a:p>
            <a:r>
              <a:rPr lang="en-GB" sz="3500" i="1" dirty="0"/>
              <a:t>Inclusion health is a service, research, and policy agenda that aims to prevent and redress health and social inequities among the most vulnerable and excluded populations</a:t>
            </a:r>
            <a:br>
              <a:rPr lang="en-GB" sz="3500" i="1" dirty="0"/>
            </a:br>
            <a:endParaRPr lang="en-GB" sz="3500" dirty="0"/>
          </a:p>
        </p:txBody>
      </p:sp>
    </p:spTree>
    <p:extLst>
      <p:ext uri="{BB962C8B-B14F-4D97-AF65-F5344CB8AC3E}">
        <p14:creationId xmlns:p14="http://schemas.microsoft.com/office/powerpoint/2010/main" val="1982397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cetcov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133" y="422100"/>
            <a:ext cx="4114762" cy="5695201"/>
          </a:xfrm>
          <a:prstGeom prst="rect">
            <a:avLst/>
          </a:prstGeom>
        </p:spPr>
      </p:pic>
      <p:pic>
        <p:nvPicPr>
          <p:cNvPr id="2" name="Picture 1"/>
          <p:cNvPicPr>
            <a:picLocks noChangeAspect="1"/>
          </p:cNvPicPr>
          <p:nvPr/>
        </p:nvPicPr>
        <p:blipFill>
          <a:blip r:embed="rId4"/>
          <a:stretch>
            <a:fillRect/>
          </a:stretch>
        </p:blipFill>
        <p:spPr>
          <a:xfrm>
            <a:off x="5159897" y="356661"/>
            <a:ext cx="6270103" cy="1698535"/>
          </a:xfrm>
          <a:prstGeom prst="rect">
            <a:avLst/>
          </a:prstGeom>
        </p:spPr>
      </p:pic>
      <p:pic>
        <p:nvPicPr>
          <p:cNvPr id="3" name="Picture 2"/>
          <p:cNvPicPr>
            <a:picLocks noChangeAspect="1"/>
          </p:cNvPicPr>
          <p:nvPr/>
        </p:nvPicPr>
        <p:blipFill>
          <a:blip r:embed="rId5"/>
          <a:stretch>
            <a:fillRect/>
          </a:stretch>
        </p:blipFill>
        <p:spPr>
          <a:xfrm>
            <a:off x="5098562" y="4324289"/>
            <a:ext cx="6392766" cy="1529503"/>
          </a:xfrm>
          <a:prstGeom prst="rect">
            <a:avLst/>
          </a:prstGeom>
        </p:spPr>
      </p:pic>
      <p:pic>
        <p:nvPicPr>
          <p:cNvPr id="8" name="Picture 7"/>
          <p:cNvPicPr>
            <a:picLocks noChangeAspect="1"/>
          </p:cNvPicPr>
          <p:nvPr/>
        </p:nvPicPr>
        <p:blipFill>
          <a:blip r:embed="rId6"/>
          <a:stretch>
            <a:fillRect/>
          </a:stretch>
        </p:blipFill>
        <p:spPr>
          <a:xfrm>
            <a:off x="5232657" y="2488650"/>
            <a:ext cx="6124575" cy="1562100"/>
          </a:xfrm>
          <a:prstGeom prst="rect">
            <a:avLst/>
          </a:prstGeom>
        </p:spPr>
      </p:pic>
      <p:sp>
        <p:nvSpPr>
          <p:cNvPr id="5" name="Rounded Rectangle 4"/>
          <p:cNvSpPr/>
          <p:nvPr/>
        </p:nvSpPr>
        <p:spPr>
          <a:xfrm>
            <a:off x="5098562" y="4484204"/>
            <a:ext cx="1416538" cy="422910"/>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251462" y="2488650"/>
            <a:ext cx="1629898" cy="422910"/>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32656" y="2766832"/>
            <a:ext cx="3294123" cy="422910"/>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232655" y="783790"/>
            <a:ext cx="5648705" cy="422910"/>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818120" y="492378"/>
            <a:ext cx="3301176" cy="422910"/>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97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32658" y="2251951"/>
            <a:ext cx="6124575" cy="1562100"/>
          </a:xfrm>
          <a:prstGeom prst="rect">
            <a:avLst/>
          </a:prstGeom>
        </p:spPr>
      </p:pic>
      <p:sp>
        <p:nvSpPr>
          <p:cNvPr id="7" name="TextBox 6"/>
          <p:cNvSpPr txBox="1"/>
          <p:nvPr/>
        </p:nvSpPr>
        <p:spPr>
          <a:xfrm>
            <a:off x="388339" y="767063"/>
            <a:ext cx="4694024" cy="4708981"/>
          </a:xfrm>
          <a:prstGeom prst="rect">
            <a:avLst/>
          </a:prstGeom>
          <a:noFill/>
        </p:spPr>
        <p:txBody>
          <a:bodyPr wrap="square" rtlCol="0">
            <a:spAutoFit/>
          </a:bodyPr>
          <a:lstStyle/>
          <a:p>
            <a:r>
              <a:rPr lang="en-GB" sz="3000" dirty="0"/>
              <a:t>For homeless people with substance abuse issues or concurrent disorders, </a:t>
            </a:r>
            <a:r>
              <a:rPr lang="en-GB" sz="3000" b="1" dirty="0"/>
              <a:t>provision of housing was associated with decreased substance use, relapses from periods of substance abstinence, and health services utilization, and increased housing tenure.</a:t>
            </a:r>
            <a:endParaRPr lang="en-US" sz="3000" b="1" dirty="0"/>
          </a:p>
        </p:txBody>
      </p:sp>
      <p:sp>
        <p:nvSpPr>
          <p:cNvPr id="4" name="Rounded Rectangle 3"/>
          <p:cNvSpPr/>
          <p:nvPr/>
        </p:nvSpPr>
        <p:spPr>
          <a:xfrm>
            <a:off x="260605" y="2251950"/>
            <a:ext cx="4482845" cy="2674379"/>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17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982797A-7B8C-4D9A-8B53-BB6D368926F4}"/>
              </a:ext>
            </a:extLst>
          </p:cNvPr>
          <p:cNvPicPr>
            <a:picLocks noChangeAspect="1"/>
          </p:cNvPicPr>
          <p:nvPr/>
        </p:nvPicPr>
        <p:blipFill>
          <a:blip r:embed="rId3"/>
          <a:stretch>
            <a:fillRect/>
          </a:stretch>
        </p:blipFill>
        <p:spPr>
          <a:xfrm>
            <a:off x="304800" y="290512"/>
            <a:ext cx="2971800" cy="1057275"/>
          </a:xfrm>
          <a:prstGeom prst="rect">
            <a:avLst/>
          </a:prstGeom>
        </p:spPr>
      </p:pic>
      <p:pic>
        <p:nvPicPr>
          <p:cNvPr id="7" name="Picture 6">
            <a:extLst>
              <a:ext uri="{FF2B5EF4-FFF2-40B4-BE49-F238E27FC236}">
                <a16:creationId xmlns:a16="http://schemas.microsoft.com/office/drawing/2014/main" xmlns="" id="{C75C6D46-4ACD-4460-A4E8-1380767D43EF}"/>
              </a:ext>
            </a:extLst>
          </p:cNvPr>
          <p:cNvPicPr>
            <a:picLocks noChangeAspect="1"/>
          </p:cNvPicPr>
          <p:nvPr/>
        </p:nvPicPr>
        <p:blipFill>
          <a:blip r:embed="rId4"/>
          <a:stretch>
            <a:fillRect/>
          </a:stretch>
        </p:blipFill>
        <p:spPr>
          <a:xfrm>
            <a:off x="4019898" y="338138"/>
            <a:ext cx="7096125" cy="6229350"/>
          </a:xfrm>
          <a:prstGeom prst="rect">
            <a:avLst/>
          </a:prstGeom>
        </p:spPr>
      </p:pic>
      <p:sp>
        <p:nvSpPr>
          <p:cNvPr id="8" name="Rectangle: Rounded Corners 7">
            <a:extLst>
              <a:ext uri="{FF2B5EF4-FFF2-40B4-BE49-F238E27FC236}">
                <a16:creationId xmlns:a16="http://schemas.microsoft.com/office/drawing/2014/main" xmlns="" id="{C3BB1FBB-757A-43FF-B8AC-7AF693F9F21C}"/>
              </a:ext>
            </a:extLst>
          </p:cNvPr>
          <p:cNvSpPr/>
          <p:nvPr/>
        </p:nvSpPr>
        <p:spPr>
          <a:xfrm>
            <a:off x="4019898" y="5932448"/>
            <a:ext cx="7276287" cy="780585"/>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8004779" y="6035040"/>
            <a:ext cx="773461" cy="320318"/>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280265" y="6299558"/>
            <a:ext cx="1406285" cy="320318"/>
          </a:xfrm>
          <a:prstGeom prst="roundRect">
            <a:avLst/>
          </a:prstGeom>
          <a:solidFill>
            <a:srgbClr val="66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0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ssets2.thebureauinvestigates.com/uploads/_headerMedium/Homeless-person-sleeping-in-a-shop-doorway.jpg?mtime=20190311182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2" y="129398"/>
            <a:ext cx="9924570" cy="659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772" y="3963194"/>
            <a:ext cx="9924570" cy="2862322"/>
          </a:xfrm>
          <a:prstGeom prst="rect">
            <a:avLst/>
          </a:prstGeom>
          <a:noFill/>
        </p:spPr>
        <p:txBody>
          <a:bodyPr wrap="square" rtlCol="0">
            <a:spAutoFit/>
          </a:bodyPr>
          <a:lstStyle/>
          <a:p>
            <a:r>
              <a:rPr lang="en-US" sz="3600" i="1" dirty="0">
                <a:solidFill>
                  <a:schemeClr val="bg1"/>
                </a:solidFill>
              </a:rPr>
              <a:t>The challenge is to bring socially excluded populations in from the cold—literally and metaphorically—and to provide them with the opportunity to be part of a diverse and flourishing society.   Michael Marmot</a:t>
            </a:r>
          </a:p>
        </p:txBody>
      </p:sp>
      <p:sp>
        <p:nvSpPr>
          <p:cNvPr id="2" name="TextBox 1"/>
          <p:cNvSpPr txBox="1"/>
          <p:nvPr/>
        </p:nvSpPr>
        <p:spPr>
          <a:xfrm>
            <a:off x="10167741" y="5650468"/>
            <a:ext cx="2122449" cy="1077218"/>
          </a:xfrm>
          <a:prstGeom prst="rect">
            <a:avLst/>
          </a:prstGeom>
          <a:noFill/>
        </p:spPr>
        <p:txBody>
          <a:bodyPr wrap="square" rtlCol="0">
            <a:spAutoFit/>
          </a:bodyPr>
          <a:lstStyle/>
          <a:p>
            <a:r>
              <a:rPr lang="en-GB" sz="1600" b="1" dirty="0"/>
              <a:t>Dee Menezes</a:t>
            </a:r>
          </a:p>
          <a:p>
            <a:r>
              <a:rPr lang="en-GB" sz="1600" dirty="0">
                <a:hlinkClick r:id="rId4"/>
              </a:rPr>
              <a:t>d.menezes@ucl.ac.uk</a:t>
            </a:r>
            <a:endParaRPr lang="en-GB" sz="1600" dirty="0"/>
          </a:p>
          <a:p>
            <a:endParaRPr lang="en-GB" sz="1600" dirty="0"/>
          </a:p>
          <a:p>
            <a:r>
              <a:rPr lang="en-GB" sz="1600" dirty="0"/>
              <a:t>@Ruby_blue9</a:t>
            </a:r>
            <a:endParaRPr lang="en-US" sz="1600" dirty="0"/>
          </a:p>
        </p:txBody>
      </p:sp>
    </p:spTree>
    <p:extLst>
      <p:ext uri="{BB962C8B-B14F-4D97-AF65-F5344CB8AC3E}">
        <p14:creationId xmlns:p14="http://schemas.microsoft.com/office/powerpoint/2010/main" val="325438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1A5E4A2-D7D1-4502-91F8-5A39E04F184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4000"/>
                    </a14:imgEffect>
                  </a14:imgLayer>
                </a14:imgProps>
              </a:ext>
            </a:extLst>
          </a:blip>
          <a:stretch>
            <a:fillRect/>
          </a:stretch>
        </p:blipFill>
        <p:spPr>
          <a:xfrm>
            <a:off x="764855" y="0"/>
            <a:ext cx="10662289" cy="6858000"/>
          </a:xfrm>
          <a:prstGeom prst="rect">
            <a:avLst/>
          </a:prstGeom>
        </p:spPr>
      </p:pic>
      <p:sp>
        <p:nvSpPr>
          <p:cNvPr id="5" name="Rectangle 4">
            <a:extLst>
              <a:ext uri="{FF2B5EF4-FFF2-40B4-BE49-F238E27FC236}">
                <a16:creationId xmlns:a16="http://schemas.microsoft.com/office/drawing/2014/main" xmlns="" id="{DB5C353E-4C96-4565-B62B-665530592C63}"/>
              </a:ext>
            </a:extLst>
          </p:cNvPr>
          <p:cNvSpPr/>
          <p:nvPr/>
        </p:nvSpPr>
        <p:spPr>
          <a:xfrm>
            <a:off x="914400" y="225385"/>
            <a:ext cx="10573128" cy="5570756"/>
          </a:xfrm>
          <a:prstGeom prst="rect">
            <a:avLst/>
          </a:prstGeom>
        </p:spPr>
        <p:txBody>
          <a:bodyPr wrap="square">
            <a:spAutoFit/>
          </a:bodyPr>
          <a:lstStyle/>
          <a:p>
            <a:r>
              <a:rPr lang="en-US" sz="6000" b="1" dirty="0">
                <a:solidFill>
                  <a:schemeClr val="bg1"/>
                </a:solidFill>
              </a:rPr>
              <a:t>Causes of death among homeless patients in England </a:t>
            </a:r>
          </a:p>
          <a:p>
            <a:endParaRPr lang="en-US" sz="6000" dirty="0">
              <a:solidFill>
                <a:schemeClr val="bg1"/>
              </a:solidFill>
            </a:endParaRPr>
          </a:p>
          <a:p>
            <a:r>
              <a:rPr lang="en-US" sz="4400" dirty="0">
                <a:solidFill>
                  <a:schemeClr val="bg1"/>
                </a:solidFill>
              </a:rPr>
              <a:t>A population-based cross-sectional study of linked </a:t>
            </a:r>
            <a:r>
              <a:rPr lang="en-US" sz="4400" dirty="0" err="1">
                <a:solidFill>
                  <a:schemeClr val="bg1"/>
                </a:solidFill>
              </a:rPr>
              <a:t>hospitalisation</a:t>
            </a:r>
            <a:r>
              <a:rPr lang="en-US" sz="4400" dirty="0">
                <a:solidFill>
                  <a:schemeClr val="bg1"/>
                </a:solidFill>
              </a:rPr>
              <a:t> and mortality data</a:t>
            </a:r>
          </a:p>
          <a:p>
            <a:endParaRPr lang="en-US" sz="3200" dirty="0">
              <a:solidFill>
                <a:schemeClr val="bg1"/>
              </a:solidFill>
            </a:endParaRPr>
          </a:p>
          <a:p>
            <a:r>
              <a:rPr lang="en-US" sz="3200" dirty="0">
                <a:solidFill>
                  <a:schemeClr val="bg1"/>
                </a:solidFill>
              </a:rPr>
              <a:t>Rob Aldridge, Dee Menezes, Lewer D, Story A et al.</a:t>
            </a:r>
          </a:p>
          <a:p>
            <a:r>
              <a:rPr lang="en-US" sz="2400" dirty="0" err="1">
                <a:solidFill>
                  <a:schemeClr val="bg1"/>
                </a:solidFill>
              </a:rPr>
              <a:t>Wellcome</a:t>
            </a:r>
            <a:r>
              <a:rPr lang="en-US" sz="2400" dirty="0">
                <a:solidFill>
                  <a:schemeClr val="bg1"/>
                </a:solidFill>
              </a:rPr>
              <a:t> Open Research 11 March 2019</a:t>
            </a:r>
            <a:endParaRPr lang="en-GB" sz="3600" dirty="0">
              <a:solidFill>
                <a:schemeClr val="bg1"/>
              </a:solidFill>
            </a:endParaRPr>
          </a:p>
        </p:txBody>
      </p:sp>
    </p:spTree>
    <p:extLst>
      <p:ext uri="{BB962C8B-B14F-4D97-AF65-F5344CB8AC3E}">
        <p14:creationId xmlns:p14="http://schemas.microsoft.com/office/powerpoint/2010/main" val="314817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61355" y="3692715"/>
            <a:ext cx="1101970" cy="2511913"/>
            <a:chOff x="1125415" y="1825625"/>
            <a:chExt cx="1524000" cy="3328255"/>
          </a:xfrm>
        </p:grpSpPr>
        <p:sp>
          <p:nvSpPr>
            <p:cNvPr id="4" name="Oval 3"/>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61338" y="3231229"/>
            <a:ext cx="1101970" cy="2511913"/>
            <a:chOff x="1125415" y="1825625"/>
            <a:chExt cx="1524000" cy="3328255"/>
          </a:xfrm>
          <a:solidFill>
            <a:srgbClr val="FFC000"/>
          </a:solidFill>
        </p:grpSpPr>
        <p:sp>
          <p:nvSpPr>
            <p:cNvPr id="12" name="Oval 11"/>
            <p:cNvSpPr/>
            <p:nvPr/>
          </p:nvSpPr>
          <p:spPr>
            <a:xfrm>
              <a:off x="1479557" y="1825625"/>
              <a:ext cx="771274" cy="70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8461" y="2477294"/>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20000">
              <a:off x="1535722" y="3930955"/>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20000">
              <a:off x="1990473" y="3907508"/>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1758461" y="2427418"/>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6102894" y="3212123"/>
            <a:ext cx="4618892" cy="3009165"/>
          </a:xfrm>
          <a:prstGeom prst="rect">
            <a:avLst/>
          </a:prstGeom>
          <a:solidFill>
            <a:schemeClr val="accent1">
              <a:lumMod val="40000"/>
              <a:lumOff val="6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564694" y="1215655"/>
            <a:ext cx="5695292" cy="19929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46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861355" y="3692715"/>
            <a:ext cx="1101970" cy="2511913"/>
            <a:chOff x="1125415" y="1825625"/>
            <a:chExt cx="1524000" cy="3328255"/>
          </a:xfrm>
        </p:grpSpPr>
        <p:sp>
          <p:nvSpPr>
            <p:cNvPr id="4" name="Oval 3"/>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61338" y="3231229"/>
            <a:ext cx="1101970" cy="2511913"/>
            <a:chOff x="1125415" y="1825625"/>
            <a:chExt cx="1524000" cy="3328255"/>
          </a:xfrm>
          <a:solidFill>
            <a:srgbClr val="FFC000"/>
          </a:solidFill>
        </p:grpSpPr>
        <p:sp>
          <p:nvSpPr>
            <p:cNvPr id="12" name="Oval 11"/>
            <p:cNvSpPr/>
            <p:nvPr/>
          </p:nvSpPr>
          <p:spPr>
            <a:xfrm>
              <a:off x="1479557" y="1825625"/>
              <a:ext cx="771274" cy="70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8461" y="2477294"/>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20000">
              <a:off x="1535722" y="3930955"/>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20000">
              <a:off x="1990473" y="3907508"/>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1758461" y="2427418"/>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6102894" y="3212123"/>
            <a:ext cx="4618892" cy="3009165"/>
          </a:xfrm>
          <a:prstGeom prst="rect">
            <a:avLst/>
          </a:prstGeom>
          <a:solidFill>
            <a:schemeClr val="accent1">
              <a:lumMod val="40000"/>
              <a:lumOff val="6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564694" y="1215655"/>
            <a:ext cx="5695292" cy="19929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356664" y="3376429"/>
            <a:ext cx="2438400" cy="299365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84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75970" y="1477108"/>
            <a:ext cx="6367177" cy="5004097"/>
          </a:xfrm>
          <a:prstGeom prst="rect">
            <a:avLst/>
          </a:prstGeom>
        </p:spPr>
      </p:pic>
      <p:sp>
        <p:nvSpPr>
          <p:cNvPr id="5" name="TextBox 4"/>
          <p:cNvSpPr txBox="1"/>
          <p:nvPr/>
        </p:nvSpPr>
        <p:spPr>
          <a:xfrm>
            <a:off x="0" y="6581001"/>
            <a:ext cx="12080489" cy="276999"/>
          </a:xfrm>
          <a:prstGeom prst="rect">
            <a:avLst/>
          </a:prstGeom>
          <a:noFill/>
        </p:spPr>
        <p:txBody>
          <a:bodyPr wrap="square" rtlCol="0">
            <a:spAutoFit/>
          </a:bodyPr>
          <a:lstStyle/>
          <a:p>
            <a:r>
              <a:rPr lang="en-US" sz="1200" u="sng" dirty="0">
                <a:hlinkClick r:id="rId4"/>
              </a:rPr>
              <a:t>Source:  h</a:t>
            </a:r>
            <a:r>
              <a:rPr lang="en-US" sz="1200" dirty="0">
                <a:hlinkClick r:id="rId4"/>
              </a:rPr>
              <a:t>ttps://assets.publishing.service.gov.uk/government/uploads/system/uploads/attachment_data/file/464431/English_Index_of_Multiple_Deprivation_2015_-_Infographic.pdf</a:t>
            </a:r>
            <a:endParaRPr lang="en-US" sz="1200" dirty="0"/>
          </a:p>
        </p:txBody>
      </p:sp>
      <p:sp>
        <p:nvSpPr>
          <p:cNvPr id="2" name="TextBox 1">
            <a:extLst>
              <a:ext uri="{FF2B5EF4-FFF2-40B4-BE49-F238E27FC236}">
                <a16:creationId xmlns:a16="http://schemas.microsoft.com/office/drawing/2014/main" xmlns="" id="{FB74366C-68DC-47D9-A4E4-13F1999BB5F8}"/>
              </a:ext>
            </a:extLst>
          </p:cNvPr>
          <p:cNvSpPr txBox="1"/>
          <p:nvPr/>
        </p:nvSpPr>
        <p:spPr>
          <a:xfrm>
            <a:off x="184297" y="205563"/>
            <a:ext cx="11896192" cy="1015663"/>
          </a:xfrm>
          <a:prstGeom prst="rect">
            <a:avLst/>
          </a:prstGeom>
          <a:noFill/>
        </p:spPr>
        <p:txBody>
          <a:bodyPr wrap="square" rtlCol="0">
            <a:spAutoFit/>
          </a:bodyPr>
          <a:lstStyle/>
          <a:p>
            <a:r>
              <a:rPr lang="en-GB" sz="3000" dirty="0"/>
              <a:t>Since the 1970s, Department for Communities and Local Government and its predecessors have calculated local measures of deprivation in England. </a:t>
            </a:r>
          </a:p>
        </p:txBody>
      </p:sp>
      <p:grpSp>
        <p:nvGrpSpPr>
          <p:cNvPr id="6" name="Group 5"/>
          <p:cNvGrpSpPr/>
          <p:nvPr/>
        </p:nvGrpSpPr>
        <p:grpSpPr>
          <a:xfrm>
            <a:off x="9447420" y="3102357"/>
            <a:ext cx="1101970" cy="2511913"/>
            <a:chOff x="1125415" y="1825625"/>
            <a:chExt cx="1524000" cy="3328255"/>
          </a:xfrm>
        </p:grpSpPr>
        <p:sp>
          <p:nvSpPr>
            <p:cNvPr id="7" name="Oval 6"/>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704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75970" y="2013518"/>
            <a:ext cx="5684653" cy="4467687"/>
          </a:xfrm>
          <a:prstGeom prst="rect">
            <a:avLst/>
          </a:prstGeom>
        </p:spPr>
      </p:pic>
      <p:sp>
        <p:nvSpPr>
          <p:cNvPr id="5" name="TextBox 4"/>
          <p:cNvSpPr txBox="1"/>
          <p:nvPr/>
        </p:nvSpPr>
        <p:spPr>
          <a:xfrm>
            <a:off x="0" y="6581001"/>
            <a:ext cx="12080489" cy="276999"/>
          </a:xfrm>
          <a:prstGeom prst="rect">
            <a:avLst/>
          </a:prstGeom>
          <a:noFill/>
        </p:spPr>
        <p:txBody>
          <a:bodyPr wrap="square" rtlCol="0">
            <a:spAutoFit/>
          </a:bodyPr>
          <a:lstStyle/>
          <a:p>
            <a:r>
              <a:rPr lang="en-US" sz="1200" u="sng" dirty="0">
                <a:hlinkClick r:id="rId4"/>
              </a:rPr>
              <a:t>Source:  h</a:t>
            </a:r>
            <a:r>
              <a:rPr lang="en-US" sz="1200" dirty="0">
                <a:hlinkClick r:id="rId4"/>
              </a:rPr>
              <a:t>ttps://assets.publishing.service.gov.uk/government/uploads/system/uploads/attachment_data/file/464431/English_Index_of_Multiple_Deprivation_2015_-_Infographic.pdf</a:t>
            </a:r>
            <a:endParaRPr lang="en-US" sz="1200" dirty="0"/>
          </a:p>
        </p:txBody>
      </p:sp>
      <p:sp>
        <p:nvSpPr>
          <p:cNvPr id="2" name="TextBox 1">
            <a:extLst>
              <a:ext uri="{FF2B5EF4-FFF2-40B4-BE49-F238E27FC236}">
                <a16:creationId xmlns:a16="http://schemas.microsoft.com/office/drawing/2014/main" xmlns="" id="{FB74366C-68DC-47D9-A4E4-13F1999BB5F8}"/>
              </a:ext>
            </a:extLst>
          </p:cNvPr>
          <p:cNvSpPr txBox="1"/>
          <p:nvPr/>
        </p:nvSpPr>
        <p:spPr>
          <a:xfrm>
            <a:off x="184297" y="205563"/>
            <a:ext cx="10668000" cy="1708160"/>
          </a:xfrm>
          <a:prstGeom prst="rect">
            <a:avLst/>
          </a:prstGeom>
          <a:noFill/>
        </p:spPr>
        <p:txBody>
          <a:bodyPr wrap="square" rtlCol="0">
            <a:spAutoFit/>
          </a:bodyPr>
          <a:lstStyle/>
          <a:p>
            <a:r>
              <a:rPr lang="en-GB" sz="3500" dirty="0"/>
              <a:t>Since the 1970s, Department for Communities and Local Government and its predecessors have calculated local measures of deprivation in England. </a:t>
            </a:r>
          </a:p>
        </p:txBody>
      </p:sp>
      <p:sp>
        <p:nvSpPr>
          <p:cNvPr id="3" name="Rounded Rectangle 2"/>
          <p:cNvSpPr/>
          <p:nvPr/>
        </p:nvSpPr>
        <p:spPr>
          <a:xfrm>
            <a:off x="2675970" y="2697480"/>
            <a:ext cx="2023110" cy="1154430"/>
          </a:xfrm>
          <a:prstGeom prst="round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9640409" y="2991404"/>
            <a:ext cx="1101970" cy="2511913"/>
            <a:chOff x="1125415" y="1825625"/>
            <a:chExt cx="1524000" cy="3328255"/>
          </a:xfrm>
        </p:grpSpPr>
        <p:sp>
          <p:nvSpPr>
            <p:cNvPr id="7" name="Oval 6"/>
            <p:cNvSpPr/>
            <p:nvPr/>
          </p:nvSpPr>
          <p:spPr>
            <a:xfrm>
              <a:off x="1479557" y="1825625"/>
              <a:ext cx="771274" cy="706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8461" y="2477294"/>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20000">
              <a:off x="1535722" y="3930955"/>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20000">
              <a:off x="1990473" y="3907508"/>
              <a:ext cx="246185" cy="12229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1758461" y="2427418"/>
              <a:ext cx="257908"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a:stCxn id="3" idx="3"/>
          </p:cNvCxnSpPr>
          <p:nvPr/>
        </p:nvCxnSpPr>
        <p:spPr>
          <a:xfrm>
            <a:off x="4699080" y="3274695"/>
            <a:ext cx="4579391" cy="972666"/>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50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24" y="85484"/>
            <a:ext cx="11716836" cy="1398389"/>
          </a:xfrm>
          <a:solidFill>
            <a:schemeClr val="bg1"/>
          </a:solidFill>
        </p:spPr>
        <p:txBody>
          <a:bodyPr vert="horz" lIns="0" tIns="0" rIns="0" bIns="0" rtlCol="0" anchor="t" anchorCtr="0">
            <a:noAutofit/>
          </a:bodyPr>
          <a:lstStyle/>
          <a:p>
            <a:r>
              <a:rPr lang="en-GB" sz="3500" b="1" dirty="0">
                <a:latin typeface="+mn-lt"/>
              </a:rPr>
              <a:t>We collected data from specialist hospital-associated homeless service sites then linked it to National Hospital and death records</a:t>
            </a:r>
            <a:endParaRPr lang="en-US" sz="3500" b="1" dirty="0">
              <a:latin typeface="+mn-lt"/>
            </a:endParaRPr>
          </a:p>
        </p:txBody>
      </p:sp>
      <p:sp>
        <p:nvSpPr>
          <p:cNvPr id="5" name="Rectangle 4"/>
          <p:cNvSpPr/>
          <p:nvPr/>
        </p:nvSpPr>
        <p:spPr>
          <a:xfrm>
            <a:off x="3472566" y="2251710"/>
            <a:ext cx="1522344" cy="8323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t>Homelessness Service</a:t>
            </a:r>
            <a:endParaRPr lang="en-US" b="1" dirty="0"/>
          </a:p>
        </p:txBody>
      </p:sp>
      <p:cxnSp>
        <p:nvCxnSpPr>
          <p:cNvPr id="9" name="Straight Arrow Connector 8"/>
          <p:cNvCxnSpPr>
            <a:cxnSpLocks/>
          </p:cNvCxnSpPr>
          <p:nvPr/>
        </p:nvCxnSpPr>
        <p:spPr>
          <a:xfrm>
            <a:off x="3961086" y="3084073"/>
            <a:ext cx="5737" cy="531616"/>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xmlns="" id="{2C7B7942-DCFB-44FE-9E99-F8FA90E25EE2}"/>
              </a:ext>
            </a:extLst>
          </p:cNvPr>
          <p:cNvSpPr/>
          <p:nvPr/>
        </p:nvSpPr>
        <p:spPr>
          <a:xfrm>
            <a:off x="3162222" y="3644265"/>
            <a:ext cx="1620675" cy="7429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tx1"/>
                </a:solidFill>
              </a:rPr>
              <a:t>UCL</a:t>
            </a:r>
          </a:p>
        </p:txBody>
      </p:sp>
      <p:cxnSp>
        <p:nvCxnSpPr>
          <p:cNvPr id="16" name="Straight Arrow Connector 15">
            <a:extLst>
              <a:ext uri="{FF2B5EF4-FFF2-40B4-BE49-F238E27FC236}">
                <a16:creationId xmlns:a16="http://schemas.microsoft.com/office/drawing/2014/main" xmlns="" id="{EBBACEA5-DF79-4D55-B20E-338A801ADF8C}"/>
              </a:ext>
            </a:extLst>
          </p:cNvPr>
          <p:cNvCxnSpPr>
            <a:cxnSpLocks/>
          </p:cNvCxnSpPr>
          <p:nvPr/>
        </p:nvCxnSpPr>
        <p:spPr>
          <a:xfrm>
            <a:off x="3966823" y="4415791"/>
            <a:ext cx="0" cy="1457325"/>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8" name="Rectangle 17">
            <a:extLst>
              <a:ext uri="{FF2B5EF4-FFF2-40B4-BE49-F238E27FC236}">
                <a16:creationId xmlns:a16="http://schemas.microsoft.com/office/drawing/2014/main" xmlns="" id="{E0C08E1D-876F-48FD-A13B-8661362269B9}"/>
              </a:ext>
            </a:extLst>
          </p:cNvPr>
          <p:cNvSpPr/>
          <p:nvPr/>
        </p:nvSpPr>
        <p:spPr>
          <a:xfrm>
            <a:off x="3205154" y="5963603"/>
            <a:ext cx="1620675" cy="7429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NHS Digital</a:t>
            </a:r>
          </a:p>
        </p:txBody>
      </p:sp>
      <p:sp>
        <p:nvSpPr>
          <p:cNvPr id="4" name="Rectangle 3"/>
          <p:cNvSpPr/>
          <p:nvPr/>
        </p:nvSpPr>
        <p:spPr>
          <a:xfrm>
            <a:off x="330970" y="1536261"/>
            <a:ext cx="3165042" cy="1744149"/>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2" name="Cross 11"/>
          <p:cNvSpPr/>
          <p:nvPr/>
        </p:nvSpPr>
        <p:spPr>
          <a:xfrm>
            <a:off x="1500553" y="1888392"/>
            <a:ext cx="787929" cy="87825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98583" y="3644265"/>
            <a:ext cx="1101970" cy="2511913"/>
            <a:chOff x="1125415" y="1825625"/>
            <a:chExt cx="1524000" cy="3328255"/>
          </a:xfrm>
          <a:solidFill>
            <a:srgbClr val="FFC000"/>
          </a:solidFill>
        </p:grpSpPr>
        <p:sp>
          <p:nvSpPr>
            <p:cNvPr id="17" name="Oval 16"/>
            <p:cNvSpPr/>
            <p:nvPr/>
          </p:nvSpPr>
          <p:spPr>
            <a:xfrm>
              <a:off x="1479557" y="1825625"/>
              <a:ext cx="771274" cy="70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8461" y="2477294"/>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020000">
              <a:off x="1535722" y="3930955"/>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20000">
              <a:off x="1990473" y="3907508"/>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1758461" y="2427418"/>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148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24" y="85484"/>
            <a:ext cx="11716836" cy="1398389"/>
          </a:xfrm>
          <a:solidFill>
            <a:schemeClr val="bg1"/>
          </a:solidFill>
        </p:spPr>
        <p:txBody>
          <a:bodyPr vert="horz" lIns="0" tIns="0" rIns="0" bIns="0" rtlCol="0" anchor="t" anchorCtr="0">
            <a:noAutofit/>
          </a:bodyPr>
          <a:lstStyle/>
          <a:p>
            <a:r>
              <a:rPr lang="en-GB" sz="3500" b="1" dirty="0">
                <a:latin typeface="+mn-lt"/>
              </a:rPr>
              <a:t>We collected data from specialist hospital-associated homeless service sites then linked it to National Hospital and death records</a:t>
            </a:r>
            <a:endParaRPr lang="en-US" sz="3500" b="1" dirty="0">
              <a:latin typeface="+mn-lt"/>
            </a:endParaRPr>
          </a:p>
        </p:txBody>
      </p:sp>
      <p:sp>
        <p:nvSpPr>
          <p:cNvPr id="5" name="Rectangle 4"/>
          <p:cNvSpPr/>
          <p:nvPr/>
        </p:nvSpPr>
        <p:spPr>
          <a:xfrm>
            <a:off x="3472566" y="2251710"/>
            <a:ext cx="1522344" cy="8323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dirty="0"/>
              <a:t>Homelessness Service</a:t>
            </a:r>
            <a:endParaRPr lang="en-US" b="1" dirty="0"/>
          </a:p>
        </p:txBody>
      </p:sp>
      <p:cxnSp>
        <p:nvCxnSpPr>
          <p:cNvPr id="9" name="Straight Arrow Connector 8"/>
          <p:cNvCxnSpPr>
            <a:cxnSpLocks/>
          </p:cNvCxnSpPr>
          <p:nvPr/>
        </p:nvCxnSpPr>
        <p:spPr>
          <a:xfrm>
            <a:off x="3961086" y="3084073"/>
            <a:ext cx="5737" cy="531616"/>
          </a:xfrm>
          <a:prstGeom prst="straightConnector1">
            <a:avLst/>
          </a:prstGeom>
          <a:ln w="57150">
            <a:tailEnd type="triangle"/>
          </a:ln>
        </p:spPr>
        <p:style>
          <a:lnRef idx="2">
            <a:schemeClr val="accent6"/>
          </a:lnRef>
          <a:fillRef idx="0">
            <a:schemeClr val="accent6"/>
          </a:fillRef>
          <a:effectRef idx="1">
            <a:schemeClr val="accent6"/>
          </a:effectRef>
          <a:fontRef idx="minor">
            <a:schemeClr val="tx1"/>
          </a:fontRef>
        </p:style>
      </p:cxnSp>
      <p:sp>
        <p:nvSpPr>
          <p:cNvPr id="8" name="Rectangle 7">
            <a:extLst>
              <a:ext uri="{FF2B5EF4-FFF2-40B4-BE49-F238E27FC236}">
                <a16:creationId xmlns:a16="http://schemas.microsoft.com/office/drawing/2014/main" xmlns="" id="{2C7B7942-DCFB-44FE-9E99-F8FA90E25EE2}"/>
              </a:ext>
            </a:extLst>
          </p:cNvPr>
          <p:cNvSpPr/>
          <p:nvPr/>
        </p:nvSpPr>
        <p:spPr>
          <a:xfrm>
            <a:off x="3162222" y="3644265"/>
            <a:ext cx="1620675" cy="74295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chemeClr val="tx1"/>
                </a:solidFill>
              </a:rPr>
              <a:t>UCL</a:t>
            </a:r>
          </a:p>
        </p:txBody>
      </p:sp>
      <p:cxnSp>
        <p:nvCxnSpPr>
          <p:cNvPr id="16" name="Straight Arrow Connector 15">
            <a:extLst>
              <a:ext uri="{FF2B5EF4-FFF2-40B4-BE49-F238E27FC236}">
                <a16:creationId xmlns:a16="http://schemas.microsoft.com/office/drawing/2014/main" xmlns="" id="{EBBACEA5-DF79-4D55-B20E-338A801ADF8C}"/>
              </a:ext>
            </a:extLst>
          </p:cNvPr>
          <p:cNvCxnSpPr>
            <a:cxnSpLocks/>
          </p:cNvCxnSpPr>
          <p:nvPr/>
        </p:nvCxnSpPr>
        <p:spPr>
          <a:xfrm>
            <a:off x="3966823" y="4415791"/>
            <a:ext cx="0" cy="1457325"/>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8" name="Rectangle 17">
            <a:extLst>
              <a:ext uri="{FF2B5EF4-FFF2-40B4-BE49-F238E27FC236}">
                <a16:creationId xmlns:a16="http://schemas.microsoft.com/office/drawing/2014/main" xmlns="" id="{E0C08E1D-876F-48FD-A13B-8661362269B9}"/>
              </a:ext>
            </a:extLst>
          </p:cNvPr>
          <p:cNvSpPr/>
          <p:nvPr/>
        </p:nvSpPr>
        <p:spPr>
          <a:xfrm>
            <a:off x="3205154" y="5963603"/>
            <a:ext cx="1620675" cy="74295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NHS Digital</a:t>
            </a:r>
          </a:p>
        </p:txBody>
      </p:sp>
      <p:cxnSp>
        <p:nvCxnSpPr>
          <p:cNvPr id="19" name="Straight Arrow Connector 18">
            <a:extLst>
              <a:ext uri="{FF2B5EF4-FFF2-40B4-BE49-F238E27FC236}">
                <a16:creationId xmlns:a16="http://schemas.microsoft.com/office/drawing/2014/main" xmlns="" id="{4BE198D4-4FBC-4516-8C2D-953661441D46}"/>
              </a:ext>
            </a:extLst>
          </p:cNvPr>
          <p:cNvCxnSpPr>
            <a:cxnSpLocks/>
          </p:cNvCxnSpPr>
          <p:nvPr/>
        </p:nvCxnSpPr>
        <p:spPr>
          <a:xfrm flipH="1">
            <a:off x="4854338" y="4015741"/>
            <a:ext cx="1979850" cy="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5488DFB3-ECC5-4914-8701-B837E888E6E3}"/>
              </a:ext>
            </a:extLst>
          </p:cNvPr>
          <p:cNvCxnSpPr>
            <a:cxnSpLocks/>
          </p:cNvCxnSpPr>
          <p:nvPr/>
        </p:nvCxnSpPr>
        <p:spPr>
          <a:xfrm>
            <a:off x="6834188" y="4015741"/>
            <a:ext cx="4765" cy="2362199"/>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8213B005-C0EF-4AF8-9093-89560D07B834}"/>
              </a:ext>
            </a:extLst>
          </p:cNvPr>
          <p:cNvCxnSpPr>
            <a:cxnSpLocks/>
            <a:stCxn id="18" idx="3"/>
          </p:cNvCxnSpPr>
          <p:nvPr/>
        </p:nvCxnSpPr>
        <p:spPr>
          <a:xfrm>
            <a:off x="4825828" y="6335078"/>
            <a:ext cx="200836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xmlns="" id="{6F13BE31-C193-4BEB-9FA9-E67EBA1C74C2}"/>
              </a:ext>
            </a:extLst>
          </p:cNvPr>
          <p:cNvSpPr/>
          <p:nvPr/>
        </p:nvSpPr>
        <p:spPr>
          <a:xfrm>
            <a:off x="7072297" y="4144328"/>
            <a:ext cx="2039803"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De-identified:</a:t>
            </a:r>
          </a:p>
          <a:p>
            <a:pPr algn="ctr"/>
            <a:r>
              <a:rPr lang="en-GB" b="1" dirty="0"/>
              <a:t>- Hospital data</a:t>
            </a:r>
          </a:p>
          <a:p>
            <a:pPr algn="ctr"/>
            <a:r>
              <a:rPr lang="en-GB" b="1" dirty="0"/>
              <a:t>- Death Data</a:t>
            </a:r>
            <a:endParaRPr lang="en-US" b="1" dirty="0"/>
          </a:p>
        </p:txBody>
      </p:sp>
      <p:sp>
        <p:nvSpPr>
          <p:cNvPr id="30" name="Rectangle 29">
            <a:extLst>
              <a:ext uri="{FF2B5EF4-FFF2-40B4-BE49-F238E27FC236}">
                <a16:creationId xmlns:a16="http://schemas.microsoft.com/office/drawing/2014/main" xmlns="" id="{E973D427-AB82-42E6-B590-1C4E529BFAB0}"/>
              </a:ext>
            </a:extLst>
          </p:cNvPr>
          <p:cNvSpPr/>
          <p:nvPr/>
        </p:nvSpPr>
        <p:spPr>
          <a:xfrm>
            <a:off x="7072298" y="5196840"/>
            <a:ext cx="2039803" cy="12076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“Deprived housed” aka</a:t>
            </a:r>
          </a:p>
          <a:p>
            <a:pPr algn="ctr"/>
            <a:r>
              <a:rPr lang="en-GB" b="1" dirty="0"/>
              <a:t>IMD5</a:t>
            </a:r>
            <a:endParaRPr lang="en-US" b="1" dirty="0"/>
          </a:p>
        </p:txBody>
      </p:sp>
      <p:sp>
        <p:nvSpPr>
          <p:cNvPr id="4" name="Rectangle 3"/>
          <p:cNvSpPr/>
          <p:nvPr/>
        </p:nvSpPr>
        <p:spPr>
          <a:xfrm>
            <a:off x="307524" y="1536261"/>
            <a:ext cx="3165042" cy="1744149"/>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nvGrpSpPr>
          <p:cNvPr id="15" name="Group 14"/>
          <p:cNvGrpSpPr/>
          <p:nvPr/>
        </p:nvGrpSpPr>
        <p:grpSpPr>
          <a:xfrm>
            <a:off x="402336" y="3648456"/>
            <a:ext cx="1101970" cy="2511913"/>
            <a:chOff x="1125415" y="1825625"/>
            <a:chExt cx="1524000" cy="3328255"/>
          </a:xfrm>
          <a:solidFill>
            <a:srgbClr val="FFC000"/>
          </a:solidFill>
        </p:grpSpPr>
        <p:sp>
          <p:nvSpPr>
            <p:cNvPr id="17" name="Oval 16"/>
            <p:cNvSpPr/>
            <p:nvPr/>
          </p:nvSpPr>
          <p:spPr>
            <a:xfrm>
              <a:off x="1479557" y="1825625"/>
              <a:ext cx="771274" cy="70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8461" y="2477294"/>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020000">
              <a:off x="1535722" y="3930955"/>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20000">
              <a:off x="1990473" y="3907508"/>
              <a:ext cx="246185" cy="12229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1758461" y="2427418"/>
              <a:ext cx="257908" cy="15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ross 25"/>
          <p:cNvSpPr/>
          <p:nvPr/>
        </p:nvSpPr>
        <p:spPr>
          <a:xfrm>
            <a:off x="1500553" y="1888392"/>
            <a:ext cx="787929" cy="87825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20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ing'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2891</TotalTime>
  <Words>729</Words>
  <Application>Microsoft Office PowerPoint</Application>
  <PresentationFormat>Widescreen</PresentationFormat>
  <Paragraphs>98</Paragraphs>
  <Slides>23</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Georgia</vt:lpstr>
      <vt:lpstr>Impact</vt:lpstr>
      <vt:lpstr>Office Theme</vt:lpstr>
      <vt:lpstr>King's standard</vt:lpstr>
      <vt:lpstr>Document</vt:lpstr>
      <vt:lpstr>Health and Homelessness</vt:lpstr>
      <vt:lpstr>Inclusion Health…….what?</vt:lpstr>
      <vt:lpstr>PowerPoint Presentation</vt:lpstr>
      <vt:lpstr>PowerPoint Presentation</vt:lpstr>
      <vt:lpstr>PowerPoint Presentation</vt:lpstr>
      <vt:lpstr>PowerPoint Presentation</vt:lpstr>
      <vt:lpstr>PowerPoint Presentation</vt:lpstr>
      <vt:lpstr>We collected data from specialist hospital-associated homeless service sites then linked it to National Hospital and death records</vt:lpstr>
      <vt:lpstr>We collected data from specialist hospital-associated homeless service sites then linked it to National Hospital and death records</vt:lpstr>
      <vt:lpstr>Mortality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Menezes</dc:creator>
  <cp:lastModifiedBy>peter</cp:lastModifiedBy>
  <cp:revision>203</cp:revision>
  <dcterms:created xsi:type="dcterms:W3CDTF">2019-10-10T10:55:10Z</dcterms:created>
  <dcterms:modified xsi:type="dcterms:W3CDTF">2020-12-11T10:31:05Z</dcterms:modified>
</cp:coreProperties>
</file>