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4"/>
  </p:sldMasterIdLst>
  <p:notesMasterIdLst>
    <p:notesMasterId r:id="rId19"/>
  </p:notesMasterIdLst>
  <p:sldIdLst>
    <p:sldId id="321" r:id="rId5"/>
    <p:sldId id="1527" r:id="rId6"/>
    <p:sldId id="1528" r:id="rId7"/>
    <p:sldId id="1523" r:id="rId8"/>
    <p:sldId id="1532" r:id="rId9"/>
    <p:sldId id="1533" r:id="rId10"/>
    <p:sldId id="1535" r:id="rId11"/>
    <p:sldId id="1513" r:id="rId12"/>
    <p:sldId id="1530" r:id="rId13"/>
    <p:sldId id="1517" r:id="rId14"/>
    <p:sldId id="1514" r:id="rId15"/>
    <p:sldId id="265" r:id="rId16"/>
    <p:sldId id="1525" r:id="rId17"/>
    <p:sldId id="1534" r:id="rId1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4D"/>
    <a:srgbClr val="00AE9E"/>
    <a:srgbClr val="EDEEEE"/>
    <a:srgbClr val="BDFFDC"/>
    <a:srgbClr val="FEBEC4"/>
    <a:srgbClr val="BC003A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3836" autoAdjust="0"/>
  </p:normalViewPr>
  <p:slideViewPr>
    <p:cSldViewPr>
      <p:cViewPr varScale="1">
        <p:scale>
          <a:sx n="110" d="100"/>
          <a:sy n="110" d="100"/>
        </p:scale>
        <p:origin x="614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50A39-A094-4121-9201-C2BA1751A0D1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3DF37B-E4FA-4654-8370-8721E9726C11}">
      <dgm:prSet phldrT="[Text]"/>
      <dgm:spPr>
        <a:solidFill>
          <a:srgbClr val="00AE9E"/>
        </a:solidFill>
      </dgm:spPr>
      <dgm:t>
        <a:bodyPr/>
        <a:lstStyle/>
        <a:p>
          <a:r>
            <a:rPr lang="en-GB" dirty="0"/>
            <a:t>£80m + PHG</a:t>
          </a:r>
        </a:p>
      </dgm:t>
    </dgm:pt>
    <dgm:pt modelId="{FC013889-7607-431D-8B6A-6BE5128F2021}" type="parTrans" cxnId="{D51C381E-8362-41E8-9054-A2168B3F24E6}">
      <dgm:prSet/>
      <dgm:spPr/>
      <dgm:t>
        <a:bodyPr/>
        <a:lstStyle/>
        <a:p>
          <a:endParaRPr lang="en-GB"/>
        </a:p>
      </dgm:t>
    </dgm:pt>
    <dgm:pt modelId="{4B7FA4C1-1D69-4DD5-B4FC-6E8FA12831FF}" type="sibTrans" cxnId="{D51C381E-8362-41E8-9054-A2168B3F24E6}">
      <dgm:prSet/>
      <dgm:spPr/>
      <dgm:t>
        <a:bodyPr/>
        <a:lstStyle/>
        <a:p>
          <a:endParaRPr lang="en-GB"/>
        </a:p>
      </dgm:t>
    </dgm:pt>
    <dgm:pt modelId="{94AAAEC0-FFD6-425A-8F04-58D508C03709}">
      <dgm:prSet phldrT="[Text]"/>
      <dgm:spPr>
        <a:solidFill>
          <a:srgbClr val="00AE9E"/>
        </a:solidFill>
      </dgm:spPr>
      <dgm:t>
        <a:bodyPr/>
        <a:lstStyle/>
        <a:p>
          <a:r>
            <a:rPr lang="en-GB" dirty="0"/>
            <a:t>New distributed team</a:t>
          </a:r>
        </a:p>
      </dgm:t>
    </dgm:pt>
    <dgm:pt modelId="{C5C05B29-4C84-48C9-81AC-B1D8A3480909}" type="parTrans" cxnId="{17D2ED31-097D-42D2-ACC7-632CDC108F07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33ABE8EE-214A-48AD-9988-54CF66D543F0}" type="sibTrans" cxnId="{17D2ED31-097D-42D2-ACC7-632CDC108F07}">
      <dgm:prSet/>
      <dgm:spPr/>
      <dgm:t>
        <a:bodyPr/>
        <a:lstStyle/>
        <a:p>
          <a:endParaRPr lang="en-GB"/>
        </a:p>
      </dgm:t>
    </dgm:pt>
    <dgm:pt modelId="{F38D9814-C772-4114-96FB-774467948798}">
      <dgm:prSet phldrT="[Text]"/>
      <dgm:spPr>
        <a:solidFill>
          <a:srgbClr val="00AE9E"/>
        </a:solidFill>
      </dgm:spPr>
      <dgm:t>
        <a:bodyPr/>
        <a:lstStyle/>
        <a:p>
          <a:r>
            <a:rPr lang="en-GB" dirty="0"/>
            <a:t>Universal grants</a:t>
          </a:r>
        </a:p>
      </dgm:t>
    </dgm:pt>
    <dgm:pt modelId="{3CEC0E52-A633-493F-A65C-9F5224414E4B}" type="parTrans" cxnId="{3227489E-9A8B-40A8-A363-EBF32B1452A4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315B5AC1-37D1-44E5-862B-AB6BB7A0DD98}" type="sibTrans" cxnId="{3227489E-9A8B-40A8-A363-EBF32B1452A4}">
      <dgm:prSet/>
      <dgm:spPr/>
      <dgm:t>
        <a:bodyPr/>
        <a:lstStyle/>
        <a:p>
          <a:endParaRPr lang="en-GB"/>
        </a:p>
      </dgm:t>
    </dgm:pt>
    <dgm:pt modelId="{2B94AFD2-DE7F-4ABB-B769-4145591D7E37}">
      <dgm:prSet phldrT="[Text]"/>
      <dgm:spPr>
        <a:solidFill>
          <a:srgbClr val="00AE9E"/>
        </a:solidFill>
      </dgm:spPr>
      <dgm:t>
        <a:bodyPr/>
        <a:lstStyle/>
        <a:p>
          <a:r>
            <a:rPr lang="en-GB" dirty="0"/>
            <a:t>Inpatient detox consortia </a:t>
          </a:r>
        </a:p>
      </dgm:t>
    </dgm:pt>
    <dgm:pt modelId="{63EDF536-1125-4802-8E90-2F89936F54AA}" type="parTrans" cxnId="{26637F6B-4CBC-4A62-9820-CD3907FC6F05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6288DE6D-4F47-4EA3-BA1D-D3FF5885F11E}" type="sibTrans" cxnId="{26637F6B-4CBC-4A62-9820-CD3907FC6F05}">
      <dgm:prSet/>
      <dgm:spPr/>
      <dgm:t>
        <a:bodyPr/>
        <a:lstStyle/>
        <a:p>
          <a:endParaRPr lang="en-GB"/>
        </a:p>
      </dgm:t>
    </dgm:pt>
    <dgm:pt modelId="{2506AE3B-57B5-4C62-81B2-5111D3D3673C}">
      <dgm:prSet phldrT="[Text]"/>
      <dgm:spPr>
        <a:solidFill>
          <a:srgbClr val="00AE9E"/>
        </a:solidFill>
      </dgm:spPr>
      <dgm:t>
        <a:bodyPr/>
        <a:lstStyle/>
        <a:p>
          <a:r>
            <a:rPr lang="en-GB" dirty="0"/>
            <a:t>PHE Centre teams</a:t>
          </a:r>
        </a:p>
      </dgm:t>
    </dgm:pt>
    <dgm:pt modelId="{90107A77-CA0E-455C-A471-AB0141BD22C6}" type="parTrans" cxnId="{79BD9BB2-FDAE-405C-A6AC-2A3FE36A5BF2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B298B2E7-BF26-4EC7-B8B9-B3A0BD1A5775}" type="sibTrans" cxnId="{79BD9BB2-FDAE-405C-A6AC-2A3FE36A5BF2}">
      <dgm:prSet/>
      <dgm:spPr/>
      <dgm:t>
        <a:bodyPr/>
        <a:lstStyle/>
        <a:p>
          <a:endParaRPr lang="en-GB"/>
        </a:p>
      </dgm:t>
    </dgm:pt>
    <dgm:pt modelId="{B154267F-686D-42C3-90B5-D7A5100CFCB2}">
      <dgm:prSet phldrT="[Text]"/>
      <dgm:spPr>
        <a:solidFill>
          <a:srgbClr val="00AE9E"/>
        </a:solidFill>
      </dgm:spPr>
      <dgm:t>
        <a:bodyPr/>
        <a:lstStyle/>
        <a:p>
          <a:r>
            <a:rPr lang="en-GB" dirty="0"/>
            <a:t>Mainstream funding</a:t>
          </a:r>
        </a:p>
      </dgm:t>
    </dgm:pt>
    <dgm:pt modelId="{D31177D5-E403-44FE-91FE-5C3BAD32DE70}" type="parTrans" cxnId="{70809D50-1934-4CC1-ABD1-E8CF2BA4B3EB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3A4ED45F-D21D-4248-B6C4-C226D80B4288}" type="sibTrans" cxnId="{70809D50-1934-4CC1-ABD1-E8CF2BA4B3EB}">
      <dgm:prSet/>
      <dgm:spPr/>
      <dgm:t>
        <a:bodyPr/>
        <a:lstStyle/>
        <a:p>
          <a:endParaRPr lang="en-GB"/>
        </a:p>
      </dgm:t>
    </dgm:pt>
    <dgm:pt modelId="{3CF9A56A-CDF3-47D7-BBE4-F8E1FA5807F3}">
      <dgm:prSet phldrT="[Text]"/>
      <dgm:spPr>
        <a:solidFill>
          <a:srgbClr val="00AE9E"/>
        </a:solidFill>
      </dgm:spPr>
      <dgm:t>
        <a:bodyPr/>
        <a:lstStyle/>
        <a:p>
          <a:r>
            <a:rPr lang="en-GB" dirty="0"/>
            <a:t>Treatment and recovery team</a:t>
          </a:r>
        </a:p>
      </dgm:t>
    </dgm:pt>
    <dgm:pt modelId="{147EA73D-4D0E-46AE-989B-2F6972104688}" type="parTrans" cxnId="{AF6F8BE4-8627-427C-B9B8-677318CC247D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496DA542-F98C-4366-B52C-86674606C70C}" type="sibTrans" cxnId="{AF6F8BE4-8627-427C-B9B8-677318CC247D}">
      <dgm:prSet/>
      <dgm:spPr/>
      <dgm:t>
        <a:bodyPr/>
        <a:lstStyle/>
        <a:p>
          <a:endParaRPr lang="en-GB"/>
        </a:p>
      </dgm:t>
    </dgm:pt>
    <dgm:pt modelId="{61A43EBA-9A0C-4620-9C4F-D8CF644A0F13}">
      <dgm:prSet phldrT="[Text]"/>
      <dgm:spPr>
        <a:solidFill>
          <a:srgbClr val="00AE9E"/>
        </a:solidFill>
      </dgm:spPr>
      <dgm:t>
        <a:bodyPr/>
        <a:lstStyle/>
        <a:p>
          <a:r>
            <a:rPr lang="en-GB"/>
            <a:t>ADDER/ Accelerator sites</a:t>
          </a:r>
          <a:endParaRPr lang="en-GB" dirty="0"/>
        </a:p>
      </dgm:t>
    </dgm:pt>
    <dgm:pt modelId="{8572CB44-4FCD-4D38-83E7-F8F2DD370B0D}" type="parTrans" cxnId="{DFEA2B90-2678-4F8F-B941-FDC5951AF2BC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53ED355C-4F3E-4DD5-B580-255159076B0A}" type="sibTrans" cxnId="{DFEA2B90-2678-4F8F-B941-FDC5951AF2BC}">
      <dgm:prSet/>
      <dgm:spPr/>
      <dgm:t>
        <a:bodyPr/>
        <a:lstStyle/>
        <a:p>
          <a:endParaRPr lang="en-GB"/>
        </a:p>
      </dgm:t>
    </dgm:pt>
    <dgm:pt modelId="{7047F55A-A1B2-4053-9B3F-5FE6D3753B48}" type="pres">
      <dgm:prSet presAssocID="{24C50A39-A094-4121-9201-C2BA1751A0D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93C406-0317-4959-8EE0-B1D7D902CFCA}" type="pres">
      <dgm:prSet presAssocID="{24C50A39-A094-4121-9201-C2BA1751A0D1}" presName="hierFlow" presStyleCnt="0"/>
      <dgm:spPr/>
    </dgm:pt>
    <dgm:pt modelId="{CA392272-7117-479C-AE6E-B0401C596E38}" type="pres">
      <dgm:prSet presAssocID="{24C50A39-A094-4121-9201-C2BA1751A0D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E1E4133-CA9E-4230-8264-D469B68526B1}" type="pres">
      <dgm:prSet presAssocID="{F53DF37B-E4FA-4654-8370-8721E9726C11}" presName="Name17" presStyleCnt="0"/>
      <dgm:spPr/>
    </dgm:pt>
    <dgm:pt modelId="{938FE36D-E1B5-4E91-ACA7-374558746C0A}" type="pres">
      <dgm:prSet presAssocID="{F53DF37B-E4FA-4654-8370-8721E9726C11}" presName="level1Shape" presStyleLbl="node0" presStyleIdx="0" presStyleCnt="1" custLinFactNeighborX="7948" custLinFactNeighborY="-715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DAC318D-DDE2-46F1-85F5-3F3F51E58B3E}" type="pres">
      <dgm:prSet presAssocID="{F53DF37B-E4FA-4654-8370-8721E9726C11}" presName="hierChild2" presStyleCnt="0"/>
      <dgm:spPr/>
    </dgm:pt>
    <dgm:pt modelId="{ADB15D25-36D0-4553-A6C6-FB581038180E}" type="pres">
      <dgm:prSet presAssocID="{147EA73D-4D0E-46AE-989B-2F6972104688}" presName="Name25" presStyleLbl="parChTrans1D2" presStyleIdx="0" presStyleCnt="3"/>
      <dgm:spPr/>
      <dgm:t>
        <a:bodyPr/>
        <a:lstStyle/>
        <a:p>
          <a:endParaRPr lang="en-GB"/>
        </a:p>
      </dgm:t>
    </dgm:pt>
    <dgm:pt modelId="{874EF6AF-C78D-442A-ACD4-A4218F6DD759}" type="pres">
      <dgm:prSet presAssocID="{147EA73D-4D0E-46AE-989B-2F6972104688}" presName="connTx" presStyleLbl="parChTrans1D2" presStyleIdx="0" presStyleCnt="3"/>
      <dgm:spPr/>
      <dgm:t>
        <a:bodyPr/>
        <a:lstStyle/>
        <a:p>
          <a:endParaRPr lang="en-GB"/>
        </a:p>
      </dgm:t>
    </dgm:pt>
    <dgm:pt modelId="{1E784F7E-0634-419B-B859-124B8EE58536}" type="pres">
      <dgm:prSet presAssocID="{3CF9A56A-CDF3-47D7-BBE4-F8E1FA5807F3}" presName="Name30" presStyleCnt="0"/>
      <dgm:spPr/>
    </dgm:pt>
    <dgm:pt modelId="{C98D333F-8192-451A-B5F3-4599AE9A2E0E}" type="pres">
      <dgm:prSet presAssocID="{3CF9A56A-CDF3-47D7-BBE4-F8E1FA5807F3}" presName="level2Shape" presStyleLbl="node2" presStyleIdx="0" presStyleCnt="3" custLinFactNeighborX="584" custLinFactNeighborY="-43076"/>
      <dgm:spPr/>
      <dgm:t>
        <a:bodyPr/>
        <a:lstStyle/>
        <a:p>
          <a:endParaRPr lang="en-GB"/>
        </a:p>
      </dgm:t>
    </dgm:pt>
    <dgm:pt modelId="{8951B470-9AB1-499C-ADB7-96C8DE053CAD}" type="pres">
      <dgm:prSet presAssocID="{3CF9A56A-CDF3-47D7-BBE4-F8E1FA5807F3}" presName="hierChild3" presStyleCnt="0"/>
      <dgm:spPr/>
    </dgm:pt>
    <dgm:pt modelId="{432F93FB-4E74-46F4-A509-AC964EEAE01D}" type="pres">
      <dgm:prSet presAssocID="{C5C05B29-4C84-48C9-81AC-B1D8A3480909}" presName="Name25" presStyleLbl="parChTrans1D2" presStyleIdx="1" presStyleCnt="3"/>
      <dgm:spPr/>
      <dgm:t>
        <a:bodyPr/>
        <a:lstStyle/>
        <a:p>
          <a:endParaRPr lang="en-GB"/>
        </a:p>
      </dgm:t>
    </dgm:pt>
    <dgm:pt modelId="{F3C969BD-429B-45FB-9601-25E3BBCD591B}" type="pres">
      <dgm:prSet presAssocID="{C5C05B29-4C84-48C9-81AC-B1D8A3480909}" presName="connTx" presStyleLbl="parChTrans1D2" presStyleIdx="1" presStyleCnt="3"/>
      <dgm:spPr/>
      <dgm:t>
        <a:bodyPr/>
        <a:lstStyle/>
        <a:p>
          <a:endParaRPr lang="en-GB"/>
        </a:p>
      </dgm:t>
    </dgm:pt>
    <dgm:pt modelId="{EE461802-5D4E-4D09-AAFB-CCBB60591628}" type="pres">
      <dgm:prSet presAssocID="{94AAAEC0-FFD6-425A-8F04-58D508C03709}" presName="Name30" presStyleCnt="0"/>
      <dgm:spPr/>
    </dgm:pt>
    <dgm:pt modelId="{CD755C92-D173-42BA-9D77-E55E5390D975}" type="pres">
      <dgm:prSet presAssocID="{94AAAEC0-FFD6-425A-8F04-58D508C03709}" presName="level2Shape" presStyleLbl="node2" presStyleIdx="1" presStyleCnt="3" custLinFactNeighborX="1178" custLinFactNeighborY="-6289"/>
      <dgm:spPr/>
      <dgm:t>
        <a:bodyPr/>
        <a:lstStyle/>
        <a:p>
          <a:endParaRPr lang="en-GB"/>
        </a:p>
      </dgm:t>
    </dgm:pt>
    <dgm:pt modelId="{9B0DD10B-D343-4023-90B8-7940900F353C}" type="pres">
      <dgm:prSet presAssocID="{94AAAEC0-FFD6-425A-8F04-58D508C03709}" presName="hierChild3" presStyleCnt="0"/>
      <dgm:spPr/>
    </dgm:pt>
    <dgm:pt modelId="{6418C7B8-56FC-4D44-A472-8DCA81C3B73A}" type="pres">
      <dgm:prSet presAssocID="{3CEC0E52-A633-493F-A65C-9F5224414E4B}" presName="Name25" presStyleLbl="parChTrans1D3" presStyleIdx="0" presStyleCnt="4"/>
      <dgm:spPr/>
      <dgm:t>
        <a:bodyPr/>
        <a:lstStyle/>
        <a:p>
          <a:endParaRPr lang="en-GB"/>
        </a:p>
      </dgm:t>
    </dgm:pt>
    <dgm:pt modelId="{2B627132-0434-4708-A6AC-5C72C6A46E3C}" type="pres">
      <dgm:prSet presAssocID="{3CEC0E52-A633-493F-A65C-9F5224414E4B}" presName="connTx" presStyleLbl="parChTrans1D3" presStyleIdx="0" presStyleCnt="4"/>
      <dgm:spPr/>
      <dgm:t>
        <a:bodyPr/>
        <a:lstStyle/>
        <a:p>
          <a:endParaRPr lang="en-GB"/>
        </a:p>
      </dgm:t>
    </dgm:pt>
    <dgm:pt modelId="{8D5B0783-1BFC-4613-93A6-3545FF31CCFB}" type="pres">
      <dgm:prSet presAssocID="{F38D9814-C772-4114-96FB-774467948798}" presName="Name30" presStyleCnt="0"/>
      <dgm:spPr/>
    </dgm:pt>
    <dgm:pt modelId="{EB283325-6C0D-4B34-B389-B23FB11F6419}" type="pres">
      <dgm:prSet presAssocID="{F38D9814-C772-4114-96FB-774467948798}" presName="level2Shape" presStyleLbl="node3" presStyleIdx="0" presStyleCnt="4" custLinFactNeighborX="-14235" custLinFactNeighborY="-59259"/>
      <dgm:spPr/>
      <dgm:t>
        <a:bodyPr/>
        <a:lstStyle/>
        <a:p>
          <a:endParaRPr lang="en-GB"/>
        </a:p>
      </dgm:t>
    </dgm:pt>
    <dgm:pt modelId="{FE73B7E8-D1E6-47DC-B52A-93D5FFB83166}" type="pres">
      <dgm:prSet presAssocID="{F38D9814-C772-4114-96FB-774467948798}" presName="hierChild3" presStyleCnt="0"/>
      <dgm:spPr/>
    </dgm:pt>
    <dgm:pt modelId="{3A452E83-1088-46B2-B0B8-0F891CFA949A}" type="pres">
      <dgm:prSet presAssocID="{63EDF536-1125-4802-8E90-2F89936F54AA}" presName="Name25" presStyleLbl="parChTrans1D3" presStyleIdx="1" presStyleCnt="4"/>
      <dgm:spPr/>
      <dgm:t>
        <a:bodyPr/>
        <a:lstStyle/>
        <a:p>
          <a:endParaRPr lang="en-GB"/>
        </a:p>
      </dgm:t>
    </dgm:pt>
    <dgm:pt modelId="{F7F0982D-8C3B-490F-A61F-2BC2F720D0E2}" type="pres">
      <dgm:prSet presAssocID="{63EDF536-1125-4802-8E90-2F89936F54AA}" presName="connTx" presStyleLbl="parChTrans1D3" presStyleIdx="1" presStyleCnt="4"/>
      <dgm:spPr/>
      <dgm:t>
        <a:bodyPr/>
        <a:lstStyle/>
        <a:p>
          <a:endParaRPr lang="en-GB"/>
        </a:p>
      </dgm:t>
    </dgm:pt>
    <dgm:pt modelId="{E4AA1601-FA0B-4BB9-AD9E-44B56798BBD1}" type="pres">
      <dgm:prSet presAssocID="{2B94AFD2-DE7F-4ABB-B769-4145591D7E37}" presName="Name30" presStyleCnt="0"/>
      <dgm:spPr/>
    </dgm:pt>
    <dgm:pt modelId="{580655F8-0757-4464-986E-E5A9601DD233}" type="pres">
      <dgm:prSet presAssocID="{2B94AFD2-DE7F-4ABB-B769-4145591D7E37}" presName="level2Shape" presStyleLbl="node3" presStyleIdx="1" presStyleCnt="4" custLinFactNeighborX="-14235" custLinFactNeighborY="-45772"/>
      <dgm:spPr/>
      <dgm:t>
        <a:bodyPr/>
        <a:lstStyle/>
        <a:p>
          <a:endParaRPr lang="en-GB"/>
        </a:p>
      </dgm:t>
    </dgm:pt>
    <dgm:pt modelId="{DD73E22A-3C20-400B-BDEB-9AA2D5A6A873}" type="pres">
      <dgm:prSet presAssocID="{2B94AFD2-DE7F-4ABB-B769-4145591D7E37}" presName="hierChild3" presStyleCnt="0"/>
      <dgm:spPr/>
    </dgm:pt>
    <dgm:pt modelId="{8B296330-A2C6-4F9D-81C6-5969DC7AE449}" type="pres">
      <dgm:prSet presAssocID="{8572CB44-4FCD-4D38-83E7-F8F2DD370B0D}" presName="Name25" presStyleLbl="parChTrans1D3" presStyleIdx="2" presStyleCnt="4"/>
      <dgm:spPr/>
      <dgm:t>
        <a:bodyPr/>
        <a:lstStyle/>
        <a:p>
          <a:endParaRPr lang="en-GB"/>
        </a:p>
      </dgm:t>
    </dgm:pt>
    <dgm:pt modelId="{8EE88AE7-829B-4476-9E04-BC14820CCA4D}" type="pres">
      <dgm:prSet presAssocID="{8572CB44-4FCD-4D38-83E7-F8F2DD370B0D}" presName="connTx" presStyleLbl="parChTrans1D3" presStyleIdx="2" presStyleCnt="4"/>
      <dgm:spPr/>
      <dgm:t>
        <a:bodyPr/>
        <a:lstStyle/>
        <a:p>
          <a:endParaRPr lang="en-GB"/>
        </a:p>
      </dgm:t>
    </dgm:pt>
    <dgm:pt modelId="{B6CBCAED-0A6D-448A-9E63-44B2F34539F6}" type="pres">
      <dgm:prSet presAssocID="{61A43EBA-9A0C-4620-9C4F-D8CF644A0F13}" presName="Name30" presStyleCnt="0"/>
      <dgm:spPr/>
    </dgm:pt>
    <dgm:pt modelId="{675B1A06-EC8F-4DE9-AC4D-35C092D06B6F}" type="pres">
      <dgm:prSet presAssocID="{61A43EBA-9A0C-4620-9C4F-D8CF644A0F13}" presName="level2Shape" presStyleLbl="node3" presStyleIdx="2" presStyleCnt="4" custLinFactNeighborX="-14235" custLinFactNeighborY="-26335"/>
      <dgm:spPr/>
      <dgm:t>
        <a:bodyPr/>
        <a:lstStyle/>
        <a:p>
          <a:endParaRPr lang="en-GB"/>
        </a:p>
      </dgm:t>
    </dgm:pt>
    <dgm:pt modelId="{BF541BE9-65CB-4249-8600-5D8CD0C2F368}" type="pres">
      <dgm:prSet presAssocID="{61A43EBA-9A0C-4620-9C4F-D8CF644A0F13}" presName="hierChild3" presStyleCnt="0"/>
      <dgm:spPr/>
    </dgm:pt>
    <dgm:pt modelId="{E0DA7EFD-2AC3-45DE-9393-8473AEC3D4ED}" type="pres">
      <dgm:prSet presAssocID="{90107A77-CA0E-455C-A471-AB0141BD22C6}" presName="Name25" presStyleLbl="parChTrans1D2" presStyleIdx="2" presStyleCnt="3"/>
      <dgm:spPr/>
      <dgm:t>
        <a:bodyPr/>
        <a:lstStyle/>
        <a:p>
          <a:endParaRPr lang="en-GB"/>
        </a:p>
      </dgm:t>
    </dgm:pt>
    <dgm:pt modelId="{D217B0CA-6F58-42D0-9083-5DAF549CAE78}" type="pres">
      <dgm:prSet presAssocID="{90107A77-CA0E-455C-A471-AB0141BD22C6}" presName="connTx" presStyleLbl="parChTrans1D2" presStyleIdx="2" presStyleCnt="3"/>
      <dgm:spPr/>
      <dgm:t>
        <a:bodyPr/>
        <a:lstStyle/>
        <a:p>
          <a:endParaRPr lang="en-GB"/>
        </a:p>
      </dgm:t>
    </dgm:pt>
    <dgm:pt modelId="{3838263B-D67B-460E-9279-423B6FA3C65D}" type="pres">
      <dgm:prSet presAssocID="{2506AE3B-57B5-4C62-81B2-5111D3D3673C}" presName="Name30" presStyleCnt="0"/>
      <dgm:spPr/>
    </dgm:pt>
    <dgm:pt modelId="{587C46E2-1507-475F-9A9E-0E47E5AC0BF6}" type="pres">
      <dgm:prSet presAssocID="{2506AE3B-57B5-4C62-81B2-5111D3D3673C}" presName="level2Shape" presStyleLbl="node2" presStyleIdx="2" presStyleCnt="3" custLinFactNeighborX="1178" custLinFactNeighborY="-83848"/>
      <dgm:spPr/>
      <dgm:t>
        <a:bodyPr/>
        <a:lstStyle/>
        <a:p>
          <a:endParaRPr lang="en-GB"/>
        </a:p>
      </dgm:t>
    </dgm:pt>
    <dgm:pt modelId="{984D05CE-E833-4E22-BDCA-96BC3F6F453A}" type="pres">
      <dgm:prSet presAssocID="{2506AE3B-57B5-4C62-81B2-5111D3D3673C}" presName="hierChild3" presStyleCnt="0"/>
      <dgm:spPr/>
    </dgm:pt>
    <dgm:pt modelId="{492FC987-9C10-42C1-B433-28BEBA6382E2}" type="pres">
      <dgm:prSet presAssocID="{D31177D5-E403-44FE-91FE-5C3BAD32DE70}" presName="Name25" presStyleLbl="parChTrans1D3" presStyleIdx="3" presStyleCnt="4"/>
      <dgm:spPr/>
      <dgm:t>
        <a:bodyPr/>
        <a:lstStyle/>
        <a:p>
          <a:endParaRPr lang="en-GB"/>
        </a:p>
      </dgm:t>
    </dgm:pt>
    <dgm:pt modelId="{629AE636-3D98-4F44-BF26-C3F5921E074C}" type="pres">
      <dgm:prSet presAssocID="{D31177D5-E403-44FE-91FE-5C3BAD32DE70}" presName="connTx" presStyleLbl="parChTrans1D3" presStyleIdx="3" presStyleCnt="4"/>
      <dgm:spPr/>
      <dgm:t>
        <a:bodyPr/>
        <a:lstStyle/>
        <a:p>
          <a:endParaRPr lang="en-GB"/>
        </a:p>
      </dgm:t>
    </dgm:pt>
    <dgm:pt modelId="{FAC9C58B-2C9B-4C1C-94C3-2EF01E1958F7}" type="pres">
      <dgm:prSet presAssocID="{B154267F-686D-42C3-90B5-D7A5100CFCB2}" presName="Name30" presStyleCnt="0"/>
      <dgm:spPr/>
    </dgm:pt>
    <dgm:pt modelId="{5A61559D-13FF-4349-A4D8-85BFEAB1514C}" type="pres">
      <dgm:prSet presAssocID="{B154267F-686D-42C3-90B5-D7A5100CFCB2}" presName="level2Shape" presStyleLbl="node3" presStyleIdx="3" presStyleCnt="4" custLinFactNeighborX="-14235" custLinFactNeighborY="-15264"/>
      <dgm:spPr/>
      <dgm:t>
        <a:bodyPr/>
        <a:lstStyle/>
        <a:p>
          <a:endParaRPr lang="en-GB"/>
        </a:p>
      </dgm:t>
    </dgm:pt>
    <dgm:pt modelId="{D1FC525E-4739-4CCF-A738-0EF79567B87A}" type="pres">
      <dgm:prSet presAssocID="{B154267F-686D-42C3-90B5-D7A5100CFCB2}" presName="hierChild3" presStyleCnt="0"/>
      <dgm:spPr/>
    </dgm:pt>
    <dgm:pt modelId="{AE207861-401F-4B3B-9A3B-98ECB7488013}" type="pres">
      <dgm:prSet presAssocID="{24C50A39-A094-4121-9201-C2BA1751A0D1}" presName="bgShapesFlow" presStyleCnt="0"/>
      <dgm:spPr/>
    </dgm:pt>
  </dgm:ptLst>
  <dgm:cxnLst>
    <dgm:cxn modelId="{17D2ED31-097D-42D2-ACC7-632CDC108F07}" srcId="{F53DF37B-E4FA-4654-8370-8721E9726C11}" destId="{94AAAEC0-FFD6-425A-8F04-58D508C03709}" srcOrd="1" destOrd="0" parTransId="{C5C05B29-4C84-48C9-81AC-B1D8A3480909}" sibTransId="{33ABE8EE-214A-48AD-9988-54CF66D543F0}"/>
    <dgm:cxn modelId="{79BD9BB2-FDAE-405C-A6AC-2A3FE36A5BF2}" srcId="{F53DF37B-E4FA-4654-8370-8721E9726C11}" destId="{2506AE3B-57B5-4C62-81B2-5111D3D3673C}" srcOrd="2" destOrd="0" parTransId="{90107A77-CA0E-455C-A471-AB0141BD22C6}" sibTransId="{B298B2E7-BF26-4EC7-B8B9-B3A0BD1A5775}"/>
    <dgm:cxn modelId="{A54C7DF3-AEBE-4EDD-99A6-5F235BDBD3F2}" type="presOf" srcId="{90107A77-CA0E-455C-A471-AB0141BD22C6}" destId="{D217B0CA-6F58-42D0-9083-5DAF549CAE78}" srcOrd="1" destOrd="0" presId="urn:microsoft.com/office/officeart/2005/8/layout/hierarchy5"/>
    <dgm:cxn modelId="{240AD346-1AB1-43A1-A144-29DCC42FF3E5}" type="presOf" srcId="{3CEC0E52-A633-493F-A65C-9F5224414E4B}" destId="{6418C7B8-56FC-4D44-A472-8DCA81C3B73A}" srcOrd="0" destOrd="0" presId="urn:microsoft.com/office/officeart/2005/8/layout/hierarchy5"/>
    <dgm:cxn modelId="{E179462A-132A-4E39-B805-760981AF2EFB}" type="presOf" srcId="{61A43EBA-9A0C-4620-9C4F-D8CF644A0F13}" destId="{675B1A06-EC8F-4DE9-AC4D-35C092D06B6F}" srcOrd="0" destOrd="0" presId="urn:microsoft.com/office/officeart/2005/8/layout/hierarchy5"/>
    <dgm:cxn modelId="{CAE6633A-2630-42FC-840D-537159C91960}" type="presOf" srcId="{D31177D5-E403-44FE-91FE-5C3BAD32DE70}" destId="{492FC987-9C10-42C1-B433-28BEBA6382E2}" srcOrd="0" destOrd="0" presId="urn:microsoft.com/office/officeart/2005/8/layout/hierarchy5"/>
    <dgm:cxn modelId="{3227489E-9A8B-40A8-A363-EBF32B1452A4}" srcId="{94AAAEC0-FFD6-425A-8F04-58D508C03709}" destId="{F38D9814-C772-4114-96FB-774467948798}" srcOrd="0" destOrd="0" parTransId="{3CEC0E52-A633-493F-A65C-9F5224414E4B}" sibTransId="{315B5AC1-37D1-44E5-862B-AB6BB7A0DD98}"/>
    <dgm:cxn modelId="{5B168C15-0DC1-4BC5-A772-C3F93775C47C}" type="presOf" srcId="{147EA73D-4D0E-46AE-989B-2F6972104688}" destId="{ADB15D25-36D0-4553-A6C6-FB581038180E}" srcOrd="0" destOrd="0" presId="urn:microsoft.com/office/officeart/2005/8/layout/hierarchy5"/>
    <dgm:cxn modelId="{0E1FDB9E-B1E9-452C-BD7A-E231C1E7320E}" type="presOf" srcId="{C5C05B29-4C84-48C9-81AC-B1D8A3480909}" destId="{F3C969BD-429B-45FB-9601-25E3BBCD591B}" srcOrd="1" destOrd="0" presId="urn:microsoft.com/office/officeart/2005/8/layout/hierarchy5"/>
    <dgm:cxn modelId="{8F03D314-5EC6-406A-8A11-25C8F2F42476}" type="presOf" srcId="{F53DF37B-E4FA-4654-8370-8721E9726C11}" destId="{938FE36D-E1B5-4E91-ACA7-374558746C0A}" srcOrd="0" destOrd="0" presId="urn:microsoft.com/office/officeart/2005/8/layout/hierarchy5"/>
    <dgm:cxn modelId="{F01B88ED-ECB3-45C1-AE57-F6107AF389A8}" type="presOf" srcId="{94AAAEC0-FFD6-425A-8F04-58D508C03709}" destId="{CD755C92-D173-42BA-9D77-E55E5390D975}" srcOrd="0" destOrd="0" presId="urn:microsoft.com/office/officeart/2005/8/layout/hierarchy5"/>
    <dgm:cxn modelId="{D5561C05-A81D-4076-9C73-89899E4A4F97}" type="presOf" srcId="{3CF9A56A-CDF3-47D7-BBE4-F8E1FA5807F3}" destId="{C98D333F-8192-451A-B5F3-4599AE9A2E0E}" srcOrd="0" destOrd="0" presId="urn:microsoft.com/office/officeart/2005/8/layout/hierarchy5"/>
    <dgm:cxn modelId="{F1D0F288-7D75-40A5-BFBC-9AB48A457A9F}" type="presOf" srcId="{8572CB44-4FCD-4D38-83E7-F8F2DD370B0D}" destId="{8EE88AE7-829B-4476-9E04-BC14820CCA4D}" srcOrd="1" destOrd="0" presId="urn:microsoft.com/office/officeart/2005/8/layout/hierarchy5"/>
    <dgm:cxn modelId="{D51C381E-8362-41E8-9054-A2168B3F24E6}" srcId="{24C50A39-A094-4121-9201-C2BA1751A0D1}" destId="{F53DF37B-E4FA-4654-8370-8721E9726C11}" srcOrd="0" destOrd="0" parTransId="{FC013889-7607-431D-8B6A-6BE5128F2021}" sibTransId="{4B7FA4C1-1D69-4DD5-B4FC-6E8FA12831FF}"/>
    <dgm:cxn modelId="{34968144-27C5-4007-95A2-5EAFEAAE21CD}" type="presOf" srcId="{B154267F-686D-42C3-90B5-D7A5100CFCB2}" destId="{5A61559D-13FF-4349-A4D8-85BFEAB1514C}" srcOrd="0" destOrd="0" presId="urn:microsoft.com/office/officeart/2005/8/layout/hierarchy5"/>
    <dgm:cxn modelId="{0D1486CB-4A2A-43EA-800A-6D1EAC87BF19}" type="presOf" srcId="{24C50A39-A094-4121-9201-C2BA1751A0D1}" destId="{7047F55A-A1B2-4053-9B3F-5FE6D3753B48}" srcOrd="0" destOrd="0" presId="urn:microsoft.com/office/officeart/2005/8/layout/hierarchy5"/>
    <dgm:cxn modelId="{26637F6B-4CBC-4A62-9820-CD3907FC6F05}" srcId="{94AAAEC0-FFD6-425A-8F04-58D508C03709}" destId="{2B94AFD2-DE7F-4ABB-B769-4145591D7E37}" srcOrd="1" destOrd="0" parTransId="{63EDF536-1125-4802-8E90-2F89936F54AA}" sibTransId="{6288DE6D-4F47-4EA3-BA1D-D3FF5885F11E}"/>
    <dgm:cxn modelId="{866A8C02-922E-4F2D-803A-26E004EE0D4F}" type="presOf" srcId="{8572CB44-4FCD-4D38-83E7-F8F2DD370B0D}" destId="{8B296330-A2C6-4F9D-81C6-5969DC7AE449}" srcOrd="0" destOrd="0" presId="urn:microsoft.com/office/officeart/2005/8/layout/hierarchy5"/>
    <dgm:cxn modelId="{AF6F8BE4-8627-427C-B9B8-677318CC247D}" srcId="{F53DF37B-E4FA-4654-8370-8721E9726C11}" destId="{3CF9A56A-CDF3-47D7-BBE4-F8E1FA5807F3}" srcOrd="0" destOrd="0" parTransId="{147EA73D-4D0E-46AE-989B-2F6972104688}" sibTransId="{496DA542-F98C-4366-B52C-86674606C70C}"/>
    <dgm:cxn modelId="{E5E569CF-92D4-40F1-819D-D26B9F8B7514}" type="presOf" srcId="{F38D9814-C772-4114-96FB-774467948798}" destId="{EB283325-6C0D-4B34-B389-B23FB11F6419}" srcOrd="0" destOrd="0" presId="urn:microsoft.com/office/officeart/2005/8/layout/hierarchy5"/>
    <dgm:cxn modelId="{DCFEF38D-E7C4-44D1-A202-9ECCA8436AA3}" type="presOf" srcId="{90107A77-CA0E-455C-A471-AB0141BD22C6}" destId="{E0DA7EFD-2AC3-45DE-9393-8473AEC3D4ED}" srcOrd="0" destOrd="0" presId="urn:microsoft.com/office/officeart/2005/8/layout/hierarchy5"/>
    <dgm:cxn modelId="{70809D50-1934-4CC1-ABD1-E8CF2BA4B3EB}" srcId="{2506AE3B-57B5-4C62-81B2-5111D3D3673C}" destId="{B154267F-686D-42C3-90B5-D7A5100CFCB2}" srcOrd="0" destOrd="0" parTransId="{D31177D5-E403-44FE-91FE-5C3BAD32DE70}" sibTransId="{3A4ED45F-D21D-4248-B6C4-C226D80B4288}"/>
    <dgm:cxn modelId="{DFEA2B90-2678-4F8F-B941-FDC5951AF2BC}" srcId="{94AAAEC0-FFD6-425A-8F04-58D508C03709}" destId="{61A43EBA-9A0C-4620-9C4F-D8CF644A0F13}" srcOrd="2" destOrd="0" parTransId="{8572CB44-4FCD-4D38-83E7-F8F2DD370B0D}" sibTransId="{53ED355C-4F3E-4DD5-B580-255159076B0A}"/>
    <dgm:cxn modelId="{B201FC74-5316-4D53-BE2A-5485013F9FDC}" type="presOf" srcId="{2506AE3B-57B5-4C62-81B2-5111D3D3673C}" destId="{587C46E2-1507-475F-9A9E-0E47E5AC0BF6}" srcOrd="0" destOrd="0" presId="urn:microsoft.com/office/officeart/2005/8/layout/hierarchy5"/>
    <dgm:cxn modelId="{EFD1D9B3-B742-4F55-8FB7-522F047CFCFF}" type="presOf" srcId="{D31177D5-E403-44FE-91FE-5C3BAD32DE70}" destId="{629AE636-3D98-4F44-BF26-C3F5921E074C}" srcOrd="1" destOrd="0" presId="urn:microsoft.com/office/officeart/2005/8/layout/hierarchy5"/>
    <dgm:cxn modelId="{67B10DF8-9F8F-4648-8488-D6A18C904E2A}" type="presOf" srcId="{63EDF536-1125-4802-8E90-2F89936F54AA}" destId="{3A452E83-1088-46B2-B0B8-0F891CFA949A}" srcOrd="0" destOrd="0" presId="urn:microsoft.com/office/officeart/2005/8/layout/hierarchy5"/>
    <dgm:cxn modelId="{5D02C0EF-A7CA-472C-8661-5F61B95BA8F9}" type="presOf" srcId="{2B94AFD2-DE7F-4ABB-B769-4145591D7E37}" destId="{580655F8-0757-4464-986E-E5A9601DD233}" srcOrd="0" destOrd="0" presId="urn:microsoft.com/office/officeart/2005/8/layout/hierarchy5"/>
    <dgm:cxn modelId="{28F31931-FC79-44D1-91F3-C212830CAEFF}" type="presOf" srcId="{C5C05B29-4C84-48C9-81AC-B1D8A3480909}" destId="{432F93FB-4E74-46F4-A509-AC964EEAE01D}" srcOrd="0" destOrd="0" presId="urn:microsoft.com/office/officeart/2005/8/layout/hierarchy5"/>
    <dgm:cxn modelId="{8A7DB879-3E93-4349-826E-63D6EE5333FF}" type="presOf" srcId="{147EA73D-4D0E-46AE-989B-2F6972104688}" destId="{874EF6AF-C78D-442A-ACD4-A4218F6DD759}" srcOrd="1" destOrd="0" presId="urn:microsoft.com/office/officeart/2005/8/layout/hierarchy5"/>
    <dgm:cxn modelId="{66415854-4C1A-4FE0-AB4D-D7A577718EF0}" type="presOf" srcId="{63EDF536-1125-4802-8E90-2F89936F54AA}" destId="{F7F0982D-8C3B-490F-A61F-2BC2F720D0E2}" srcOrd="1" destOrd="0" presId="urn:microsoft.com/office/officeart/2005/8/layout/hierarchy5"/>
    <dgm:cxn modelId="{0CD29A2D-4243-4846-BEF3-46F45F0DBFA1}" type="presOf" srcId="{3CEC0E52-A633-493F-A65C-9F5224414E4B}" destId="{2B627132-0434-4708-A6AC-5C72C6A46E3C}" srcOrd="1" destOrd="0" presId="urn:microsoft.com/office/officeart/2005/8/layout/hierarchy5"/>
    <dgm:cxn modelId="{AFC03BF7-7631-47F5-AEDD-6665A0B1D6A5}" type="presParOf" srcId="{7047F55A-A1B2-4053-9B3F-5FE6D3753B48}" destId="{AC93C406-0317-4959-8EE0-B1D7D902CFCA}" srcOrd="0" destOrd="0" presId="urn:microsoft.com/office/officeart/2005/8/layout/hierarchy5"/>
    <dgm:cxn modelId="{86F65786-1975-4117-A267-CC088C6BACF3}" type="presParOf" srcId="{AC93C406-0317-4959-8EE0-B1D7D902CFCA}" destId="{CA392272-7117-479C-AE6E-B0401C596E38}" srcOrd="0" destOrd="0" presId="urn:microsoft.com/office/officeart/2005/8/layout/hierarchy5"/>
    <dgm:cxn modelId="{796B0F22-0398-4214-908E-93F40B43D224}" type="presParOf" srcId="{CA392272-7117-479C-AE6E-B0401C596E38}" destId="{9E1E4133-CA9E-4230-8264-D469B68526B1}" srcOrd="0" destOrd="0" presId="urn:microsoft.com/office/officeart/2005/8/layout/hierarchy5"/>
    <dgm:cxn modelId="{C653EBF2-27F9-438F-8B76-8C0E5808D68E}" type="presParOf" srcId="{9E1E4133-CA9E-4230-8264-D469B68526B1}" destId="{938FE36D-E1B5-4E91-ACA7-374558746C0A}" srcOrd="0" destOrd="0" presId="urn:microsoft.com/office/officeart/2005/8/layout/hierarchy5"/>
    <dgm:cxn modelId="{7776135A-C88E-464E-9526-9305744B0749}" type="presParOf" srcId="{9E1E4133-CA9E-4230-8264-D469B68526B1}" destId="{4DAC318D-DDE2-46F1-85F5-3F3F51E58B3E}" srcOrd="1" destOrd="0" presId="urn:microsoft.com/office/officeart/2005/8/layout/hierarchy5"/>
    <dgm:cxn modelId="{247246A7-C0DD-4530-B784-A081312E6873}" type="presParOf" srcId="{4DAC318D-DDE2-46F1-85F5-3F3F51E58B3E}" destId="{ADB15D25-36D0-4553-A6C6-FB581038180E}" srcOrd="0" destOrd="0" presId="urn:microsoft.com/office/officeart/2005/8/layout/hierarchy5"/>
    <dgm:cxn modelId="{05E459B1-A841-40DE-81BE-30A281F5F3D7}" type="presParOf" srcId="{ADB15D25-36D0-4553-A6C6-FB581038180E}" destId="{874EF6AF-C78D-442A-ACD4-A4218F6DD759}" srcOrd="0" destOrd="0" presId="urn:microsoft.com/office/officeart/2005/8/layout/hierarchy5"/>
    <dgm:cxn modelId="{0C0563F9-758C-4D26-A986-4810F682BE5B}" type="presParOf" srcId="{4DAC318D-DDE2-46F1-85F5-3F3F51E58B3E}" destId="{1E784F7E-0634-419B-B859-124B8EE58536}" srcOrd="1" destOrd="0" presId="urn:microsoft.com/office/officeart/2005/8/layout/hierarchy5"/>
    <dgm:cxn modelId="{2E193BCC-EA2F-455F-A3FC-EF5B2C6EA87B}" type="presParOf" srcId="{1E784F7E-0634-419B-B859-124B8EE58536}" destId="{C98D333F-8192-451A-B5F3-4599AE9A2E0E}" srcOrd="0" destOrd="0" presId="urn:microsoft.com/office/officeart/2005/8/layout/hierarchy5"/>
    <dgm:cxn modelId="{C959AA07-B76D-4A09-8DF2-A4C9455F9081}" type="presParOf" srcId="{1E784F7E-0634-419B-B859-124B8EE58536}" destId="{8951B470-9AB1-499C-ADB7-96C8DE053CAD}" srcOrd="1" destOrd="0" presId="urn:microsoft.com/office/officeart/2005/8/layout/hierarchy5"/>
    <dgm:cxn modelId="{9FA7AA04-3F71-4A44-854B-8E76B57C933A}" type="presParOf" srcId="{4DAC318D-DDE2-46F1-85F5-3F3F51E58B3E}" destId="{432F93FB-4E74-46F4-A509-AC964EEAE01D}" srcOrd="2" destOrd="0" presId="urn:microsoft.com/office/officeart/2005/8/layout/hierarchy5"/>
    <dgm:cxn modelId="{CEA0F9A0-6157-4F16-A5A4-D7E5B08FBEA4}" type="presParOf" srcId="{432F93FB-4E74-46F4-A509-AC964EEAE01D}" destId="{F3C969BD-429B-45FB-9601-25E3BBCD591B}" srcOrd="0" destOrd="0" presId="urn:microsoft.com/office/officeart/2005/8/layout/hierarchy5"/>
    <dgm:cxn modelId="{3F92FEBB-0385-4817-BDA1-9E88048DCC0D}" type="presParOf" srcId="{4DAC318D-DDE2-46F1-85F5-3F3F51E58B3E}" destId="{EE461802-5D4E-4D09-AAFB-CCBB60591628}" srcOrd="3" destOrd="0" presId="urn:microsoft.com/office/officeart/2005/8/layout/hierarchy5"/>
    <dgm:cxn modelId="{5CF8ADB4-1FE4-4BDB-B9D9-62106F8BF5E6}" type="presParOf" srcId="{EE461802-5D4E-4D09-AAFB-CCBB60591628}" destId="{CD755C92-D173-42BA-9D77-E55E5390D975}" srcOrd="0" destOrd="0" presId="urn:microsoft.com/office/officeart/2005/8/layout/hierarchy5"/>
    <dgm:cxn modelId="{8B4EDD5C-D478-43EA-AE3D-26832166A458}" type="presParOf" srcId="{EE461802-5D4E-4D09-AAFB-CCBB60591628}" destId="{9B0DD10B-D343-4023-90B8-7940900F353C}" srcOrd="1" destOrd="0" presId="urn:microsoft.com/office/officeart/2005/8/layout/hierarchy5"/>
    <dgm:cxn modelId="{CA4A01E0-FD2B-4018-84D6-E7FB76F2836A}" type="presParOf" srcId="{9B0DD10B-D343-4023-90B8-7940900F353C}" destId="{6418C7B8-56FC-4D44-A472-8DCA81C3B73A}" srcOrd="0" destOrd="0" presId="urn:microsoft.com/office/officeart/2005/8/layout/hierarchy5"/>
    <dgm:cxn modelId="{6F6333B2-7D3C-4FC3-98EC-5DE92FDC3282}" type="presParOf" srcId="{6418C7B8-56FC-4D44-A472-8DCA81C3B73A}" destId="{2B627132-0434-4708-A6AC-5C72C6A46E3C}" srcOrd="0" destOrd="0" presId="urn:microsoft.com/office/officeart/2005/8/layout/hierarchy5"/>
    <dgm:cxn modelId="{1172D45E-52B9-4120-AB85-0571838C438B}" type="presParOf" srcId="{9B0DD10B-D343-4023-90B8-7940900F353C}" destId="{8D5B0783-1BFC-4613-93A6-3545FF31CCFB}" srcOrd="1" destOrd="0" presId="urn:microsoft.com/office/officeart/2005/8/layout/hierarchy5"/>
    <dgm:cxn modelId="{C3B7E8AD-61BD-4B24-99B0-59CB895F3EF5}" type="presParOf" srcId="{8D5B0783-1BFC-4613-93A6-3545FF31CCFB}" destId="{EB283325-6C0D-4B34-B389-B23FB11F6419}" srcOrd="0" destOrd="0" presId="urn:microsoft.com/office/officeart/2005/8/layout/hierarchy5"/>
    <dgm:cxn modelId="{878B5C0A-21CD-44FA-839E-9644A428AFC4}" type="presParOf" srcId="{8D5B0783-1BFC-4613-93A6-3545FF31CCFB}" destId="{FE73B7E8-D1E6-47DC-B52A-93D5FFB83166}" srcOrd="1" destOrd="0" presId="urn:microsoft.com/office/officeart/2005/8/layout/hierarchy5"/>
    <dgm:cxn modelId="{A47922C1-C0F9-4AE0-8AFE-5C3C17943ACB}" type="presParOf" srcId="{9B0DD10B-D343-4023-90B8-7940900F353C}" destId="{3A452E83-1088-46B2-B0B8-0F891CFA949A}" srcOrd="2" destOrd="0" presId="urn:microsoft.com/office/officeart/2005/8/layout/hierarchy5"/>
    <dgm:cxn modelId="{620CD343-9494-48B8-9018-C8535695CCE0}" type="presParOf" srcId="{3A452E83-1088-46B2-B0B8-0F891CFA949A}" destId="{F7F0982D-8C3B-490F-A61F-2BC2F720D0E2}" srcOrd="0" destOrd="0" presId="urn:microsoft.com/office/officeart/2005/8/layout/hierarchy5"/>
    <dgm:cxn modelId="{DD8F64D5-229B-4C5B-ABB5-268766FFA06D}" type="presParOf" srcId="{9B0DD10B-D343-4023-90B8-7940900F353C}" destId="{E4AA1601-FA0B-4BB9-AD9E-44B56798BBD1}" srcOrd="3" destOrd="0" presId="urn:microsoft.com/office/officeart/2005/8/layout/hierarchy5"/>
    <dgm:cxn modelId="{CE3B7AEF-E440-4214-BE80-3D32F7938A21}" type="presParOf" srcId="{E4AA1601-FA0B-4BB9-AD9E-44B56798BBD1}" destId="{580655F8-0757-4464-986E-E5A9601DD233}" srcOrd="0" destOrd="0" presId="urn:microsoft.com/office/officeart/2005/8/layout/hierarchy5"/>
    <dgm:cxn modelId="{64E52DFB-9844-4E9A-8752-12624BBC7869}" type="presParOf" srcId="{E4AA1601-FA0B-4BB9-AD9E-44B56798BBD1}" destId="{DD73E22A-3C20-400B-BDEB-9AA2D5A6A873}" srcOrd="1" destOrd="0" presId="urn:microsoft.com/office/officeart/2005/8/layout/hierarchy5"/>
    <dgm:cxn modelId="{EAA42B04-02DA-48E2-BD8A-CE2DAE493440}" type="presParOf" srcId="{9B0DD10B-D343-4023-90B8-7940900F353C}" destId="{8B296330-A2C6-4F9D-81C6-5969DC7AE449}" srcOrd="4" destOrd="0" presId="urn:microsoft.com/office/officeart/2005/8/layout/hierarchy5"/>
    <dgm:cxn modelId="{3C209DF0-B87F-4187-A749-A7960C6BFBB1}" type="presParOf" srcId="{8B296330-A2C6-4F9D-81C6-5969DC7AE449}" destId="{8EE88AE7-829B-4476-9E04-BC14820CCA4D}" srcOrd="0" destOrd="0" presId="urn:microsoft.com/office/officeart/2005/8/layout/hierarchy5"/>
    <dgm:cxn modelId="{90B3FF62-B2B9-4F4D-8A5B-64E9EF8CD98D}" type="presParOf" srcId="{9B0DD10B-D343-4023-90B8-7940900F353C}" destId="{B6CBCAED-0A6D-448A-9E63-44B2F34539F6}" srcOrd="5" destOrd="0" presId="urn:microsoft.com/office/officeart/2005/8/layout/hierarchy5"/>
    <dgm:cxn modelId="{157BACF9-DB68-430D-8146-544565C16EF2}" type="presParOf" srcId="{B6CBCAED-0A6D-448A-9E63-44B2F34539F6}" destId="{675B1A06-EC8F-4DE9-AC4D-35C092D06B6F}" srcOrd="0" destOrd="0" presId="urn:microsoft.com/office/officeart/2005/8/layout/hierarchy5"/>
    <dgm:cxn modelId="{C743836E-9B73-4A56-8F1F-96FB02F0171A}" type="presParOf" srcId="{B6CBCAED-0A6D-448A-9E63-44B2F34539F6}" destId="{BF541BE9-65CB-4249-8600-5D8CD0C2F368}" srcOrd="1" destOrd="0" presId="urn:microsoft.com/office/officeart/2005/8/layout/hierarchy5"/>
    <dgm:cxn modelId="{A9413C3E-4176-4BA9-9190-604C1B68380D}" type="presParOf" srcId="{4DAC318D-DDE2-46F1-85F5-3F3F51E58B3E}" destId="{E0DA7EFD-2AC3-45DE-9393-8473AEC3D4ED}" srcOrd="4" destOrd="0" presId="urn:microsoft.com/office/officeart/2005/8/layout/hierarchy5"/>
    <dgm:cxn modelId="{855D7247-9478-47EB-9615-9BA31DB04651}" type="presParOf" srcId="{E0DA7EFD-2AC3-45DE-9393-8473AEC3D4ED}" destId="{D217B0CA-6F58-42D0-9083-5DAF549CAE78}" srcOrd="0" destOrd="0" presId="urn:microsoft.com/office/officeart/2005/8/layout/hierarchy5"/>
    <dgm:cxn modelId="{5E8E385B-C0C1-43DC-BB98-897C107E6A92}" type="presParOf" srcId="{4DAC318D-DDE2-46F1-85F5-3F3F51E58B3E}" destId="{3838263B-D67B-460E-9279-423B6FA3C65D}" srcOrd="5" destOrd="0" presId="urn:microsoft.com/office/officeart/2005/8/layout/hierarchy5"/>
    <dgm:cxn modelId="{1EF33B46-5261-4E25-BED3-CBBEF6D39C6A}" type="presParOf" srcId="{3838263B-D67B-460E-9279-423B6FA3C65D}" destId="{587C46E2-1507-475F-9A9E-0E47E5AC0BF6}" srcOrd="0" destOrd="0" presId="urn:microsoft.com/office/officeart/2005/8/layout/hierarchy5"/>
    <dgm:cxn modelId="{A51D43B9-5A92-45C5-A3A0-538EAE1B8F9F}" type="presParOf" srcId="{3838263B-D67B-460E-9279-423B6FA3C65D}" destId="{984D05CE-E833-4E22-BDCA-96BC3F6F453A}" srcOrd="1" destOrd="0" presId="urn:microsoft.com/office/officeart/2005/8/layout/hierarchy5"/>
    <dgm:cxn modelId="{C1EBDDF6-81CA-4670-A839-003F700E625E}" type="presParOf" srcId="{984D05CE-E833-4E22-BDCA-96BC3F6F453A}" destId="{492FC987-9C10-42C1-B433-28BEBA6382E2}" srcOrd="0" destOrd="0" presId="urn:microsoft.com/office/officeart/2005/8/layout/hierarchy5"/>
    <dgm:cxn modelId="{1AA8CEA1-E262-464A-BB72-418B298B8C8F}" type="presParOf" srcId="{492FC987-9C10-42C1-B433-28BEBA6382E2}" destId="{629AE636-3D98-4F44-BF26-C3F5921E074C}" srcOrd="0" destOrd="0" presId="urn:microsoft.com/office/officeart/2005/8/layout/hierarchy5"/>
    <dgm:cxn modelId="{DA38842D-1A33-4084-86CE-BED2205CF545}" type="presParOf" srcId="{984D05CE-E833-4E22-BDCA-96BC3F6F453A}" destId="{FAC9C58B-2C9B-4C1C-94C3-2EF01E1958F7}" srcOrd="1" destOrd="0" presId="urn:microsoft.com/office/officeart/2005/8/layout/hierarchy5"/>
    <dgm:cxn modelId="{0B8561A1-DDCF-4813-829D-A365FD73E491}" type="presParOf" srcId="{FAC9C58B-2C9B-4C1C-94C3-2EF01E1958F7}" destId="{5A61559D-13FF-4349-A4D8-85BFEAB1514C}" srcOrd="0" destOrd="0" presId="urn:microsoft.com/office/officeart/2005/8/layout/hierarchy5"/>
    <dgm:cxn modelId="{2F47AF14-ECED-4A66-A964-4FEB1AC22BDA}" type="presParOf" srcId="{FAC9C58B-2C9B-4C1C-94C3-2EF01E1958F7}" destId="{D1FC525E-4739-4CCF-A738-0EF79567B87A}" srcOrd="1" destOrd="0" presId="urn:microsoft.com/office/officeart/2005/8/layout/hierarchy5"/>
    <dgm:cxn modelId="{341B5121-A171-4D61-8998-6D694377B489}" type="presParOf" srcId="{7047F55A-A1B2-4053-9B3F-5FE6D3753B48}" destId="{AE207861-401F-4B3B-9A3B-98ECB748801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FE36D-E1B5-4E91-ACA7-374558746C0A}">
      <dsp:nvSpPr>
        <dsp:cNvPr id="0" name=""/>
        <dsp:cNvSpPr/>
      </dsp:nvSpPr>
      <dsp:spPr>
        <a:xfrm>
          <a:off x="79618" y="850316"/>
          <a:ext cx="999367" cy="499683"/>
        </a:xfrm>
        <a:prstGeom prst="roundRect">
          <a:avLst>
            <a:gd name="adj" fmla="val 10000"/>
          </a:avLst>
        </a:prstGeom>
        <a:solidFill>
          <a:srgbClr val="00AE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£80m + PHG</a:t>
          </a:r>
        </a:p>
      </dsp:txBody>
      <dsp:txXfrm>
        <a:off x="94253" y="864951"/>
        <a:ext cx="970097" cy="470413"/>
      </dsp:txXfrm>
    </dsp:sp>
    <dsp:sp modelId="{ADB15D25-36D0-4553-A6C6-FB581038180E}">
      <dsp:nvSpPr>
        <dsp:cNvPr id="0" name=""/>
        <dsp:cNvSpPr/>
      </dsp:nvSpPr>
      <dsp:spPr>
        <a:xfrm rot="17662943">
          <a:off x="847036" y="724938"/>
          <a:ext cx="790054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790054" y="1542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22312" y="720612"/>
        <a:ext cx="39502" cy="39502"/>
      </dsp:txXfrm>
    </dsp:sp>
    <dsp:sp modelId="{C98D333F-8192-451A-B5F3-4599AE9A2E0E}">
      <dsp:nvSpPr>
        <dsp:cNvPr id="0" name=""/>
        <dsp:cNvSpPr/>
      </dsp:nvSpPr>
      <dsp:spPr>
        <a:xfrm>
          <a:off x="1405140" y="130726"/>
          <a:ext cx="999367" cy="499683"/>
        </a:xfrm>
        <a:prstGeom prst="roundRect">
          <a:avLst>
            <a:gd name="adj" fmla="val 10000"/>
          </a:avLst>
        </a:prstGeom>
        <a:solidFill>
          <a:srgbClr val="00AE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Treatment and recovery team</a:t>
          </a:r>
        </a:p>
      </dsp:txBody>
      <dsp:txXfrm>
        <a:off x="1419775" y="145361"/>
        <a:ext cx="970097" cy="470413"/>
      </dsp:txXfrm>
    </dsp:sp>
    <dsp:sp modelId="{432F93FB-4E74-46F4-A509-AC964EEAE01D}">
      <dsp:nvSpPr>
        <dsp:cNvPr id="0" name=""/>
        <dsp:cNvSpPr/>
      </dsp:nvSpPr>
      <dsp:spPr>
        <a:xfrm rot="400507">
          <a:off x="1077853" y="1104166"/>
          <a:ext cx="334356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334356" y="1542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36672" y="1111232"/>
        <a:ext cx="16717" cy="16717"/>
      </dsp:txXfrm>
    </dsp:sp>
    <dsp:sp modelId="{CD755C92-D173-42BA-9D77-E55E5390D975}">
      <dsp:nvSpPr>
        <dsp:cNvPr id="0" name=""/>
        <dsp:cNvSpPr/>
      </dsp:nvSpPr>
      <dsp:spPr>
        <a:xfrm>
          <a:off x="1411076" y="889182"/>
          <a:ext cx="999367" cy="499683"/>
        </a:xfrm>
        <a:prstGeom prst="roundRect">
          <a:avLst>
            <a:gd name="adj" fmla="val 10000"/>
          </a:avLst>
        </a:prstGeom>
        <a:solidFill>
          <a:srgbClr val="00AE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New distributed team</a:t>
          </a:r>
        </a:p>
      </dsp:txBody>
      <dsp:txXfrm>
        <a:off x="1425711" y="903817"/>
        <a:ext cx="970097" cy="470413"/>
      </dsp:txXfrm>
    </dsp:sp>
    <dsp:sp modelId="{6418C7B8-56FC-4D44-A472-8DCA81C3B73A}">
      <dsp:nvSpPr>
        <dsp:cNvPr id="0" name=""/>
        <dsp:cNvSpPr/>
      </dsp:nvSpPr>
      <dsp:spPr>
        <a:xfrm rot="17179058">
          <a:off x="2096028" y="703939"/>
          <a:ext cx="874546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874546" y="1542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11438" y="697500"/>
        <a:ext cx="43727" cy="43727"/>
      </dsp:txXfrm>
    </dsp:sp>
    <dsp:sp modelId="{EB283325-6C0D-4B34-B389-B23FB11F6419}">
      <dsp:nvSpPr>
        <dsp:cNvPr id="0" name=""/>
        <dsp:cNvSpPr/>
      </dsp:nvSpPr>
      <dsp:spPr>
        <a:xfrm>
          <a:off x="2656159" y="49862"/>
          <a:ext cx="999367" cy="499683"/>
        </a:xfrm>
        <a:prstGeom prst="roundRect">
          <a:avLst>
            <a:gd name="adj" fmla="val 10000"/>
          </a:avLst>
        </a:prstGeom>
        <a:solidFill>
          <a:srgbClr val="00AE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Universal grants</a:t>
          </a:r>
        </a:p>
      </dsp:txBody>
      <dsp:txXfrm>
        <a:off x="2670794" y="64497"/>
        <a:ext cx="970097" cy="470413"/>
      </dsp:txXfrm>
    </dsp:sp>
    <dsp:sp modelId="{3A452E83-1088-46B2-B0B8-0F891CFA949A}">
      <dsp:nvSpPr>
        <dsp:cNvPr id="0" name=""/>
        <dsp:cNvSpPr/>
      </dsp:nvSpPr>
      <dsp:spPr>
        <a:xfrm rot="19274290">
          <a:off x="2375743" y="1024954"/>
          <a:ext cx="315117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315117" y="1542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25423" y="1032501"/>
        <a:ext cx="15755" cy="15755"/>
      </dsp:txXfrm>
    </dsp:sp>
    <dsp:sp modelId="{580655F8-0757-4464-986E-E5A9601DD233}">
      <dsp:nvSpPr>
        <dsp:cNvPr id="0" name=""/>
        <dsp:cNvSpPr/>
      </dsp:nvSpPr>
      <dsp:spPr>
        <a:xfrm>
          <a:off x="2656159" y="691891"/>
          <a:ext cx="999367" cy="499683"/>
        </a:xfrm>
        <a:prstGeom prst="roundRect">
          <a:avLst>
            <a:gd name="adj" fmla="val 10000"/>
          </a:avLst>
        </a:prstGeom>
        <a:solidFill>
          <a:srgbClr val="00AE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Inpatient detox consortia </a:t>
          </a:r>
        </a:p>
      </dsp:txBody>
      <dsp:txXfrm>
        <a:off x="2670794" y="706526"/>
        <a:ext cx="970097" cy="470413"/>
      </dsp:txXfrm>
    </dsp:sp>
    <dsp:sp modelId="{8B296330-A2C6-4F9D-81C6-5969DC7AE449}">
      <dsp:nvSpPr>
        <dsp:cNvPr id="0" name=""/>
        <dsp:cNvSpPr/>
      </dsp:nvSpPr>
      <dsp:spPr>
        <a:xfrm rot="3757298">
          <a:off x="2266142" y="1360834"/>
          <a:ext cx="534319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534319" y="1542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19943" y="1362901"/>
        <a:ext cx="26715" cy="26715"/>
      </dsp:txXfrm>
    </dsp:sp>
    <dsp:sp modelId="{675B1A06-EC8F-4DE9-AC4D-35C092D06B6F}">
      <dsp:nvSpPr>
        <dsp:cNvPr id="0" name=""/>
        <dsp:cNvSpPr/>
      </dsp:nvSpPr>
      <dsp:spPr>
        <a:xfrm>
          <a:off x="2656159" y="1363652"/>
          <a:ext cx="999367" cy="499683"/>
        </a:xfrm>
        <a:prstGeom prst="roundRect">
          <a:avLst>
            <a:gd name="adj" fmla="val 10000"/>
          </a:avLst>
        </a:prstGeom>
        <a:solidFill>
          <a:srgbClr val="00AE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ADDER/ Accelerator sites</a:t>
          </a:r>
          <a:endParaRPr lang="en-GB" sz="1100" kern="1200" dirty="0"/>
        </a:p>
      </dsp:txBody>
      <dsp:txXfrm>
        <a:off x="2670794" y="1378287"/>
        <a:ext cx="970097" cy="470413"/>
      </dsp:txXfrm>
    </dsp:sp>
    <dsp:sp modelId="{E0DA7EFD-2AC3-45DE-9393-8473AEC3D4ED}">
      <dsp:nvSpPr>
        <dsp:cNvPr id="0" name=""/>
        <dsp:cNvSpPr/>
      </dsp:nvSpPr>
      <dsp:spPr>
        <a:xfrm rot="4048258">
          <a:off x="811665" y="1485028"/>
          <a:ext cx="866732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866732" y="1542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23363" y="1478784"/>
        <a:ext cx="43336" cy="43336"/>
      </dsp:txXfrm>
    </dsp:sp>
    <dsp:sp modelId="{587C46E2-1507-475F-9A9E-0E47E5AC0BF6}">
      <dsp:nvSpPr>
        <dsp:cNvPr id="0" name=""/>
        <dsp:cNvSpPr/>
      </dsp:nvSpPr>
      <dsp:spPr>
        <a:xfrm>
          <a:off x="1411076" y="1650905"/>
          <a:ext cx="999367" cy="499683"/>
        </a:xfrm>
        <a:prstGeom prst="roundRect">
          <a:avLst>
            <a:gd name="adj" fmla="val 10000"/>
          </a:avLst>
        </a:prstGeom>
        <a:solidFill>
          <a:srgbClr val="00AE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PHE Centre teams</a:t>
          </a:r>
        </a:p>
      </dsp:txBody>
      <dsp:txXfrm>
        <a:off x="1425711" y="1665540"/>
        <a:ext cx="970097" cy="470413"/>
      </dsp:txXfrm>
    </dsp:sp>
    <dsp:sp modelId="{492FC987-9C10-42C1-B433-28BEBA6382E2}">
      <dsp:nvSpPr>
        <dsp:cNvPr id="0" name=""/>
        <dsp:cNvSpPr/>
      </dsp:nvSpPr>
      <dsp:spPr>
        <a:xfrm rot="3261593">
          <a:off x="2322457" y="2056674"/>
          <a:ext cx="421688" cy="30849"/>
        </a:xfrm>
        <a:custGeom>
          <a:avLst/>
          <a:gdLst/>
          <a:ahLst/>
          <a:cxnLst/>
          <a:rect l="0" t="0" r="0" b="0"/>
          <a:pathLst>
            <a:path>
              <a:moveTo>
                <a:pt x="0" y="15424"/>
              </a:moveTo>
              <a:lnTo>
                <a:pt x="421688" y="1542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22759" y="2061556"/>
        <a:ext cx="21084" cy="21084"/>
      </dsp:txXfrm>
    </dsp:sp>
    <dsp:sp modelId="{5A61559D-13FF-4349-A4D8-85BFEAB1514C}">
      <dsp:nvSpPr>
        <dsp:cNvPr id="0" name=""/>
        <dsp:cNvSpPr/>
      </dsp:nvSpPr>
      <dsp:spPr>
        <a:xfrm>
          <a:off x="2656159" y="1993608"/>
          <a:ext cx="999367" cy="499683"/>
        </a:xfrm>
        <a:prstGeom prst="roundRect">
          <a:avLst>
            <a:gd name="adj" fmla="val 10000"/>
          </a:avLst>
        </a:prstGeom>
        <a:solidFill>
          <a:srgbClr val="00AE9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Mainstream funding</a:t>
          </a:r>
        </a:p>
      </dsp:txBody>
      <dsp:txXfrm>
        <a:off x="2670794" y="2008243"/>
        <a:ext cx="970097" cy="470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7/12/2021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You’ll be aware of the </a:t>
            </a:r>
            <a:r>
              <a:rPr lang="en-GB" sz="1200" b="1" dirty="0"/>
              <a:t>pathfinding Project ADDER programme </a:t>
            </a:r>
            <a:r>
              <a:rPr lang="en-GB" sz="1200" dirty="0"/>
              <a:t>launched last year, </a:t>
            </a:r>
            <a:r>
              <a:rPr lang="en-GB" sz="1200" b="1" dirty="0"/>
              <a:t>led by Home Office, PHE and DHSC</a:t>
            </a:r>
            <a:r>
              <a:rPr lang="en-GB" sz="1200" dirty="0"/>
              <a:t>, to test a whole-system approach to drugs by bringing police and LAs together with </a:t>
            </a:r>
            <a:r>
              <a:rPr lang="en-GB" sz="1200" b="1" dirty="0"/>
              <a:t>just under £40m </a:t>
            </a:r>
            <a:r>
              <a:rPr lang="en-GB" sz="1200" dirty="0"/>
              <a:t>of additional funding going to selected local areas.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/>
              <a:t>The areas were </a:t>
            </a:r>
            <a:r>
              <a:rPr lang="en-GB" sz="1200" b="1" dirty="0"/>
              <a:t>chosen because of high levels of local drug-related need </a:t>
            </a:r>
            <a:r>
              <a:rPr lang="en-GB" sz="1200" dirty="0"/>
              <a:t>as evidenced in drug-related death and offending rates.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/>
              <a:t>The </a:t>
            </a:r>
            <a:r>
              <a:rPr lang="en-GB" sz="1200" dirty="0"/>
              <a:t>programme </a:t>
            </a:r>
            <a:r>
              <a:rPr lang="en-GB" sz="1200" b="1" dirty="0"/>
              <a:t>aims to support local areas to prevent future drug deaths and crime </a:t>
            </a:r>
            <a:r>
              <a:rPr lang="en-GB" sz="1200" dirty="0"/>
              <a:t>by strengthening pathways into drug treatment especially from the criminal justice </a:t>
            </a:r>
            <a:r>
              <a:rPr lang="en-GB" sz="1200"/>
              <a:t>system.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/>
              <a:t>The </a:t>
            </a:r>
            <a:r>
              <a:rPr lang="en-GB" dirty="0"/>
              <a:t>4 original Project ADDER areas in England &amp; 1 in Wales launched last year and the </a:t>
            </a:r>
            <a:r>
              <a:rPr lang="en-GB" sz="1200" dirty="0"/>
              <a:t>8 further Accelerator areas will be announced shortly.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Areas developed their plans by choosing which </a:t>
            </a:r>
            <a:r>
              <a:rPr lang="en-GB" sz="1200" b="1" dirty="0"/>
              <a:t>evidence-based interventions </a:t>
            </a:r>
            <a:r>
              <a:rPr lang="en-GB" sz="1200" dirty="0"/>
              <a:t>would meet identified local needs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The interventions they can choose to fund spans from </a:t>
            </a:r>
            <a:r>
              <a:rPr lang="en-GB" sz="1200" b="1" dirty="0"/>
              <a:t>enforcement, diversion and harm reduction through to treatment and recovery</a:t>
            </a:r>
            <a:r>
              <a:rPr lang="en-GB" sz="1200" dirty="0"/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And included </a:t>
            </a:r>
            <a:r>
              <a:rPr lang="en-GB" sz="1200" b="1" dirty="0"/>
              <a:t>introducing new, or enhancing existing, diversionary interventions </a:t>
            </a:r>
            <a:r>
              <a:rPr lang="en-GB" sz="1200" dirty="0"/>
              <a:t>such as conditional cautions designed to divert people who use drugs away from the criminal justice system into drug treatment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As well as </a:t>
            </a:r>
            <a:r>
              <a:rPr lang="en-GB" sz="1200" b="1" dirty="0"/>
              <a:t>increasing outreach and treatment capacity and quality to meet the needs of those in and out of treatment </a:t>
            </a:r>
            <a:r>
              <a:rPr lang="en-GB" sz="1200" dirty="0"/>
              <a:t>through, for example: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enhanced outreach provision and harm reduction such as naloxone supply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piloting novel opioid substitution medication (</a:t>
            </a:r>
            <a:r>
              <a:rPr lang="en-GB" sz="1200" dirty="0" err="1"/>
              <a:t>Buvidal</a:t>
            </a:r>
            <a:r>
              <a:rPr lang="en-GB" sz="1200" dirty="0"/>
              <a:t>) 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more residential detoxification and rehabilitation placements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more specialist psychological or physical health support to meet people’s mental and physical health needs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And supporting the development of </a:t>
            </a:r>
            <a:r>
              <a:rPr lang="en-GB" sz="1200" b="1" dirty="0">
                <a:solidFill>
                  <a:schemeClr val="tx1"/>
                </a:solidFill>
              </a:rPr>
              <a:t>peer-led interventions </a:t>
            </a:r>
            <a:r>
              <a:rPr lang="en-GB" sz="1200" dirty="0">
                <a:solidFill>
                  <a:schemeClr val="tx1"/>
                </a:solidFill>
              </a:rPr>
              <a:t>and </a:t>
            </a:r>
            <a:r>
              <a:rPr lang="en-GB" sz="1200" b="1" dirty="0">
                <a:solidFill>
                  <a:schemeClr val="tx1"/>
                </a:solidFill>
              </a:rPr>
              <a:t>recovery communities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b="1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With this additional funding and impetus to work collaboratively, local forces, LA commissioners, local treatment providers and key partner agencies are working together in these areas to deliver a whole system approach to drugs.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They’re being </a:t>
            </a:r>
            <a:r>
              <a:rPr lang="en-GB" sz="1200" b="1" dirty="0">
                <a:solidFill>
                  <a:schemeClr val="tx1"/>
                </a:solidFill>
              </a:rPr>
              <a:t>supported by: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</a:rPr>
              <a:t>the Home Office and national and regional PHE teams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</a:rPr>
              <a:t>senior cross government ‘sponsors’ </a:t>
            </a:r>
            <a:r>
              <a:rPr lang="en-GB" sz="1200" dirty="0">
                <a:solidFill>
                  <a:schemeClr val="tx1"/>
                </a:solidFill>
              </a:rPr>
              <a:t>(at Director General level) who are ‘buddying’ with local areas to support their partnership and get closer to the issues faced on the ground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and an </a:t>
            </a:r>
            <a:r>
              <a:rPr lang="en-GB" sz="1200" b="1" dirty="0">
                <a:solidFill>
                  <a:schemeClr val="tx1"/>
                </a:solidFill>
              </a:rPr>
              <a:t>expert panel </a:t>
            </a:r>
            <a:r>
              <a:rPr lang="en-GB" sz="1200" dirty="0">
                <a:solidFill>
                  <a:schemeClr val="tx1"/>
                </a:solidFill>
              </a:rPr>
              <a:t>working with local areas to problem solve any tricky aspects of delivery.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There are also </a:t>
            </a:r>
            <a:r>
              <a:rPr lang="en-GB" sz="1200" b="1" dirty="0">
                <a:solidFill>
                  <a:schemeClr val="tx1"/>
                </a:solidFill>
              </a:rPr>
              <a:t>regular partnership events </a:t>
            </a:r>
            <a:r>
              <a:rPr lang="en-GB" sz="1200" dirty="0">
                <a:solidFill>
                  <a:schemeClr val="tx1"/>
                </a:solidFill>
              </a:rPr>
              <a:t>focused on key topics to ensure that learning from Project ADDER is shared more widely.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0CBF3-2A0A-4409-B599-FEFEAF974B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4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 anyone asks about IPS-AD trial outcomes, all we can say 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We are looking at a range of outcomes to support analysis of effectiveness, cost effectiveness and cost-benefit (employment, changes to tax paid and benefits claimed, health status, use of health services, treatment outcomes, offending and mortality)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We’re gathering in the data at the moment and will start the process of analysis in coming weeks, with the aim of publishing late this year or (possibly) very early 2022</a:t>
            </a:r>
            <a:br>
              <a:rPr lang="en-GB" dirty="0"/>
            </a:br>
            <a:endParaRPr lang="en-GB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You </a:t>
            </a:r>
            <a:r>
              <a:rPr lang="en-GB" u="sng" dirty="0"/>
              <a:t>can</a:t>
            </a:r>
            <a:r>
              <a:rPr lang="en-GB" dirty="0"/>
              <a:t> say that the post-trial, open-access IPS services that have been running in the 6 original areas have reported supporting about 30% of new IPS starters into work, with 177 first job starts (and a few dozen second/later job starts). Almost all of this period of operation has overlapped with the pandemic, so reaching 30% is particularly impressive in the circumstances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DFD84-B8D0-4911-B55E-8E8897BBEBA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79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04491"/>
            <a:ext cx="9144000" cy="37390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6144"/>
            <a:ext cx="9144000" cy="108347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74186"/>
            <a:ext cx="8424936" cy="1293377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320478"/>
            <a:ext cx="8424936" cy="26749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83768" cy="1225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2" y="411510"/>
            <a:ext cx="8028000" cy="486054"/>
          </a:xfrm>
        </p:spPr>
        <p:txBody>
          <a:bodyPr anchor="t" anchorCtr="0">
            <a:noAutofit/>
          </a:bodyPr>
          <a:lstStyle>
            <a:lvl1pPr>
              <a:defRPr sz="32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000" y="1059583"/>
            <a:ext cx="8028000" cy="355475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should be 12-18pt Arial. Do not use other fonts.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r>
              <a:rPr lang="en-US" b="1" dirty="0">
                <a:latin typeface="Arial" pitchFamily="84" charset="0"/>
              </a:rPr>
              <a:t>Note</a:t>
            </a:r>
          </a:p>
          <a:p>
            <a:pPr lvl="0"/>
            <a:r>
              <a:rPr lang="en-US" dirty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>
              <a:latin typeface="Arial" pitchFamily="84" charset="0"/>
            </a:endParaRPr>
          </a:p>
          <a:p>
            <a:pPr lvl="0"/>
            <a:r>
              <a:rPr lang="en-US" dirty="0">
                <a:latin typeface="Arial" pitchFamily="84" charset="0"/>
              </a:rPr>
              <a:t>Please contact </a:t>
            </a:r>
            <a:r>
              <a:rPr lang="en-US" dirty="0">
                <a:latin typeface="Arial" pitchFamily="84" charset="0"/>
                <a:hlinkClick r:id="rId2"/>
              </a:rPr>
              <a:t>publications@phe.gov.uk</a:t>
            </a:r>
            <a:r>
              <a:rPr lang="en-US" dirty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731544"/>
            <a:ext cx="9144000" cy="411956"/>
          </a:xfrm>
        </p:spPr>
        <p:txBody>
          <a:bodyPr/>
          <a:lstStyle>
            <a:lvl1pPr>
              <a:defRPr/>
            </a:lvl1pPr>
          </a:lstStyle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91" y="1"/>
            <a:ext cx="9145191" cy="5146166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80144"/>
            <a:ext cx="6649217" cy="1364742"/>
          </a:xfrm>
          <a:prstGeom prst="rect">
            <a:avLst/>
          </a:prstGeo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71900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8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4" y="205979"/>
            <a:ext cx="8029575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4" y="1200151"/>
            <a:ext cx="802957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31544"/>
            <a:ext cx="9144000" cy="41195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  </a:t>
            </a:r>
            <a:fld id="{45F8D313-CCBE-49D6-A3BC-57B1848DFB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4" y="4731544"/>
            <a:ext cx="8064375" cy="4119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spc="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1" fontAlgn="base" hangingPunct="1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1" fontAlgn="base" hangingPunct="1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1869673"/>
            <a:ext cx="7848426" cy="1293377"/>
          </a:xfrm>
        </p:spPr>
        <p:txBody>
          <a:bodyPr/>
          <a:lstStyle/>
          <a:p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/>
            </a:r>
            <a:br>
              <a:rPr lang="en-GB" sz="3000" dirty="0"/>
            </a:br>
            <a:endParaRPr lang="en-GB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Rosanna O’Connor, </a:t>
            </a:r>
          </a:p>
          <a:p>
            <a:r>
              <a:rPr lang="en-GB" sz="1200" dirty="0"/>
              <a:t>Interim Director, Health Improvement </a:t>
            </a:r>
          </a:p>
          <a:p>
            <a:r>
              <a:rPr lang="en-GB" sz="1200" dirty="0"/>
              <a:t>Public Health England</a:t>
            </a:r>
          </a:p>
          <a:p>
            <a:r>
              <a:rPr lang="en-GB" sz="1200" dirty="0"/>
              <a:t>12</a:t>
            </a:r>
            <a:r>
              <a:rPr lang="en-GB" sz="1200" baseline="30000" dirty="0"/>
              <a:t>th</a:t>
            </a:r>
            <a:r>
              <a:rPr lang="en-GB" sz="1200" dirty="0"/>
              <a:t> July 2021</a:t>
            </a:r>
          </a:p>
          <a:p>
            <a:endParaRPr lang="en-GB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5025CC3-6BAD-4625-8F9B-6A071B1A4B4B}"/>
              </a:ext>
            </a:extLst>
          </p:cNvPr>
          <p:cNvSpPr txBox="1">
            <a:spLocks/>
          </p:cNvSpPr>
          <p:nvPr/>
        </p:nvSpPr>
        <p:spPr>
          <a:xfrm>
            <a:off x="395536" y="2017261"/>
            <a:ext cx="6792765" cy="17245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 spc="0" baseline="0">
                <a:solidFill>
                  <a:schemeClr val="bg1"/>
                </a:solidFill>
                <a:latin typeface="+mj-lt"/>
                <a:ea typeface="ヒラギノ角ゴ Pro W3" pitchFamily="84" charset="-128"/>
                <a:cs typeface="ヒラギノ角ゴ Pro W3" pitchFamily="8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84" charset="0"/>
                <a:ea typeface="ヒラギノ角ゴ Pro W3" pitchFamily="84" charset="-128"/>
                <a:cs typeface="ヒラギノ角ゴ Pro W3" pitchFamily="84" charset="-128"/>
              </a:defRPr>
            </a:lvl9pPr>
          </a:lstStyle>
          <a:p>
            <a:r>
              <a:rPr lang="en-GB" dirty="0"/>
              <a:t>Seizing the opportunities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22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9C97434-52F0-4DE9-8771-CBD846BC95D4}"/>
              </a:ext>
            </a:extLst>
          </p:cNvPr>
          <p:cNvSpPr/>
          <p:nvPr/>
        </p:nvSpPr>
        <p:spPr>
          <a:xfrm>
            <a:off x="484204" y="1429396"/>
            <a:ext cx="8087925" cy="1142354"/>
          </a:xfrm>
          <a:prstGeom prst="roundRect">
            <a:avLst/>
          </a:prstGeom>
          <a:solidFill>
            <a:srgbClr val="00A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849E1-7EEE-4457-8A3D-FBC45EA4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84" y="352436"/>
            <a:ext cx="8028000" cy="486054"/>
          </a:xfrm>
        </p:spPr>
        <p:txBody>
          <a:bodyPr/>
          <a:lstStyle/>
          <a:p>
            <a:r>
              <a:rPr lang="en-GB" sz="2400" dirty="0"/>
              <a:t>Improving criminal justice pathways into drug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EC96E3-1450-4494-B890-AE7509E30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75" y="897565"/>
            <a:ext cx="8087925" cy="531832"/>
          </a:xfrm>
        </p:spPr>
        <p:txBody>
          <a:bodyPr/>
          <a:lstStyle/>
          <a:p>
            <a:r>
              <a:rPr lang="en-GB" sz="1200" dirty="0"/>
              <a:t>The cross government </a:t>
            </a:r>
            <a:r>
              <a:rPr lang="en-GB" sz="1200" b="1" dirty="0"/>
              <a:t>Crime and Justice Task Force </a:t>
            </a:r>
            <a:r>
              <a:rPr lang="en-GB" sz="1200" dirty="0"/>
              <a:t>has identified improving access and engagement in substance misuse service for offenders as a key area in the drive to reduce crime and re-offending.</a:t>
            </a:r>
          </a:p>
          <a:p>
            <a:endParaRPr lang="en-GB" sz="1200" dirty="0"/>
          </a:p>
          <a:p>
            <a:pPr marL="0" indent="0"/>
            <a:endParaRPr lang="en-GB" sz="1200" b="1" dirty="0"/>
          </a:p>
          <a:p>
            <a:pPr marL="0" indent="0"/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7ADC91-3566-4FDB-8D30-0E98DBF48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00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00">
                <a:defRPr/>
              </a:pPr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F6AE17-033E-4B3F-A5AC-64A5BF090EDD}"/>
              </a:ext>
            </a:extLst>
          </p:cNvPr>
          <p:cNvSpPr/>
          <p:nvPr/>
        </p:nvSpPr>
        <p:spPr>
          <a:xfrm>
            <a:off x="569930" y="1575345"/>
            <a:ext cx="8034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Focus will be on: </a:t>
            </a:r>
          </a:p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increasing the uptake of treatment for individuals who are referred from </a:t>
            </a:r>
            <a:r>
              <a:rPr lang="en-GB" sz="1200" b="1" dirty="0">
                <a:solidFill>
                  <a:schemeClr val="bg1"/>
                </a:solidFill>
              </a:rPr>
              <a:t>prison to community-based treatment</a:t>
            </a:r>
          </a:p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increasing the number of community sentence treatment requirements particularly </a:t>
            </a:r>
            <a:r>
              <a:rPr lang="en-GB" sz="1200" b="1" dirty="0">
                <a:solidFill>
                  <a:schemeClr val="bg1"/>
                </a:solidFill>
              </a:rPr>
              <a:t>Drug Rehabilitation Requirements (DRRs)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F6443A-0811-44DA-B780-312DDD0F4DC0}"/>
              </a:ext>
            </a:extLst>
          </p:cNvPr>
          <p:cNvSpPr/>
          <p:nvPr/>
        </p:nvSpPr>
        <p:spPr>
          <a:xfrm>
            <a:off x="1331640" y="2859782"/>
            <a:ext cx="7300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More than 50% of the additional treatment funding made available for 2021/22 will be dedicated to improving criminal justice pathways into treatment.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 June 2021, the </a:t>
            </a:r>
            <a:r>
              <a:rPr lang="en-GB" sz="1200" b="1" dirty="0"/>
              <a:t>Probation Services </a:t>
            </a:r>
            <a:r>
              <a:rPr lang="en-GB" sz="1200" dirty="0"/>
              <a:t>in England and Wales were unified to deliver: enhanced support for prisoners through the gate; and more consistent management of offenders on community sentences. 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Recent Police and Crime Commissioner elections resulted in significant changes, and we need engage new appointees in the agenda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D674B35-408D-47CA-9311-F6406939D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1" y="3417880"/>
            <a:ext cx="580403" cy="5804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52E5D1B-47EE-4CA6-B336-797B41778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1" y="2689186"/>
            <a:ext cx="645204" cy="64520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34B91C83-AA45-43E6-B095-4AC185377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9779" r="9035" b="15660"/>
          <a:stretch/>
        </p:blipFill>
        <p:spPr>
          <a:xfrm>
            <a:off x="590889" y="4064744"/>
            <a:ext cx="645387" cy="6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4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A32BF29-B436-4885-818B-74EE09E55516}"/>
              </a:ext>
            </a:extLst>
          </p:cNvPr>
          <p:cNvSpPr/>
          <p:nvPr/>
        </p:nvSpPr>
        <p:spPr>
          <a:xfrm>
            <a:off x="562702" y="3429930"/>
            <a:ext cx="8097558" cy="1224136"/>
          </a:xfrm>
          <a:prstGeom prst="roundRect">
            <a:avLst/>
          </a:prstGeom>
          <a:solidFill>
            <a:srgbClr val="00AE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FF6FF-669C-4594-888D-B857C76A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NHS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9CA33F-E634-4419-934E-893F09A9C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373" y="999295"/>
            <a:ext cx="6166887" cy="2376262"/>
          </a:xfrm>
          <a:noFill/>
          <a:effectLst/>
        </p:spPr>
        <p:txBody>
          <a:bodyPr/>
          <a:lstStyle/>
          <a:p>
            <a:r>
              <a:rPr lang="en-GB" sz="1200" dirty="0"/>
              <a:t>A Government white paper about NHS reform was published in February ‘</a:t>
            </a:r>
            <a:r>
              <a:rPr lang="en-GB" sz="1200" b="1" i="1" dirty="0"/>
              <a:t>Integration and innovation: working together to improve health and social care for all’</a:t>
            </a:r>
          </a:p>
          <a:p>
            <a:endParaRPr lang="en-GB" sz="1200" i="1" dirty="0"/>
          </a:p>
          <a:p>
            <a:r>
              <a:rPr lang="en-GB" sz="1200" dirty="0"/>
              <a:t>Two key proposals in the paper: </a:t>
            </a:r>
          </a:p>
          <a:p>
            <a:pPr marL="171450" indent="-1714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57175" indent="-257175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There will be a stronger ‘duty to collaborate’ between NHS/LA/3rd sector</a:t>
            </a:r>
          </a:p>
          <a:p>
            <a:pPr marL="257175" indent="-257175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57175" indent="-257175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Procurement will be less bureaucratic and collaboration rather than competition is encouraged – commissioning organisations will no longer be obliged to run competitive tenders, unless they are particularly needed. This will apply to LA commissioned health services</a:t>
            </a:r>
          </a:p>
          <a:p>
            <a:pPr lvl="1"/>
            <a:r>
              <a:rPr lang="en-GB" i="1" dirty="0">
                <a:latin typeface="+mn-lt"/>
              </a:rPr>
              <a:t>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283119-F28F-413E-99FB-B90825352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76363"/>
            <a:ext cx="9144000" cy="411956"/>
          </a:xfrm>
        </p:spPr>
        <p:txBody>
          <a:bodyPr/>
          <a:lstStyle/>
          <a:p>
            <a:pPr marL="531800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00">
                <a:defRPr/>
              </a:pPr>
              <a:t>11</a:t>
            </a:fld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xmlns="" id="{9E0B0250-C418-4170-BCAE-B7B5C1119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87" t="18419" r="23834" b="5679"/>
          <a:stretch/>
        </p:blipFill>
        <p:spPr bwMode="auto">
          <a:xfrm>
            <a:off x="562702" y="938092"/>
            <a:ext cx="1687015" cy="2376263"/>
          </a:xfrm>
          <a:prstGeom prst="rect">
            <a:avLst/>
          </a:prstGeom>
          <a:noFill/>
          <a:ln w="1905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BF68B9-F20F-47D9-B5D0-D0A93283B9F7}"/>
              </a:ext>
            </a:extLst>
          </p:cNvPr>
          <p:cNvSpPr/>
          <p:nvPr/>
        </p:nvSpPr>
        <p:spPr>
          <a:xfrm>
            <a:off x="667878" y="3531661"/>
            <a:ext cx="7957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The negative effects of repetitive retendering cycles on drug and alcohol treatment services came up in the DCB review consultation.  Dame Carol’s review recommends:</a:t>
            </a:r>
          </a:p>
          <a:p>
            <a:endParaRPr lang="en-GB" sz="1200" b="1" dirty="0">
              <a:solidFill>
                <a:schemeClr val="bg1"/>
              </a:solidFill>
            </a:endParaRPr>
          </a:p>
          <a:p>
            <a:r>
              <a:rPr lang="en-GB" sz="1200" i="1" dirty="0">
                <a:solidFill>
                  <a:schemeClr val="bg1"/>
                </a:solidFill>
              </a:rPr>
              <a:t>‘…that DHSC and the Office for Health Promotion review the effect of retendering on quality and cost-effectiveness of substance misuse treatment services.’</a:t>
            </a:r>
          </a:p>
          <a:p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8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13C7F-5960-4C2D-A2C8-25BEB3CF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0" y="380535"/>
            <a:ext cx="3276451" cy="1084123"/>
          </a:xfrm>
        </p:spPr>
        <p:txBody>
          <a:bodyPr anchor="b">
            <a:normAutofit/>
          </a:bodyPr>
          <a:lstStyle/>
          <a:p>
            <a:r>
              <a:rPr lang="en-GB" dirty="0"/>
              <a:t>Integrated Care Systems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BD173A-9978-437B-94C9-5B08FA8CB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21" y="1784591"/>
            <a:ext cx="3182691" cy="249050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300" dirty="0"/>
              <a:t>The pandemic led to much closer working relationships between local authorities and the NHS, including to provide support to vulnerable people – such as drug and alcohol users.  </a:t>
            </a:r>
          </a:p>
          <a:p>
            <a:pPr>
              <a:lnSpc>
                <a:spcPct val="104000"/>
              </a:lnSpc>
              <a:spcAft>
                <a:spcPts val="600"/>
              </a:spcAft>
            </a:pPr>
            <a:endParaRPr lang="en-GB" sz="1300" dirty="0"/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en-GB" sz="1300" dirty="0"/>
              <a:t>As we build back better, that partnership needs to become part of the operating model for ICSs – especially recognising the needs of those with multiple and complex needs.</a:t>
            </a:r>
          </a:p>
        </p:txBody>
      </p:sp>
      <p:pic>
        <p:nvPicPr>
          <p:cNvPr id="1026" name="Picture 2" descr="Mass vaccination still a huge undertaking&amp;quot; | Caerphilly Observer">
            <a:extLst>
              <a:ext uri="{FF2B5EF4-FFF2-40B4-BE49-F238E27FC236}">
                <a16:creationId xmlns:a16="http://schemas.microsoft.com/office/drawing/2014/main" xmlns="" id="{1442588C-0135-42E8-BCD9-92946FAC0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r="27788"/>
          <a:stretch/>
        </p:blipFill>
        <p:spPr bwMode="auto"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71E03C21-61A4-4CCF-B4E0-12B20E22B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31544"/>
            <a:ext cx="9144000" cy="411956"/>
          </a:xfrm>
        </p:spPr>
        <p:txBody>
          <a:bodyPr/>
          <a:lstStyle/>
          <a:p>
            <a:pPr marL="531813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FF6FF-669C-4594-888D-B857C76A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now have a real, and rare, opportunity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9CA33F-E634-4419-934E-893F09A9C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83619"/>
            <a:ext cx="6166887" cy="2376262"/>
          </a:xfrm>
          <a:noFill/>
          <a:effectLst/>
        </p:spPr>
        <p:txBody>
          <a:bodyPr/>
          <a:lstStyle/>
          <a:p>
            <a:pPr marL="0" indent="0">
              <a:spcAft>
                <a:spcPts val="600"/>
              </a:spcAft>
            </a:pPr>
            <a:r>
              <a:rPr lang="en-GB" sz="1600" dirty="0"/>
              <a:t>We must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Seize all the current opportunities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Build on the momentum generated by Dame Carol’s review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Unify as a field to serve the interests of those in need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Get our voices heard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/>
              <a:t>Make it stick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lvl="1"/>
            <a:r>
              <a:rPr lang="en-GB" i="1" dirty="0">
                <a:latin typeface="+mn-lt"/>
              </a:rPr>
              <a:t>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283119-F28F-413E-99FB-B90825352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76363"/>
            <a:ext cx="9144000" cy="411956"/>
          </a:xfrm>
        </p:spPr>
        <p:txBody>
          <a:bodyPr/>
          <a:lstStyle/>
          <a:p>
            <a:pPr marL="531800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00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3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083C81-6237-49FB-B3C1-4B8822AE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211710"/>
            <a:ext cx="8028000" cy="486054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D913BA-9E96-4375-9C89-543195E8E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5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FF6FF-669C-4594-888D-B857C76A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PHE welcomes the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9CA33F-E634-4419-934E-893F09A9C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1053667"/>
            <a:ext cx="4824536" cy="3399269"/>
          </a:xfrm>
          <a:noFill/>
          <a:effectLst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Thanks to……</a:t>
            </a:r>
          </a:p>
          <a:p>
            <a:pPr marL="5207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Dame Carol</a:t>
            </a:r>
          </a:p>
          <a:p>
            <a:pPr marL="5207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The PHE and DHSC team</a:t>
            </a:r>
          </a:p>
          <a:p>
            <a:pPr marL="5207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The field</a:t>
            </a:r>
          </a:p>
          <a:p>
            <a:pPr marL="349250" lvl="1" indent="0"/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The assessment of treatment an important platform for need change, but it is important to acknowledge:</a:t>
            </a:r>
          </a:p>
          <a:p>
            <a:pPr marL="5207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Continued hard work and commitment</a:t>
            </a:r>
          </a:p>
          <a:p>
            <a:pPr marL="5207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Pockets of good practice</a:t>
            </a:r>
          </a:p>
          <a:p>
            <a:pPr marL="5207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Success in maintaining services during the pandemic</a:t>
            </a:r>
          </a:p>
          <a:p>
            <a:pPr marL="5207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Rapid mobilisation is response to additional 80m treatment funding</a:t>
            </a:r>
          </a:p>
          <a:p>
            <a:pPr marL="349250" lvl="1" indent="0"/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lvl="1"/>
            <a:r>
              <a:rPr lang="en-GB" i="1" dirty="0">
                <a:latin typeface="+mn-lt"/>
              </a:rPr>
              <a:t>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283119-F28F-413E-99FB-B90825352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76363"/>
            <a:ext cx="9144000" cy="411956"/>
          </a:xfrm>
        </p:spPr>
        <p:txBody>
          <a:bodyPr/>
          <a:lstStyle/>
          <a:p>
            <a:pPr marL="531800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00"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2878BC-51B5-45DF-B3A8-6F20A6F12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277" y="690562"/>
            <a:ext cx="2638425" cy="37623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36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FF6FF-669C-4594-888D-B857C76A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GB" dirty="0"/>
              <a:t>This is a pivotal moment and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9CA33F-E634-4419-934E-893F09A9C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2" y="1203598"/>
            <a:ext cx="7321666" cy="2376262"/>
          </a:xfrm>
          <a:noFill/>
          <a:effectLst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An initial government response is due soon, and more at the spending review planned for the autumn</a:t>
            </a:r>
          </a:p>
          <a:p>
            <a:pPr marL="5207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PHE stands ready to support the implementation of the recommendations, and they will be its priority</a:t>
            </a:r>
          </a:p>
          <a:p>
            <a:pPr marL="5207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This work will carry on in the new Office for Health Promotion</a:t>
            </a:r>
          </a:p>
          <a:p>
            <a:pPr marL="520700" lvl="1" indent="-171450">
              <a:buFont typeface="Arial" panose="020B0604020202020204" pitchFamily="34" charset="0"/>
              <a:buChar char="•"/>
            </a:pPr>
            <a:r>
              <a:rPr lang="en-GB" sz="1400" dirty="0"/>
              <a:t>Government engagement is high</a:t>
            </a:r>
          </a:p>
          <a:p>
            <a:pPr marL="349250" lvl="1" indent="0"/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PHE is supporting the establishment of the new Cross Government Drugs Unit</a:t>
            </a:r>
          </a:p>
          <a:p>
            <a:pPr marL="0" indent="0"/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/>
              <a:t>System reform is as important as additional resources- the two must work together</a:t>
            </a:r>
          </a:p>
          <a:p>
            <a:pPr marL="520700" lvl="1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520700" lvl="1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lvl="1"/>
            <a:r>
              <a:rPr lang="en-GB" i="1" dirty="0">
                <a:latin typeface="+mn-lt"/>
              </a:rPr>
              <a:t>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283119-F28F-413E-99FB-B90825352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76363"/>
            <a:ext cx="9144000" cy="411956"/>
          </a:xfrm>
        </p:spPr>
        <p:txBody>
          <a:bodyPr/>
          <a:lstStyle/>
          <a:p>
            <a:pPr marL="531800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00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2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A32BF29-B436-4885-818B-74EE09E55516}"/>
              </a:ext>
            </a:extLst>
          </p:cNvPr>
          <p:cNvSpPr/>
          <p:nvPr/>
        </p:nvSpPr>
        <p:spPr>
          <a:xfrm>
            <a:off x="573862" y="1222601"/>
            <a:ext cx="3134042" cy="3291731"/>
          </a:xfrm>
          <a:prstGeom prst="roundRect">
            <a:avLst>
              <a:gd name="adj" fmla="val 9312"/>
            </a:avLst>
          </a:prstGeom>
          <a:solidFill>
            <a:srgbClr val="00AE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FF6FF-669C-4594-888D-B857C76A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Office for Health Promotion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283119-F28F-413E-99FB-B90825352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776363"/>
            <a:ext cx="9144000" cy="411956"/>
          </a:xfrm>
        </p:spPr>
        <p:txBody>
          <a:bodyPr/>
          <a:lstStyle/>
          <a:p>
            <a:pPr marL="531800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00">
                <a:defRPr/>
              </a:pPr>
              <a:t>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BF68B9-F20F-47D9-B5D0-D0A93283B9F7}"/>
              </a:ext>
            </a:extLst>
          </p:cNvPr>
          <p:cNvSpPr/>
          <p:nvPr/>
        </p:nvSpPr>
        <p:spPr>
          <a:xfrm>
            <a:off x="581225" y="1242817"/>
            <a:ext cx="26079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i="1" dirty="0">
              <a:solidFill>
                <a:schemeClr val="bg1"/>
              </a:solidFill>
            </a:endParaRPr>
          </a:p>
          <a:p>
            <a:r>
              <a:rPr lang="en-GB" sz="1200" i="1" dirty="0">
                <a:solidFill>
                  <a:schemeClr val="bg1"/>
                </a:solidFill>
              </a:rPr>
              <a:t>All our drug and alcohol functions, both National and Regional  will transfer into the Office for Health Promotion  from October 2021</a:t>
            </a:r>
          </a:p>
          <a:p>
            <a:endParaRPr lang="en-GB" sz="1200" i="1" dirty="0">
              <a:solidFill>
                <a:schemeClr val="bg1"/>
              </a:solidFill>
            </a:endParaRPr>
          </a:p>
          <a:p>
            <a:endParaRPr lang="en-GB" sz="1200" i="1" dirty="0">
              <a:solidFill>
                <a:schemeClr val="bg1"/>
              </a:solidFill>
            </a:endParaRPr>
          </a:p>
          <a:p>
            <a:r>
              <a:rPr lang="en-GB" sz="1200" i="1" dirty="0">
                <a:solidFill>
                  <a:schemeClr val="bg1"/>
                </a:solidFill>
              </a:rPr>
              <a:t>A Deputy Chief Medical Officer (DCMO) and a DHSC Director General will lead</a:t>
            </a:r>
          </a:p>
          <a:p>
            <a:endParaRPr lang="en-GB" sz="1200" i="1" dirty="0">
              <a:solidFill>
                <a:schemeClr val="bg1"/>
              </a:solidFill>
            </a:endParaRPr>
          </a:p>
          <a:p>
            <a:endParaRPr lang="en-GB" sz="1200" i="1" dirty="0">
              <a:solidFill>
                <a:schemeClr val="bg1"/>
              </a:solidFill>
            </a:endParaRPr>
          </a:p>
          <a:p>
            <a:r>
              <a:rPr lang="en-GB" sz="1200" i="1" dirty="0">
                <a:solidFill>
                  <a:schemeClr val="bg1"/>
                </a:solidFill>
              </a:rPr>
              <a:t>Organisational structures are out to staff consultation but we anticipate our drug and alcohol work will be well placed in the new structure</a:t>
            </a:r>
          </a:p>
        </p:txBody>
      </p:sp>
      <p:pic>
        <p:nvPicPr>
          <p:cNvPr id="1026" name="Picture 2" descr="We have paid a heavy price in healthcare postponed&amp;#39;: Chief medical officer  Prof Chris Whitty on a year fighting Covid-19">
            <a:extLst>
              <a:ext uri="{FF2B5EF4-FFF2-40B4-BE49-F238E27FC236}">
                <a16:creationId xmlns:a16="http://schemas.microsoft.com/office/drawing/2014/main" xmlns="" id="{37D8E311-D7E7-47E9-90A1-6087FD16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22601"/>
            <a:ext cx="4889198" cy="3259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74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3B6177E-336E-46E5-ABC7-2B7C5D5D6F0F}"/>
              </a:ext>
            </a:extLst>
          </p:cNvPr>
          <p:cNvSpPr/>
          <p:nvPr/>
        </p:nvSpPr>
        <p:spPr>
          <a:xfrm>
            <a:off x="240499" y="771550"/>
            <a:ext cx="8648236" cy="3820384"/>
          </a:xfrm>
          <a:prstGeom prst="roundRect">
            <a:avLst>
              <a:gd name="adj" fmla="val 1110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BC2DF7F2-C7CE-4D2E-82B1-303C0F273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06" y="1059582"/>
            <a:ext cx="1830138" cy="1830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005B9-27E7-4401-A5DB-6E84C4AC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99" y="267783"/>
            <a:ext cx="8028000" cy="486054"/>
          </a:xfrm>
        </p:spPr>
        <p:txBody>
          <a:bodyPr/>
          <a:lstStyle/>
          <a:p>
            <a:r>
              <a:rPr lang="en-GB" sz="2400" dirty="0"/>
              <a:t>Additional funding for drug treatment in 2021/22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912011-6397-4FC8-B0B2-75DFBC391C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00">
              <a:defRPr/>
            </a:pPr>
            <a:r>
              <a:rPr lang="en-US" dirty="0"/>
              <a:t>  </a:t>
            </a:r>
            <a:fld id="{2565FA6D-D4C8-4C4C-AC4B-3269734D34D8}" type="slidenum">
              <a:rPr lang="en-US" smtClean="0"/>
              <a:pPr marL="531800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8E35A5-0ADB-4D49-96C0-DBEBA8FC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08E9E9-261E-4CA6-BBE4-F45E4F48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6" y="871254"/>
            <a:ext cx="5611233" cy="3694370"/>
          </a:xfrm>
        </p:spPr>
        <p:txBody>
          <a:bodyPr/>
          <a:lstStyle/>
          <a:p>
            <a:pPr marL="214313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£80 million to local authorities (LAs) to fund drug treatment in 2021/22</a:t>
            </a:r>
            <a:r>
              <a:rPr lang="en-GB" sz="1100" dirty="0"/>
              <a:t> </a:t>
            </a:r>
          </a:p>
          <a:p>
            <a:pPr marL="563563" lvl="1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100" dirty="0"/>
              <a:t>Biggest increase in drug treatment funding for 15 years. </a:t>
            </a:r>
          </a:p>
          <a:p>
            <a:pPr marL="563563" lvl="1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100" dirty="0"/>
              <a:t>Additional to the money LAs already spend from the public health grant</a:t>
            </a:r>
          </a:p>
          <a:p>
            <a:pPr marL="563563" lvl="1" indent="-214313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100" dirty="0"/>
              <a:t>Very significant in the context of a one year roll-over spending review</a:t>
            </a:r>
          </a:p>
          <a:p>
            <a:pPr marL="214313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100" dirty="0"/>
              <a:t>The majority of the funding is “</a:t>
            </a:r>
            <a:r>
              <a:rPr lang="en-GB" sz="1100" b="1" dirty="0"/>
              <a:t>Universal</a:t>
            </a:r>
            <a:r>
              <a:rPr lang="en-GB" sz="1100" dirty="0"/>
              <a:t>” which is being distributed to 142 LAs (every LA except those receiving “Accelerator” funding). </a:t>
            </a:r>
          </a:p>
          <a:p>
            <a:pPr marL="214313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214313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100" dirty="0"/>
              <a:t>A further £10m was been allocated to joint commissioning of </a:t>
            </a:r>
            <a:r>
              <a:rPr lang="en-GB" sz="1100" b="1" dirty="0"/>
              <a:t>Inpatient detoxification (IPD)</a:t>
            </a:r>
            <a:r>
              <a:rPr lang="en-GB" sz="1100" dirty="0"/>
              <a:t>. </a:t>
            </a:r>
          </a:p>
          <a:p>
            <a:pPr marL="563563" lvl="1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100" dirty="0"/>
              <a:t>15 consortia covering almost every LA have been established and have agreed delivery plans which are now being mobilised</a:t>
            </a:r>
          </a:p>
          <a:p>
            <a:pPr marL="214313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214313" indent="-214313"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Timescales for the planning and mobilisation of both grants were demanding but the engagement and buy-in from local authorities and services has been impressive</a:t>
            </a:r>
            <a:r>
              <a:rPr lang="en-GB" sz="1100" dirty="0"/>
              <a:t>. </a:t>
            </a:r>
          </a:p>
          <a:p>
            <a:pPr>
              <a:spcAft>
                <a:spcPts val="450"/>
              </a:spcAft>
            </a:pPr>
            <a:endParaRPr lang="en-GB" sz="105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262F894-87C7-4444-8FA1-B6D3068E3B4D}"/>
              </a:ext>
            </a:extLst>
          </p:cNvPr>
          <p:cNvSpPr/>
          <p:nvPr/>
        </p:nvSpPr>
        <p:spPr>
          <a:xfrm>
            <a:off x="6156176" y="823642"/>
            <a:ext cx="2625223" cy="3664029"/>
          </a:xfrm>
          <a:prstGeom prst="roundRect">
            <a:avLst/>
          </a:prstGeom>
          <a:solidFill>
            <a:srgbClr val="00AE9E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/>
              <a:t>How universal funds are being spent nationally:</a:t>
            </a:r>
          </a:p>
          <a:p>
            <a:pPr>
              <a:spcAft>
                <a:spcPts val="0"/>
              </a:spcAft>
            </a:pPr>
            <a:endParaRPr lang="en-GB" sz="1400" dirty="0"/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</a:rPr>
              <a:t>55%</a:t>
            </a:r>
            <a:r>
              <a:rPr lang="en-GB" i="1" dirty="0">
                <a:solidFill>
                  <a:schemeClr val="bg1"/>
                </a:solidFill>
                <a:ea typeface="Calibri" panose="020F0502020204030204" pitchFamily="34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en-GB" sz="1100" i="1" dirty="0">
                <a:solidFill>
                  <a:schemeClr val="bg1"/>
                </a:solidFill>
                <a:ea typeface="Calibri" panose="020F0502020204030204" pitchFamily="34" charset="0"/>
              </a:rPr>
              <a:t>of funding is focused on improving pathways and capacity for criminal justice clients </a:t>
            </a:r>
          </a:p>
          <a:p>
            <a:pPr>
              <a:spcAft>
                <a:spcPts val="0"/>
              </a:spcAft>
            </a:pPr>
            <a:endParaRPr lang="en-GB" sz="1100" i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</a:rPr>
              <a:t>15%</a:t>
            </a:r>
          </a:p>
          <a:p>
            <a:pPr>
              <a:spcAft>
                <a:spcPts val="0"/>
              </a:spcAft>
            </a:pPr>
            <a:r>
              <a:rPr lang="en-GB" sz="1100" i="1" dirty="0">
                <a:solidFill>
                  <a:schemeClr val="bg1"/>
                </a:solidFill>
                <a:ea typeface="Calibri" panose="020F0502020204030204" pitchFamily="34" charset="0"/>
              </a:rPr>
              <a:t>is enhancing provision of naloxone outreach and NSP services </a:t>
            </a:r>
          </a:p>
          <a:p>
            <a:pPr>
              <a:spcAft>
                <a:spcPts val="0"/>
              </a:spcAft>
            </a:pPr>
            <a:endParaRPr lang="en-GB" sz="1100" i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ea typeface="Calibri" panose="020F0502020204030204" pitchFamily="34" charset="0"/>
              </a:rPr>
              <a:t>14%</a:t>
            </a:r>
          </a:p>
          <a:p>
            <a:pPr>
              <a:spcAft>
                <a:spcPts val="0"/>
              </a:spcAft>
            </a:pPr>
            <a:r>
              <a:rPr lang="en-GB" sz="1100" i="1" dirty="0">
                <a:solidFill>
                  <a:schemeClr val="bg1"/>
                </a:solidFill>
                <a:ea typeface="Calibri" panose="020F0502020204030204" pitchFamily="34" charset="0"/>
              </a:rPr>
              <a:t>is funding residential rehab and depot buprenorphine </a:t>
            </a:r>
          </a:p>
        </p:txBody>
      </p:sp>
    </p:spTree>
    <p:extLst>
      <p:ext uri="{BB962C8B-B14F-4D97-AF65-F5344CB8AC3E}">
        <p14:creationId xmlns:p14="http://schemas.microsoft.com/office/powerpoint/2010/main" val="364940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2723867-171E-4222-9A92-3D27B445097C}"/>
              </a:ext>
            </a:extLst>
          </p:cNvPr>
          <p:cNvSpPr/>
          <p:nvPr/>
        </p:nvSpPr>
        <p:spPr>
          <a:xfrm>
            <a:off x="363699" y="1061509"/>
            <a:ext cx="3797976" cy="3526465"/>
          </a:xfrm>
          <a:prstGeom prst="roundRect">
            <a:avLst>
              <a:gd name="adj" fmla="val 401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9A5D7-84A4-4F0B-B3A6-181A84E1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75" y="326215"/>
            <a:ext cx="8028000" cy="486054"/>
          </a:xfrm>
        </p:spPr>
        <p:txBody>
          <a:bodyPr/>
          <a:lstStyle/>
          <a:p>
            <a:r>
              <a:rPr lang="en-GB" dirty="0"/>
              <a:t>Additional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778B67-D918-4A1C-876E-507B2718D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200" y="1032083"/>
            <a:ext cx="4320479" cy="3596637"/>
          </a:xfrm>
          <a:solidFill>
            <a:schemeClr val="bg1"/>
          </a:solidFill>
          <a:effectLst/>
        </p:spPr>
        <p:txBody>
          <a:bodyPr>
            <a:normAutofit fontScale="92500"/>
          </a:bodyPr>
          <a:lstStyle/>
          <a:p>
            <a:pPr marL="0" indent="0"/>
            <a:r>
              <a:rPr lang="en-GB" sz="1900" b="1" dirty="0">
                <a:solidFill>
                  <a:schemeClr val="bg2"/>
                </a:solidFill>
              </a:rPr>
              <a:t>Distributed improvement support team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Support and challenge on the £80m uplift funding </a:t>
            </a:r>
            <a:r>
              <a:rPr lang="en-GB" sz="1400" dirty="0"/>
              <a:t>– (working closely with regional Alcohol and Drug leads) to ensure maximum impact from new funding – focus on North of England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Promoting learning and expertise </a:t>
            </a:r>
            <a:r>
              <a:rPr lang="en-GB" sz="1400" dirty="0"/>
              <a:t>– topic</a:t>
            </a:r>
            <a:r>
              <a:rPr lang="en-GB" sz="1400" b="1" dirty="0"/>
              <a:t> </a:t>
            </a:r>
            <a:r>
              <a:rPr lang="en-GB" sz="1400" dirty="0"/>
              <a:t>leadership</a:t>
            </a:r>
            <a:r>
              <a:rPr lang="en-GB" sz="1400" b="1" dirty="0"/>
              <a:t> </a:t>
            </a:r>
            <a:r>
              <a:rPr lang="en-GB" sz="1400" dirty="0"/>
              <a:t>around medically managed inpatient detox (IPD), criminal justice pathways, and partnership work)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400" b="1" dirty="0"/>
              <a:t>Promoting Dame Carol Black’s recommendations </a:t>
            </a:r>
            <a:r>
              <a:rPr lang="en-GB" sz="1400" dirty="0"/>
              <a:t>– supporting implementation of recommendations from the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A43B57-0294-4913-B75E-6B3672F55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13">
              <a:defRPr/>
            </a:pPr>
            <a:r>
              <a:rPr lang="en-US"/>
              <a:t>  </a:t>
            </a:r>
            <a:fld id="{2565FA6D-D4C8-4C4C-AC4B-3269734D34D8}" type="slidenum">
              <a:rPr lang="en-US" smtClean="0"/>
              <a:pPr marL="531813">
                <a:defRPr/>
              </a:pPr>
              <a:t>6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3E1D66A-8AF9-41C9-8407-13566A1F3F1B}"/>
              </a:ext>
            </a:extLst>
          </p:cNvPr>
          <p:cNvGrpSpPr/>
          <p:nvPr/>
        </p:nvGrpSpPr>
        <p:grpSpPr>
          <a:xfrm>
            <a:off x="371375" y="1936475"/>
            <a:ext cx="3797976" cy="2915535"/>
            <a:chOff x="378366" y="1583256"/>
            <a:chExt cx="3632998" cy="2855439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xmlns="" id="{889B4B25-66BC-4D61-9366-B8D7DA9031B4}"/>
                </a:ext>
              </a:extLst>
            </p:cNvPr>
            <p:cNvGraphicFramePr/>
            <p:nvPr/>
          </p:nvGraphicFramePr>
          <p:xfrm>
            <a:off x="378366" y="1583256"/>
            <a:ext cx="3632998" cy="28554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9A35B35-461E-42E3-85F5-ADADBFC7DB1A}"/>
                </a:ext>
              </a:extLst>
            </p:cNvPr>
            <p:cNvCxnSpPr>
              <a:cxnSpLocks/>
            </p:cNvCxnSpPr>
            <p:nvPr/>
          </p:nvCxnSpPr>
          <p:spPr>
            <a:xfrm>
              <a:off x="2194865" y="2242511"/>
              <a:ext cx="0" cy="162898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49FFB229-C49D-4E9D-AEFB-1017CBB78897}"/>
                </a:ext>
              </a:extLst>
            </p:cNvPr>
            <p:cNvCxnSpPr>
              <a:cxnSpLocks/>
            </p:cNvCxnSpPr>
            <p:nvPr/>
          </p:nvCxnSpPr>
          <p:spPr>
            <a:xfrm>
              <a:off x="2206938" y="2968591"/>
              <a:ext cx="0" cy="21099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3E0B75F-1163-4A85-B25D-0173FA58C0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8678" y="2005470"/>
              <a:ext cx="315750" cy="399939"/>
            </a:xfrm>
            <a:prstGeom prst="line">
              <a:avLst/>
            </a:prstGeom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7C94647F-41BB-4D0B-A05C-281AC72EE1FB}"/>
                </a:ext>
              </a:extLst>
            </p:cNvPr>
            <p:cNvCxnSpPr>
              <a:cxnSpLocks/>
            </p:cNvCxnSpPr>
            <p:nvPr/>
          </p:nvCxnSpPr>
          <p:spPr>
            <a:xfrm>
              <a:off x="1416034" y="2895286"/>
              <a:ext cx="298394" cy="459835"/>
            </a:xfrm>
            <a:prstGeom prst="line">
              <a:avLst/>
            </a:prstGeom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BD3E9ED-D13C-4AE6-97C2-3A9976F8EE3E}"/>
                </a:ext>
              </a:extLst>
            </p:cNvPr>
            <p:cNvCxnSpPr>
              <a:cxnSpLocks/>
            </p:cNvCxnSpPr>
            <p:nvPr/>
          </p:nvCxnSpPr>
          <p:spPr>
            <a:xfrm>
              <a:off x="1433191" y="2667082"/>
              <a:ext cx="281237" cy="0"/>
            </a:xfrm>
            <a:prstGeom prst="line">
              <a:avLst/>
            </a:prstGeom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DBD615C2-29D9-4985-9AC8-4DD2DDF80278}"/>
                </a:ext>
              </a:extLst>
            </p:cNvPr>
            <p:cNvCxnSpPr>
              <a:cxnSpLocks/>
            </p:cNvCxnSpPr>
            <p:nvPr/>
          </p:nvCxnSpPr>
          <p:spPr>
            <a:xfrm>
              <a:off x="2720170" y="2628579"/>
              <a:ext cx="166866" cy="0"/>
            </a:xfrm>
            <a:prstGeom prst="line">
              <a:avLst/>
            </a:prstGeom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C9F1E8C-6404-40BF-BD6C-77F2B423D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5211" y="2140596"/>
              <a:ext cx="211734" cy="307690"/>
            </a:xfrm>
            <a:prstGeom prst="line">
              <a:avLst/>
            </a:prstGeom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9E70811-9A08-455C-9E0B-BB1047E9F9DB}"/>
                </a:ext>
              </a:extLst>
            </p:cNvPr>
            <p:cNvCxnSpPr>
              <a:cxnSpLocks/>
            </p:cNvCxnSpPr>
            <p:nvPr/>
          </p:nvCxnSpPr>
          <p:spPr>
            <a:xfrm>
              <a:off x="2711145" y="2835456"/>
              <a:ext cx="175892" cy="105345"/>
            </a:xfrm>
            <a:prstGeom prst="line">
              <a:avLst/>
            </a:prstGeom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370C653-31C9-4772-A4B9-E1AD876611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3143" y="3215794"/>
              <a:ext cx="173892" cy="202431"/>
            </a:xfrm>
            <a:prstGeom prst="line">
              <a:avLst/>
            </a:prstGeom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A70A651-0D24-43E3-9DAB-67C4E3398232}"/>
                </a:ext>
              </a:extLst>
            </p:cNvPr>
            <p:cNvCxnSpPr>
              <a:cxnSpLocks/>
            </p:cNvCxnSpPr>
            <p:nvPr/>
          </p:nvCxnSpPr>
          <p:spPr>
            <a:xfrm>
              <a:off x="2705211" y="3523598"/>
              <a:ext cx="181825" cy="226988"/>
            </a:xfrm>
            <a:prstGeom prst="line">
              <a:avLst/>
            </a:prstGeom>
            <a:ln w="3175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C4EF7D44-9D11-4FD2-9EE6-B4F457B528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1" y="1476652"/>
            <a:ext cx="504343" cy="5043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B6584FD-C1ED-481C-98F6-033B27DC56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4" y="1501011"/>
            <a:ext cx="458373" cy="4583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03FCA19-A915-442F-B8DA-B632FFD04C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81" y="1524965"/>
            <a:ext cx="411510" cy="41151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97BF6AF-8714-452D-8AB5-2DF662D6B477}"/>
              </a:ext>
            </a:extLst>
          </p:cNvPr>
          <p:cNvSpPr txBox="1"/>
          <p:nvPr/>
        </p:nvSpPr>
        <p:spPr>
          <a:xfrm>
            <a:off x="1635758" y="1163619"/>
            <a:ext cx="129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</a:rPr>
              <a:t>PHE teams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08B9BB1-C5D5-40D8-826F-317AED4EC756}"/>
              </a:ext>
            </a:extLst>
          </p:cNvPr>
          <p:cNvSpPr txBox="1"/>
          <p:nvPr/>
        </p:nvSpPr>
        <p:spPr>
          <a:xfrm>
            <a:off x="465989" y="115635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</a:rPr>
              <a:t>Funding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E5A95E1-870E-434F-A550-F6BA20648E36}"/>
              </a:ext>
            </a:extLst>
          </p:cNvPr>
          <p:cNvSpPr txBox="1"/>
          <p:nvPr/>
        </p:nvSpPr>
        <p:spPr>
          <a:xfrm>
            <a:off x="3046661" y="1166348"/>
            <a:ext cx="998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2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78289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4179B12-F713-445E-9CED-BEDDB32F8AE4}"/>
              </a:ext>
            </a:extLst>
          </p:cNvPr>
          <p:cNvSpPr/>
          <p:nvPr/>
        </p:nvSpPr>
        <p:spPr>
          <a:xfrm>
            <a:off x="276883" y="992202"/>
            <a:ext cx="8665596" cy="3506312"/>
          </a:xfrm>
          <a:prstGeom prst="roundRect">
            <a:avLst>
              <a:gd name="adj" fmla="val 1343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D22AE44-73FF-4F51-8678-08EFD92E86B4}"/>
              </a:ext>
            </a:extLst>
          </p:cNvPr>
          <p:cNvSpPr/>
          <p:nvPr/>
        </p:nvSpPr>
        <p:spPr>
          <a:xfrm>
            <a:off x="3079269" y="1095877"/>
            <a:ext cx="2749380" cy="33853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6" name="Graphic 55" descr="Target">
            <a:extLst>
              <a:ext uri="{FF2B5EF4-FFF2-40B4-BE49-F238E27FC236}">
                <a16:creationId xmlns:a16="http://schemas.microsoft.com/office/drawing/2014/main" xmlns="" id="{4BE3C1C2-11DE-4F46-9C7F-46206C3DD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11967" y="2590798"/>
            <a:ext cx="2054935" cy="2054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DA4E8-8F19-421F-82BA-D278489D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65" y="383347"/>
            <a:ext cx="8028000" cy="486054"/>
          </a:xfrm>
        </p:spPr>
        <p:txBody>
          <a:bodyPr/>
          <a:lstStyle/>
          <a:p>
            <a:r>
              <a:rPr lang="en-GB" dirty="0"/>
              <a:t>ADDER &amp; Accelerators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2F06A5-AFD3-4B91-BFD4-35A39E944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16000">
              <a:defRPr/>
            </a:pPr>
            <a:fld id="{2565FA6D-D4C8-4C4C-AC4B-3269734D34D8}" type="slidenum">
              <a:rPr lang="en-US" smtClean="0"/>
              <a:pPr marL="216000">
                <a:defRPr/>
              </a:pPr>
              <a:t>7</a:t>
            </a:fld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55FB0D0-2D79-4C01-ADD2-DBE296B8E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138" y="266507"/>
            <a:ext cx="2946860" cy="57454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4FA5B3E3-6741-4A86-9D15-3DAB7DD6642A}"/>
              </a:ext>
            </a:extLst>
          </p:cNvPr>
          <p:cNvSpPr/>
          <p:nvPr/>
        </p:nvSpPr>
        <p:spPr>
          <a:xfrm>
            <a:off x="345039" y="1062614"/>
            <a:ext cx="2590213" cy="3385388"/>
          </a:xfrm>
          <a:prstGeom prst="roundRect">
            <a:avLst/>
          </a:prstGeom>
          <a:solidFill>
            <a:srgbClr val="00AE9E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BEA4403-410C-4652-9644-699243D76C5B}"/>
              </a:ext>
            </a:extLst>
          </p:cNvPr>
          <p:cNvGrpSpPr/>
          <p:nvPr/>
        </p:nvGrpSpPr>
        <p:grpSpPr>
          <a:xfrm>
            <a:off x="440644" y="1265160"/>
            <a:ext cx="2638581" cy="1730986"/>
            <a:chOff x="251824" y="324177"/>
            <a:chExt cx="2016939" cy="3068871"/>
          </a:xfrm>
          <a:noFill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D299334-C8A3-4237-8C3B-2037C540850E}"/>
                </a:ext>
              </a:extLst>
            </p:cNvPr>
            <p:cNvSpPr/>
            <p:nvPr/>
          </p:nvSpPr>
          <p:spPr>
            <a:xfrm>
              <a:off x="541121" y="619988"/>
              <a:ext cx="1727642" cy="27730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2FB9AF2-0D5D-4BAA-A0C7-8C13B400AF70}"/>
                </a:ext>
              </a:extLst>
            </p:cNvPr>
            <p:cNvSpPr txBox="1"/>
            <p:nvPr/>
          </p:nvSpPr>
          <p:spPr>
            <a:xfrm>
              <a:off x="251824" y="324177"/>
              <a:ext cx="1798508" cy="23991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896" tIns="305896" rIns="56896" bIns="56896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2"/>
                </a:buClr>
                <a:buChar char="•"/>
              </a:pPr>
              <a:r>
                <a:rPr lang="en-GB" sz="1100" kern="1200" dirty="0">
                  <a:solidFill>
                    <a:schemeClr val="bg1"/>
                  </a:solidFill>
                </a:rPr>
                <a:t>ADDER areas already underway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chemeClr val="bg2"/>
                </a:buClr>
                <a:buChar char="•"/>
              </a:pPr>
              <a:r>
                <a:rPr lang="en-GB" sz="1100" kern="1200" dirty="0">
                  <a:solidFill>
                    <a:schemeClr val="bg1"/>
                  </a:solidFill>
                </a:rPr>
                <a:t>8 Accelerator areas to be announced shortly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2E489C-55E0-43C4-86A5-66F3D8907A33}"/>
              </a:ext>
            </a:extLst>
          </p:cNvPr>
          <p:cNvSpPr txBox="1"/>
          <p:nvPr/>
        </p:nvSpPr>
        <p:spPr>
          <a:xfrm>
            <a:off x="3126718" y="1267294"/>
            <a:ext cx="2544703" cy="308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305896" rIns="99568" bIns="99568" numCol="1" spcCol="1270" anchor="t" anchorCtr="0">
            <a:noAutofit/>
          </a:bodyPr>
          <a:lstStyle/>
          <a:p>
            <a:pPr marL="171450" lvl="1" indent="-1714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</a:rPr>
              <a:t>Home Office, Department of Health and Social Care (DHSC) and PHE have secured </a:t>
            </a:r>
            <a:r>
              <a:rPr lang="en-GB" sz="1200" b="1" kern="1200" dirty="0">
                <a:solidFill>
                  <a:schemeClr val="tx1"/>
                </a:solidFill>
              </a:rPr>
              <a:t>£28m </a:t>
            </a:r>
            <a:r>
              <a:rPr lang="en-GB" sz="1200" kern="1200" dirty="0">
                <a:solidFill>
                  <a:schemeClr val="tx1"/>
                </a:solidFill>
              </a:rPr>
              <a:t>for Project ADDER until March 2023 and </a:t>
            </a:r>
            <a:r>
              <a:rPr lang="en-GB" sz="1200" b="1" kern="1200" dirty="0">
                <a:solidFill>
                  <a:schemeClr val="tx1"/>
                </a:solidFill>
              </a:rPr>
              <a:t>£10.1m </a:t>
            </a:r>
            <a:r>
              <a:rPr lang="en-GB" sz="1200" kern="1200" dirty="0">
                <a:solidFill>
                  <a:schemeClr val="tx1"/>
                </a:solidFill>
              </a:rPr>
              <a:t>for ADDER Accelerators in FY 21/22.</a:t>
            </a:r>
          </a:p>
          <a:p>
            <a:pPr marL="171450" lvl="1" indent="-17145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</a:rPr>
              <a:t>Areas were selected based on evidence of drug harm from various data sources, including drug-related deaths and unmet need.</a:t>
            </a:r>
          </a:p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</a:pPr>
            <a:r>
              <a:rPr lang="en-GB" sz="1200" kern="1200" dirty="0">
                <a:solidFill>
                  <a:schemeClr val="tx1"/>
                </a:solidFill>
              </a:rPr>
              <a:t>The programme aims to </a:t>
            </a:r>
            <a:r>
              <a:rPr lang="en-GB" sz="1200" b="1" kern="1200" dirty="0">
                <a:solidFill>
                  <a:schemeClr val="tx1"/>
                </a:solidFill>
              </a:rPr>
              <a:t>reduce drug-related deaths, drug use and drug-related offending</a:t>
            </a:r>
            <a:r>
              <a:rPr lang="en-GB" sz="1200" kern="1200" dirty="0">
                <a:solidFill>
                  <a:schemeClr val="tx1"/>
                </a:solidFill>
              </a:rPr>
              <a:t>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6B7C410-98C5-44AF-BAB7-932BC4ECB173}"/>
              </a:ext>
            </a:extLst>
          </p:cNvPr>
          <p:cNvGrpSpPr/>
          <p:nvPr/>
        </p:nvGrpSpPr>
        <p:grpSpPr>
          <a:xfrm>
            <a:off x="539512" y="2089832"/>
            <a:ext cx="2231036" cy="2270456"/>
            <a:chOff x="3605646" y="2021287"/>
            <a:chExt cx="1786648" cy="17043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3" name="Google Shape;45;g75eb12709c_0_0">
              <a:extLst>
                <a:ext uri="{FF2B5EF4-FFF2-40B4-BE49-F238E27FC236}">
                  <a16:creationId xmlns:a16="http://schemas.microsoft.com/office/drawing/2014/main" xmlns="" id="{051AA1D3-4C71-42B5-A2B4-5EA7FE6ACA25}"/>
                </a:ext>
              </a:extLst>
            </p:cNvPr>
            <p:cNvGrpSpPr/>
            <p:nvPr/>
          </p:nvGrpSpPr>
          <p:grpSpPr>
            <a:xfrm>
              <a:off x="3650557" y="2021287"/>
              <a:ext cx="1125142" cy="1648812"/>
              <a:chOff x="-4693833" y="6260251"/>
              <a:chExt cx="3371682" cy="5344256"/>
            </a:xfrm>
            <a:solidFill>
              <a:schemeClr val="bg2"/>
            </a:solidFill>
          </p:grpSpPr>
          <p:sp>
            <p:nvSpPr>
              <p:cNvPr id="47" name="Google Shape;46;g75eb12709c_0_0">
                <a:extLst>
                  <a:ext uri="{FF2B5EF4-FFF2-40B4-BE49-F238E27FC236}">
                    <a16:creationId xmlns:a16="http://schemas.microsoft.com/office/drawing/2014/main" xmlns="" id="{C19F83E0-D9FD-4AAF-879A-2C816F08B025}"/>
                  </a:ext>
                </a:extLst>
              </p:cNvPr>
              <p:cNvSpPr/>
              <p:nvPr/>
            </p:nvSpPr>
            <p:spPr>
              <a:xfrm>
                <a:off x="-3888196" y="7977609"/>
                <a:ext cx="2566045" cy="36268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08" extrusionOk="0">
                    <a:moveTo>
                      <a:pt x="181" y="431"/>
                    </a:moveTo>
                    <a:cubicBezTo>
                      <a:pt x="181" y="428"/>
                      <a:pt x="180" y="419"/>
                      <a:pt x="180" y="418"/>
                    </a:cubicBezTo>
                    <a:cubicBezTo>
                      <a:pt x="180" y="415"/>
                      <a:pt x="181" y="413"/>
                      <a:pt x="181" y="409"/>
                    </a:cubicBezTo>
                    <a:cubicBezTo>
                      <a:pt x="176" y="409"/>
                      <a:pt x="172" y="401"/>
                      <a:pt x="168" y="401"/>
                    </a:cubicBezTo>
                    <a:cubicBezTo>
                      <a:pt x="168" y="401"/>
                      <a:pt x="166" y="402"/>
                      <a:pt x="165" y="401"/>
                    </a:cubicBezTo>
                    <a:cubicBezTo>
                      <a:pt x="159" y="398"/>
                      <a:pt x="154" y="388"/>
                      <a:pt x="154" y="384"/>
                    </a:cubicBezTo>
                    <a:cubicBezTo>
                      <a:pt x="154" y="382"/>
                      <a:pt x="157" y="380"/>
                      <a:pt x="155" y="377"/>
                    </a:cubicBezTo>
                    <a:cubicBezTo>
                      <a:pt x="152" y="372"/>
                      <a:pt x="159" y="368"/>
                      <a:pt x="159" y="363"/>
                    </a:cubicBezTo>
                    <a:cubicBezTo>
                      <a:pt x="159" y="361"/>
                      <a:pt x="159" y="360"/>
                      <a:pt x="159" y="358"/>
                    </a:cubicBezTo>
                    <a:cubicBezTo>
                      <a:pt x="154" y="358"/>
                      <a:pt x="146" y="353"/>
                      <a:pt x="146" y="348"/>
                    </a:cubicBezTo>
                    <a:cubicBezTo>
                      <a:pt x="146" y="341"/>
                      <a:pt x="159" y="344"/>
                      <a:pt x="160" y="337"/>
                    </a:cubicBezTo>
                    <a:cubicBezTo>
                      <a:pt x="157" y="336"/>
                      <a:pt x="158" y="337"/>
                      <a:pt x="154" y="337"/>
                    </a:cubicBezTo>
                    <a:cubicBezTo>
                      <a:pt x="153" y="337"/>
                      <a:pt x="150" y="336"/>
                      <a:pt x="150" y="334"/>
                    </a:cubicBezTo>
                    <a:cubicBezTo>
                      <a:pt x="150" y="331"/>
                      <a:pt x="156" y="325"/>
                      <a:pt x="156" y="322"/>
                    </a:cubicBezTo>
                    <a:cubicBezTo>
                      <a:pt x="157" y="320"/>
                      <a:pt x="159" y="320"/>
                      <a:pt x="159" y="318"/>
                    </a:cubicBezTo>
                    <a:cubicBezTo>
                      <a:pt x="159" y="314"/>
                      <a:pt x="152" y="314"/>
                      <a:pt x="149" y="311"/>
                    </a:cubicBezTo>
                    <a:cubicBezTo>
                      <a:pt x="150" y="309"/>
                      <a:pt x="149" y="306"/>
                      <a:pt x="150" y="303"/>
                    </a:cubicBezTo>
                    <a:cubicBezTo>
                      <a:pt x="151" y="301"/>
                      <a:pt x="156" y="296"/>
                      <a:pt x="159" y="296"/>
                    </a:cubicBezTo>
                    <a:cubicBezTo>
                      <a:pt x="165" y="296"/>
                      <a:pt x="166" y="296"/>
                      <a:pt x="170" y="301"/>
                    </a:cubicBezTo>
                    <a:cubicBezTo>
                      <a:pt x="172" y="302"/>
                      <a:pt x="173" y="299"/>
                      <a:pt x="173" y="297"/>
                    </a:cubicBezTo>
                    <a:cubicBezTo>
                      <a:pt x="173" y="295"/>
                      <a:pt x="172" y="294"/>
                      <a:pt x="173" y="292"/>
                    </a:cubicBezTo>
                    <a:cubicBezTo>
                      <a:pt x="163" y="292"/>
                      <a:pt x="163" y="279"/>
                      <a:pt x="160" y="271"/>
                    </a:cubicBezTo>
                    <a:cubicBezTo>
                      <a:pt x="159" y="265"/>
                      <a:pt x="153" y="266"/>
                      <a:pt x="148" y="264"/>
                    </a:cubicBezTo>
                    <a:cubicBezTo>
                      <a:pt x="147" y="261"/>
                      <a:pt x="147" y="260"/>
                      <a:pt x="145" y="256"/>
                    </a:cubicBezTo>
                    <a:cubicBezTo>
                      <a:pt x="144" y="256"/>
                      <a:pt x="143" y="254"/>
                      <a:pt x="143" y="252"/>
                    </a:cubicBezTo>
                    <a:cubicBezTo>
                      <a:pt x="143" y="252"/>
                      <a:pt x="149" y="248"/>
                      <a:pt x="150" y="248"/>
                    </a:cubicBezTo>
                    <a:cubicBezTo>
                      <a:pt x="151" y="248"/>
                      <a:pt x="152" y="251"/>
                      <a:pt x="154" y="253"/>
                    </a:cubicBezTo>
                    <a:cubicBezTo>
                      <a:pt x="156" y="255"/>
                      <a:pt x="159" y="261"/>
                      <a:pt x="161" y="261"/>
                    </a:cubicBezTo>
                    <a:cubicBezTo>
                      <a:pt x="163" y="261"/>
                      <a:pt x="164" y="261"/>
                      <a:pt x="166" y="261"/>
                    </a:cubicBezTo>
                    <a:cubicBezTo>
                      <a:pt x="167" y="261"/>
                      <a:pt x="167" y="260"/>
                      <a:pt x="168" y="259"/>
                    </a:cubicBezTo>
                    <a:lnTo>
                      <a:pt x="168" y="259"/>
                    </a:lnTo>
                    <a:lnTo>
                      <a:pt x="168" y="257"/>
                    </a:lnTo>
                    <a:lnTo>
                      <a:pt x="168" y="257"/>
                    </a:lnTo>
                    <a:lnTo>
                      <a:pt x="163" y="259"/>
                    </a:lnTo>
                    <a:lnTo>
                      <a:pt x="163" y="259"/>
                    </a:lnTo>
                    <a:cubicBezTo>
                      <a:pt x="158" y="254"/>
                      <a:pt x="157" y="254"/>
                      <a:pt x="155" y="248"/>
                    </a:cubicBezTo>
                    <a:cubicBezTo>
                      <a:pt x="154" y="244"/>
                      <a:pt x="147" y="239"/>
                      <a:pt x="147" y="235"/>
                    </a:cubicBezTo>
                    <a:cubicBezTo>
                      <a:pt x="147" y="233"/>
                      <a:pt x="152" y="228"/>
                      <a:pt x="151" y="225"/>
                    </a:cubicBezTo>
                    <a:cubicBezTo>
                      <a:pt x="150" y="219"/>
                      <a:pt x="156" y="219"/>
                      <a:pt x="153" y="217"/>
                    </a:cubicBezTo>
                    <a:cubicBezTo>
                      <a:pt x="148" y="213"/>
                      <a:pt x="149" y="208"/>
                      <a:pt x="149" y="200"/>
                    </a:cubicBezTo>
                    <a:cubicBezTo>
                      <a:pt x="149" y="195"/>
                      <a:pt x="153" y="194"/>
                      <a:pt x="158" y="194"/>
                    </a:cubicBezTo>
                    <a:cubicBezTo>
                      <a:pt x="163" y="187"/>
                      <a:pt x="156" y="194"/>
                      <a:pt x="156" y="186"/>
                    </a:cubicBezTo>
                    <a:cubicBezTo>
                      <a:pt x="156" y="180"/>
                      <a:pt x="162" y="180"/>
                      <a:pt x="162" y="177"/>
                    </a:cubicBezTo>
                    <a:cubicBezTo>
                      <a:pt x="162" y="176"/>
                      <a:pt x="160" y="168"/>
                      <a:pt x="158" y="168"/>
                    </a:cubicBezTo>
                    <a:cubicBezTo>
                      <a:pt x="156" y="168"/>
                      <a:pt x="156" y="172"/>
                      <a:pt x="155" y="175"/>
                    </a:cubicBezTo>
                    <a:cubicBezTo>
                      <a:pt x="150" y="175"/>
                      <a:pt x="152" y="170"/>
                      <a:pt x="150" y="170"/>
                    </a:cubicBezTo>
                    <a:cubicBezTo>
                      <a:pt x="147" y="175"/>
                      <a:pt x="146" y="177"/>
                      <a:pt x="143" y="183"/>
                    </a:cubicBezTo>
                    <a:cubicBezTo>
                      <a:pt x="138" y="185"/>
                      <a:pt x="133" y="180"/>
                      <a:pt x="136" y="176"/>
                    </a:cubicBezTo>
                    <a:cubicBezTo>
                      <a:pt x="140" y="172"/>
                      <a:pt x="140" y="169"/>
                      <a:pt x="140" y="164"/>
                    </a:cubicBezTo>
                    <a:lnTo>
                      <a:pt x="140" y="164"/>
                    </a:lnTo>
                    <a:lnTo>
                      <a:pt x="138" y="162"/>
                    </a:lnTo>
                    <a:lnTo>
                      <a:pt x="138" y="162"/>
                    </a:lnTo>
                    <a:cubicBezTo>
                      <a:pt x="139" y="164"/>
                      <a:pt x="137" y="172"/>
                      <a:pt x="135" y="170"/>
                    </a:cubicBezTo>
                    <a:cubicBezTo>
                      <a:pt x="131" y="168"/>
                      <a:pt x="130" y="163"/>
                      <a:pt x="128" y="157"/>
                    </a:cubicBezTo>
                    <a:cubicBezTo>
                      <a:pt x="127" y="152"/>
                      <a:pt x="123" y="147"/>
                      <a:pt x="120" y="144"/>
                    </a:cubicBezTo>
                    <a:cubicBezTo>
                      <a:pt x="117" y="142"/>
                      <a:pt x="113" y="139"/>
                      <a:pt x="116" y="137"/>
                    </a:cubicBezTo>
                    <a:cubicBezTo>
                      <a:pt x="120" y="133"/>
                      <a:pt x="119" y="118"/>
                      <a:pt x="125" y="113"/>
                    </a:cubicBezTo>
                    <a:cubicBezTo>
                      <a:pt x="125" y="107"/>
                      <a:pt x="127" y="102"/>
                      <a:pt x="129" y="99"/>
                    </a:cubicBezTo>
                    <a:cubicBezTo>
                      <a:pt x="130" y="98"/>
                      <a:pt x="132" y="100"/>
                      <a:pt x="133" y="99"/>
                    </a:cubicBezTo>
                    <a:cubicBezTo>
                      <a:pt x="133" y="98"/>
                      <a:pt x="133" y="95"/>
                      <a:pt x="133" y="94"/>
                    </a:cubicBezTo>
                    <a:cubicBezTo>
                      <a:pt x="135" y="94"/>
                      <a:pt x="142" y="94"/>
                      <a:pt x="145" y="91"/>
                    </a:cubicBezTo>
                    <a:cubicBezTo>
                      <a:pt x="148" y="89"/>
                      <a:pt x="146" y="86"/>
                      <a:pt x="147" y="82"/>
                    </a:cubicBezTo>
                    <a:cubicBezTo>
                      <a:pt x="149" y="80"/>
                      <a:pt x="151" y="81"/>
                      <a:pt x="153" y="80"/>
                    </a:cubicBezTo>
                    <a:cubicBezTo>
                      <a:pt x="153" y="80"/>
                      <a:pt x="157" y="72"/>
                      <a:pt x="157" y="72"/>
                    </a:cubicBezTo>
                    <a:cubicBezTo>
                      <a:pt x="162" y="71"/>
                      <a:pt x="164" y="70"/>
                      <a:pt x="165" y="67"/>
                    </a:cubicBezTo>
                    <a:cubicBezTo>
                      <a:pt x="167" y="64"/>
                      <a:pt x="168" y="60"/>
                      <a:pt x="171" y="55"/>
                    </a:cubicBezTo>
                    <a:cubicBezTo>
                      <a:pt x="173" y="50"/>
                      <a:pt x="177" y="45"/>
                      <a:pt x="181" y="48"/>
                    </a:cubicBezTo>
                    <a:cubicBezTo>
                      <a:pt x="184" y="49"/>
                      <a:pt x="182" y="43"/>
                      <a:pt x="185" y="41"/>
                    </a:cubicBezTo>
                    <a:cubicBezTo>
                      <a:pt x="187" y="40"/>
                      <a:pt x="191" y="41"/>
                      <a:pt x="191" y="37"/>
                    </a:cubicBezTo>
                    <a:cubicBezTo>
                      <a:pt x="191" y="31"/>
                      <a:pt x="182" y="24"/>
                      <a:pt x="186" y="20"/>
                    </a:cubicBezTo>
                    <a:cubicBezTo>
                      <a:pt x="193" y="11"/>
                      <a:pt x="193" y="4"/>
                      <a:pt x="197" y="0"/>
                    </a:cubicBezTo>
                    <a:cubicBezTo>
                      <a:pt x="199" y="5"/>
                      <a:pt x="203" y="12"/>
                      <a:pt x="206" y="15"/>
                    </a:cubicBezTo>
                    <a:cubicBezTo>
                      <a:pt x="210" y="19"/>
                      <a:pt x="217" y="19"/>
                      <a:pt x="220" y="26"/>
                    </a:cubicBezTo>
                    <a:cubicBezTo>
                      <a:pt x="222" y="30"/>
                      <a:pt x="222" y="44"/>
                      <a:pt x="225" y="51"/>
                    </a:cubicBezTo>
                    <a:cubicBezTo>
                      <a:pt x="228" y="56"/>
                      <a:pt x="222" y="57"/>
                      <a:pt x="228" y="59"/>
                    </a:cubicBezTo>
                    <a:cubicBezTo>
                      <a:pt x="228" y="72"/>
                      <a:pt x="233" y="80"/>
                      <a:pt x="236" y="86"/>
                    </a:cubicBezTo>
                    <a:cubicBezTo>
                      <a:pt x="240" y="93"/>
                      <a:pt x="241" y="97"/>
                      <a:pt x="243" y="108"/>
                    </a:cubicBezTo>
                    <a:cubicBezTo>
                      <a:pt x="245" y="111"/>
                      <a:pt x="248" y="110"/>
                      <a:pt x="248" y="121"/>
                    </a:cubicBezTo>
                    <a:cubicBezTo>
                      <a:pt x="252" y="117"/>
                      <a:pt x="257" y="120"/>
                      <a:pt x="260" y="121"/>
                    </a:cubicBezTo>
                    <a:cubicBezTo>
                      <a:pt x="281" y="126"/>
                      <a:pt x="286" y="125"/>
                      <a:pt x="294" y="138"/>
                    </a:cubicBezTo>
                    <a:cubicBezTo>
                      <a:pt x="296" y="141"/>
                      <a:pt x="299" y="154"/>
                      <a:pt x="300" y="158"/>
                    </a:cubicBezTo>
                    <a:cubicBezTo>
                      <a:pt x="302" y="163"/>
                      <a:pt x="305" y="163"/>
                      <a:pt x="311" y="166"/>
                    </a:cubicBezTo>
                    <a:cubicBezTo>
                      <a:pt x="310" y="170"/>
                      <a:pt x="307" y="176"/>
                      <a:pt x="303" y="178"/>
                    </a:cubicBezTo>
                    <a:cubicBezTo>
                      <a:pt x="307" y="183"/>
                      <a:pt x="309" y="186"/>
                      <a:pt x="312" y="191"/>
                    </a:cubicBezTo>
                    <a:cubicBezTo>
                      <a:pt x="317" y="199"/>
                      <a:pt x="325" y="209"/>
                      <a:pt x="329" y="218"/>
                    </a:cubicBezTo>
                    <a:cubicBezTo>
                      <a:pt x="325" y="217"/>
                      <a:pt x="323" y="213"/>
                      <a:pt x="317" y="215"/>
                    </a:cubicBezTo>
                    <a:cubicBezTo>
                      <a:pt x="308" y="218"/>
                      <a:pt x="313" y="207"/>
                      <a:pt x="303" y="207"/>
                    </a:cubicBezTo>
                    <a:cubicBezTo>
                      <a:pt x="299" y="207"/>
                      <a:pt x="295" y="211"/>
                      <a:pt x="292" y="211"/>
                    </a:cubicBezTo>
                    <a:cubicBezTo>
                      <a:pt x="288" y="211"/>
                      <a:pt x="284" y="207"/>
                      <a:pt x="280" y="213"/>
                    </a:cubicBezTo>
                    <a:cubicBezTo>
                      <a:pt x="284" y="215"/>
                      <a:pt x="286" y="214"/>
                      <a:pt x="290" y="214"/>
                    </a:cubicBezTo>
                    <a:cubicBezTo>
                      <a:pt x="295" y="214"/>
                      <a:pt x="296" y="211"/>
                      <a:pt x="302" y="211"/>
                    </a:cubicBezTo>
                    <a:cubicBezTo>
                      <a:pt x="308" y="211"/>
                      <a:pt x="311" y="222"/>
                      <a:pt x="316" y="221"/>
                    </a:cubicBezTo>
                    <a:cubicBezTo>
                      <a:pt x="321" y="220"/>
                      <a:pt x="324" y="230"/>
                      <a:pt x="332" y="232"/>
                    </a:cubicBezTo>
                    <a:cubicBezTo>
                      <a:pt x="337" y="236"/>
                      <a:pt x="340" y="252"/>
                      <a:pt x="343" y="263"/>
                    </a:cubicBezTo>
                    <a:cubicBezTo>
                      <a:pt x="345" y="268"/>
                      <a:pt x="341" y="271"/>
                      <a:pt x="338" y="274"/>
                    </a:cubicBezTo>
                    <a:cubicBezTo>
                      <a:pt x="332" y="279"/>
                      <a:pt x="332" y="286"/>
                      <a:pt x="326" y="292"/>
                    </a:cubicBezTo>
                    <a:cubicBezTo>
                      <a:pt x="333" y="292"/>
                      <a:pt x="335" y="295"/>
                      <a:pt x="339" y="299"/>
                    </a:cubicBezTo>
                    <a:cubicBezTo>
                      <a:pt x="342" y="297"/>
                      <a:pt x="341" y="299"/>
                      <a:pt x="345" y="299"/>
                    </a:cubicBezTo>
                    <a:cubicBezTo>
                      <a:pt x="353" y="299"/>
                      <a:pt x="350" y="278"/>
                      <a:pt x="361" y="278"/>
                    </a:cubicBezTo>
                    <a:cubicBezTo>
                      <a:pt x="367" y="278"/>
                      <a:pt x="378" y="281"/>
                      <a:pt x="381" y="278"/>
                    </a:cubicBezTo>
                    <a:cubicBezTo>
                      <a:pt x="383" y="275"/>
                      <a:pt x="386" y="280"/>
                      <a:pt x="392" y="280"/>
                    </a:cubicBezTo>
                    <a:cubicBezTo>
                      <a:pt x="413" y="280"/>
                      <a:pt x="428" y="299"/>
                      <a:pt x="430" y="323"/>
                    </a:cubicBezTo>
                    <a:cubicBezTo>
                      <a:pt x="430" y="328"/>
                      <a:pt x="426" y="336"/>
                      <a:pt x="425" y="341"/>
                    </a:cubicBezTo>
                    <a:cubicBezTo>
                      <a:pt x="421" y="356"/>
                      <a:pt x="428" y="361"/>
                      <a:pt x="417" y="369"/>
                    </a:cubicBezTo>
                    <a:cubicBezTo>
                      <a:pt x="415" y="371"/>
                      <a:pt x="413" y="376"/>
                      <a:pt x="409" y="380"/>
                    </a:cubicBezTo>
                    <a:cubicBezTo>
                      <a:pt x="407" y="375"/>
                      <a:pt x="405" y="374"/>
                      <a:pt x="400" y="375"/>
                    </a:cubicBezTo>
                    <a:cubicBezTo>
                      <a:pt x="401" y="376"/>
                      <a:pt x="403" y="377"/>
                      <a:pt x="404" y="378"/>
                    </a:cubicBezTo>
                    <a:cubicBezTo>
                      <a:pt x="400" y="378"/>
                      <a:pt x="399" y="380"/>
                      <a:pt x="396" y="381"/>
                    </a:cubicBezTo>
                    <a:cubicBezTo>
                      <a:pt x="398" y="383"/>
                      <a:pt x="403" y="381"/>
                      <a:pt x="406" y="381"/>
                    </a:cubicBezTo>
                    <a:cubicBezTo>
                      <a:pt x="406" y="384"/>
                      <a:pt x="404" y="383"/>
                      <a:pt x="403" y="387"/>
                    </a:cubicBezTo>
                    <a:cubicBezTo>
                      <a:pt x="404" y="387"/>
                      <a:pt x="406" y="385"/>
                      <a:pt x="408" y="387"/>
                    </a:cubicBezTo>
                    <a:cubicBezTo>
                      <a:pt x="408" y="393"/>
                      <a:pt x="398" y="399"/>
                      <a:pt x="396" y="399"/>
                    </a:cubicBezTo>
                    <a:cubicBezTo>
                      <a:pt x="393" y="399"/>
                      <a:pt x="392" y="397"/>
                      <a:pt x="390" y="394"/>
                    </a:cubicBezTo>
                    <a:cubicBezTo>
                      <a:pt x="386" y="398"/>
                      <a:pt x="378" y="403"/>
                      <a:pt x="376" y="409"/>
                    </a:cubicBezTo>
                    <a:lnTo>
                      <a:pt x="376" y="409"/>
                    </a:lnTo>
                    <a:lnTo>
                      <a:pt x="381" y="412"/>
                    </a:lnTo>
                    <a:lnTo>
                      <a:pt x="381" y="412"/>
                    </a:lnTo>
                    <a:cubicBezTo>
                      <a:pt x="383" y="410"/>
                      <a:pt x="387" y="405"/>
                      <a:pt x="391" y="404"/>
                    </a:cubicBezTo>
                    <a:cubicBezTo>
                      <a:pt x="389" y="408"/>
                      <a:pt x="391" y="407"/>
                      <a:pt x="391" y="412"/>
                    </a:cubicBezTo>
                    <a:cubicBezTo>
                      <a:pt x="391" y="430"/>
                      <a:pt x="369" y="425"/>
                      <a:pt x="359" y="432"/>
                    </a:cubicBezTo>
                    <a:lnTo>
                      <a:pt x="359" y="432"/>
                    </a:lnTo>
                    <a:lnTo>
                      <a:pt x="359" y="437"/>
                    </a:lnTo>
                    <a:lnTo>
                      <a:pt x="359" y="437"/>
                    </a:lnTo>
                    <a:cubicBezTo>
                      <a:pt x="363" y="436"/>
                      <a:pt x="363" y="431"/>
                      <a:pt x="366" y="431"/>
                    </a:cubicBezTo>
                    <a:cubicBezTo>
                      <a:pt x="371" y="431"/>
                      <a:pt x="378" y="430"/>
                      <a:pt x="379" y="435"/>
                    </a:cubicBezTo>
                    <a:cubicBezTo>
                      <a:pt x="369" y="436"/>
                      <a:pt x="368" y="443"/>
                      <a:pt x="371" y="443"/>
                    </a:cubicBezTo>
                    <a:cubicBezTo>
                      <a:pt x="375" y="443"/>
                      <a:pt x="376" y="442"/>
                      <a:pt x="377" y="438"/>
                    </a:cubicBezTo>
                    <a:lnTo>
                      <a:pt x="377" y="438"/>
                    </a:lnTo>
                    <a:lnTo>
                      <a:pt x="379" y="441"/>
                    </a:lnTo>
                    <a:lnTo>
                      <a:pt x="379" y="441"/>
                    </a:lnTo>
                    <a:cubicBezTo>
                      <a:pt x="378" y="443"/>
                      <a:pt x="380" y="440"/>
                      <a:pt x="381" y="444"/>
                    </a:cubicBezTo>
                    <a:lnTo>
                      <a:pt x="381" y="444"/>
                    </a:lnTo>
                    <a:lnTo>
                      <a:pt x="393" y="445"/>
                    </a:lnTo>
                    <a:lnTo>
                      <a:pt x="393" y="445"/>
                    </a:lnTo>
                    <a:cubicBezTo>
                      <a:pt x="396" y="443"/>
                      <a:pt x="399" y="441"/>
                      <a:pt x="401" y="439"/>
                    </a:cubicBezTo>
                    <a:cubicBezTo>
                      <a:pt x="407" y="437"/>
                      <a:pt x="411" y="438"/>
                      <a:pt x="420" y="437"/>
                    </a:cubicBezTo>
                    <a:cubicBezTo>
                      <a:pt x="421" y="436"/>
                      <a:pt x="422" y="438"/>
                      <a:pt x="419" y="443"/>
                    </a:cubicBezTo>
                    <a:cubicBezTo>
                      <a:pt x="416" y="450"/>
                      <a:pt x="421" y="448"/>
                      <a:pt x="420" y="456"/>
                    </a:cubicBezTo>
                    <a:cubicBezTo>
                      <a:pt x="419" y="465"/>
                      <a:pt x="412" y="467"/>
                      <a:pt x="406" y="470"/>
                    </a:cubicBezTo>
                    <a:cubicBezTo>
                      <a:pt x="399" y="473"/>
                      <a:pt x="395" y="475"/>
                      <a:pt x="397" y="487"/>
                    </a:cubicBezTo>
                    <a:cubicBezTo>
                      <a:pt x="398" y="490"/>
                      <a:pt x="392" y="488"/>
                      <a:pt x="388" y="488"/>
                    </a:cubicBezTo>
                    <a:cubicBezTo>
                      <a:pt x="384" y="488"/>
                      <a:pt x="380" y="497"/>
                      <a:pt x="375" y="499"/>
                    </a:cubicBezTo>
                    <a:cubicBezTo>
                      <a:pt x="366" y="501"/>
                      <a:pt x="362" y="503"/>
                      <a:pt x="357" y="510"/>
                    </a:cubicBezTo>
                    <a:cubicBezTo>
                      <a:pt x="356" y="512"/>
                      <a:pt x="354" y="508"/>
                      <a:pt x="351" y="508"/>
                    </a:cubicBezTo>
                    <a:cubicBezTo>
                      <a:pt x="344" y="508"/>
                      <a:pt x="338" y="505"/>
                      <a:pt x="329" y="505"/>
                    </a:cubicBezTo>
                    <a:cubicBezTo>
                      <a:pt x="319" y="505"/>
                      <a:pt x="308" y="509"/>
                      <a:pt x="297" y="512"/>
                    </a:cubicBezTo>
                    <a:cubicBezTo>
                      <a:pt x="296" y="512"/>
                      <a:pt x="294" y="516"/>
                      <a:pt x="292" y="516"/>
                    </a:cubicBezTo>
                    <a:cubicBezTo>
                      <a:pt x="286" y="516"/>
                      <a:pt x="288" y="510"/>
                      <a:pt x="286" y="507"/>
                    </a:cubicBezTo>
                    <a:lnTo>
                      <a:pt x="286" y="507"/>
                    </a:lnTo>
                    <a:lnTo>
                      <a:pt x="278" y="507"/>
                    </a:lnTo>
                    <a:lnTo>
                      <a:pt x="278" y="507"/>
                    </a:lnTo>
                    <a:cubicBezTo>
                      <a:pt x="280" y="510"/>
                      <a:pt x="282" y="511"/>
                      <a:pt x="278" y="514"/>
                    </a:cubicBezTo>
                    <a:cubicBezTo>
                      <a:pt x="277" y="511"/>
                      <a:pt x="276" y="509"/>
                      <a:pt x="274" y="507"/>
                    </a:cubicBezTo>
                    <a:cubicBezTo>
                      <a:pt x="273" y="508"/>
                      <a:pt x="274" y="510"/>
                      <a:pt x="274" y="513"/>
                    </a:cubicBezTo>
                    <a:cubicBezTo>
                      <a:pt x="268" y="511"/>
                      <a:pt x="263" y="504"/>
                      <a:pt x="258" y="502"/>
                    </a:cubicBezTo>
                    <a:cubicBezTo>
                      <a:pt x="260" y="508"/>
                      <a:pt x="261" y="508"/>
                      <a:pt x="263" y="510"/>
                    </a:cubicBezTo>
                    <a:cubicBezTo>
                      <a:pt x="262" y="512"/>
                      <a:pt x="259" y="514"/>
                      <a:pt x="255" y="516"/>
                    </a:cubicBezTo>
                    <a:cubicBezTo>
                      <a:pt x="249" y="516"/>
                      <a:pt x="250" y="521"/>
                      <a:pt x="247" y="521"/>
                    </a:cubicBezTo>
                    <a:cubicBezTo>
                      <a:pt x="240" y="521"/>
                      <a:pt x="237" y="519"/>
                      <a:pt x="227" y="525"/>
                    </a:cubicBezTo>
                    <a:cubicBezTo>
                      <a:pt x="226" y="523"/>
                      <a:pt x="222" y="521"/>
                      <a:pt x="221" y="523"/>
                    </a:cubicBezTo>
                    <a:cubicBezTo>
                      <a:pt x="223" y="524"/>
                      <a:pt x="221" y="525"/>
                      <a:pt x="222" y="526"/>
                    </a:cubicBezTo>
                    <a:cubicBezTo>
                      <a:pt x="229" y="527"/>
                      <a:pt x="225" y="534"/>
                      <a:pt x="225" y="539"/>
                    </a:cubicBezTo>
                    <a:cubicBezTo>
                      <a:pt x="216" y="537"/>
                      <a:pt x="213" y="532"/>
                      <a:pt x="201" y="534"/>
                    </a:cubicBezTo>
                    <a:cubicBezTo>
                      <a:pt x="198" y="535"/>
                      <a:pt x="194" y="536"/>
                      <a:pt x="195" y="537"/>
                    </a:cubicBezTo>
                    <a:cubicBezTo>
                      <a:pt x="198" y="540"/>
                      <a:pt x="198" y="542"/>
                      <a:pt x="197" y="544"/>
                    </a:cubicBezTo>
                    <a:cubicBezTo>
                      <a:pt x="189" y="536"/>
                      <a:pt x="184" y="523"/>
                      <a:pt x="169" y="526"/>
                    </a:cubicBezTo>
                    <a:cubicBezTo>
                      <a:pt x="159" y="528"/>
                      <a:pt x="152" y="529"/>
                      <a:pt x="147" y="532"/>
                    </a:cubicBezTo>
                    <a:cubicBezTo>
                      <a:pt x="145" y="534"/>
                      <a:pt x="145" y="538"/>
                      <a:pt x="140" y="538"/>
                    </a:cubicBezTo>
                    <a:cubicBezTo>
                      <a:pt x="139" y="538"/>
                      <a:pt x="137" y="536"/>
                      <a:pt x="136" y="532"/>
                    </a:cubicBezTo>
                    <a:lnTo>
                      <a:pt x="136" y="532"/>
                    </a:lnTo>
                    <a:lnTo>
                      <a:pt x="135" y="535"/>
                    </a:lnTo>
                    <a:lnTo>
                      <a:pt x="135" y="535"/>
                    </a:lnTo>
                    <a:cubicBezTo>
                      <a:pt x="136" y="539"/>
                      <a:pt x="132" y="547"/>
                      <a:pt x="134" y="554"/>
                    </a:cubicBezTo>
                    <a:cubicBezTo>
                      <a:pt x="133" y="556"/>
                      <a:pt x="131" y="555"/>
                      <a:pt x="131" y="556"/>
                    </a:cubicBezTo>
                    <a:cubicBezTo>
                      <a:pt x="129" y="559"/>
                      <a:pt x="137" y="562"/>
                      <a:pt x="134" y="564"/>
                    </a:cubicBezTo>
                    <a:cubicBezTo>
                      <a:pt x="130" y="565"/>
                      <a:pt x="125" y="568"/>
                      <a:pt x="124" y="578"/>
                    </a:cubicBezTo>
                    <a:cubicBezTo>
                      <a:pt x="122" y="581"/>
                      <a:pt x="119" y="581"/>
                      <a:pt x="118" y="581"/>
                    </a:cubicBezTo>
                    <a:cubicBezTo>
                      <a:pt x="112" y="581"/>
                      <a:pt x="112" y="572"/>
                      <a:pt x="107" y="570"/>
                    </a:cubicBezTo>
                    <a:cubicBezTo>
                      <a:pt x="104" y="569"/>
                      <a:pt x="102" y="572"/>
                      <a:pt x="99" y="571"/>
                    </a:cubicBezTo>
                    <a:cubicBezTo>
                      <a:pt x="97" y="570"/>
                      <a:pt x="92" y="566"/>
                      <a:pt x="93" y="559"/>
                    </a:cubicBezTo>
                    <a:cubicBezTo>
                      <a:pt x="92" y="558"/>
                      <a:pt x="91" y="560"/>
                      <a:pt x="90" y="559"/>
                    </a:cubicBezTo>
                    <a:lnTo>
                      <a:pt x="90" y="559"/>
                    </a:lnTo>
                    <a:lnTo>
                      <a:pt x="92" y="570"/>
                    </a:lnTo>
                    <a:lnTo>
                      <a:pt x="92" y="570"/>
                    </a:lnTo>
                    <a:cubicBezTo>
                      <a:pt x="89" y="570"/>
                      <a:pt x="86" y="566"/>
                      <a:pt x="82" y="566"/>
                    </a:cubicBezTo>
                    <a:cubicBezTo>
                      <a:pt x="76" y="566"/>
                      <a:pt x="71" y="573"/>
                      <a:pt x="67" y="572"/>
                    </a:cubicBezTo>
                    <a:cubicBezTo>
                      <a:pt x="64" y="571"/>
                      <a:pt x="63" y="573"/>
                      <a:pt x="60" y="569"/>
                    </a:cubicBezTo>
                    <a:cubicBezTo>
                      <a:pt x="58" y="570"/>
                      <a:pt x="57" y="575"/>
                      <a:pt x="57" y="581"/>
                    </a:cubicBezTo>
                    <a:cubicBezTo>
                      <a:pt x="49" y="581"/>
                      <a:pt x="47" y="581"/>
                      <a:pt x="44" y="589"/>
                    </a:cubicBezTo>
                    <a:cubicBezTo>
                      <a:pt x="44" y="589"/>
                      <a:pt x="44" y="584"/>
                      <a:pt x="40" y="583"/>
                    </a:cubicBezTo>
                    <a:cubicBezTo>
                      <a:pt x="43" y="588"/>
                      <a:pt x="37" y="590"/>
                      <a:pt x="37" y="594"/>
                    </a:cubicBezTo>
                    <a:cubicBezTo>
                      <a:pt x="37" y="597"/>
                      <a:pt x="40" y="593"/>
                      <a:pt x="40" y="600"/>
                    </a:cubicBezTo>
                    <a:cubicBezTo>
                      <a:pt x="36" y="604"/>
                      <a:pt x="36" y="600"/>
                      <a:pt x="31" y="608"/>
                    </a:cubicBezTo>
                    <a:cubicBezTo>
                      <a:pt x="28" y="604"/>
                      <a:pt x="30" y="595"/>
                      <a:pt x="20" y="594"/>
                    </a:cubicBezTo>
                    <a:cubicBezTo>
                      <a:pt x="18" y="593"/>
                      <a:pt x="17" y="591"/>
                      <a:pt x="13" y="592"/>
                    </a:cubicBezTo>
                    <a:cubicBezTo>
                      <a:pt x="10" y="592"/>
                      <a:pt x="11" y="597"/>
                      <a:pt x="9" y="599"/>
                    </a:cubicBezTo>
                    <a:cubicBezTo>
                      <a:pt x="7" y="600"/>
                      <a:pt x="5" y="600"/>
                      <a:pt x="2" y="601"/>
                    </a:cubicBezTo>
                    <a:cubicBezTo>
                      <a:pt x="0" y="603"/>
                      <a:pt x="1" y="598"/>
                      <a:pt x="1" y="594"/>
                    </a:cubicBezTo>
                    <a:cubicBezTo>
                      <a:pt x="1" y="588"/>
                      <a:pt x="1" y="584"/>
                      <a:pt x="7" y="583"/>
                    </a:cubicBezTo>
                    <a:cubicBezTo>
                      <a:pt x="11" y="581"/>
                      <a:pt x="8" y="581"/>
                      <a:pt x="16" y="584"/>
                    </a:cubicBezTo>
                    <a:cubicBezTo>
                      <a:pt x="19" y="585"/>
                      <a:pt x="23" y="578"/>
                      <a:pt x="26" y="576"/>
                    </a:cubicBezTo>
                    <a:cubicBezTo>
                      <a:pt x="28" y="573"/>
                      <a:pt x="36" y="570"/>
                      <a:pt x="35" y="562"/>
                    </a:cubicBezTo>
                    <a:cubicBezTo>
                      <a:pt x="35" y="560"/>
                      <a:pt x="39" y="562"/>
                      <a:pt x="40" y="560"/>
                    </a:cubicBezTo>
                    <a:cubicBezTo>
                      <a:pt x="42" y="554"/>
                      <a:pt x="40" y="549"/>
                      <a:pt x="45" y="546"/>
                    </a:cubicBezTo>
                    <a:lnTo>
                      <a:pt x="45" y="546"/>
                    </a:lnTo>
                    <a:lnTo>
                      <a:pt x="50" y="550"/>
                    </a:lnTo>
                    <a:lnTo>
                      <a:pt x="48" y="544"/>
                    </a:lnTo>
                    <a:lnTo>
                      <a:pt x="48" y="544"/>
                    </a:lnTo>
                    <a:cubicBezTo>
                      <a:pt x="52" y="543"/>
                      <a:pt x="54" y="545"/>
                      <a:pt x="56" y="543"/>
                    </a:cubicBezTo>
                    <a:cubicBezTo>
                      <a:pt x="58" y="541"/>
                      <a:pt x="57" y="538"/>
                      <a:pt x="59" y="535"/>
                    </a:cubicBezTo>
                    <a:cubicBezTo>
                      <a:pt x="60" y="532"/>
                      <a:pt x="63" y="531"/>
                      <a:pt x="65" y="530"/>
                    </a:cubicBezTo>
                    <a:cubicBezTo>
                      <a:pt x="65" y="524"/>
                      <a:pt x="70" y="526"/>
                      <a:pt x="70" y="523"/>
                    </a:cubicBezTo>
                    <a:cubicBezTo>
                      <a:pt x="69" y="512"/>
                      <a:pt x="69" y="504"/>
                      <a:pt x="72" y="498"/>
                    </a:cubicBezTo>
                    <a:cubicBezTo>
                      <a:pt x="74" y="496"/>
                      <a:pt x="75" y="500"/>
                      <a:pt x="80" y="500"/>
                    </a:cubicBezTo>
                    <a:cubicBezTo>
                      <a:pt x="85" y="500"/>
                      <a:pt x="90" y="494"/>
                      <a:pt x="88" y="488"/>
                    </a:cubicBezTo>
                    <a:cubicBezTo>
                      <a:pt x="84" y="484"/>
                      <a:pt x="91" y="487"/>
                      <a:pt x="89" y="483"/>
                    </a:cubicBezTo>
                    <a:cubicBezTo>
                      <a:pt x="85" y="476"/>
                      <a:pt x="96" y="478"/>
                      <a:pt x="107" y="476"/>
                    </a:cubicBezTo>
                    <a:cubicBezTo>
                      <a:pt x="112" y="476"/>
                      <a:pt x="115" y="472"/>
                      <a:pt x="121" y="474"/>
                    </a:cubicBezTo>
                    <a:cubicBezTo>
                      <a:pt x="126" y="477"/>
                      <a:pt x="133" y="473"/>
                      <a:pt x="138" y="478"/>
                    </a:cubicBezTo>
                    <a:cubicBezTo>
                      <a:pt x="142" y="481"/>
                      <a:pt x="149" y="477"/>
                      <a:pt x="153" y="477"/>
                    </a:cubicBezTo>
                    <a:cubicBezTo>
                      <a:pt x="154" y="477"/>
                      <a:pt x="161" y="476"/>
                      <a:pt x="161" y="476"/>
                    </a:cubicBezTo>
                    <a:cubicBezTo>
                      <a:pt x="161" y="466"/>
                      <a:pt x="160" y="463"/>
                      <a:pt x="166" y="456"/>
                    </a:cubicBezTo>
                    <a:cubicBezTo>
                      <a:pt x="169" y="451"/>
                      <a:pt x="174" y="448"/>
                      <a:pt x="177" y="443"/>
                    </a:cubicBezTo>
                    <a:cubicBezTo>
                      <a:pt x="183" y="434"/>
                      <a:pt x="187" y="427"/>
                      <a:pt x="194" y="419"/>
                    </a:cubicBezTo>
                    <a:cubicBezTo>
                      <a:pt x="189" y="420"/>
                      <a:pt x="186" y="425"/>
                      <a:pt x="181" y="431"/>
                    </a:cubicBezTo>
                    <a:lnTo>
                      <a:pt x="181" y="431"/>
                    </a:lnTo>
                    <a:lnTo>
                      <a:pt x="181" y="431"/>
                    </a:lnTo>
                  </a:path>
                </a:pathLst>
              </a:custGeom>
              <a:solidFill>
                <a:srgbClr val="EDEEEE">
                  <a:alpha val="81176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buSzPts val="1200"/>
                </a:pPr>
                <a:endParaRPr sz="900" dirty="0"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" name="Google Shape;47;g75eb12709c_0_0">
                <a:extLst>
                  <a:ext uri="{FF2B5EF4-FFF2-40B4-BE49-F238E27FC236}">
                    <a16:creationId xmlns:a16="http://schemas.microsoft.com/office/drawing/2014/main" xmlns="" id="{CEA111E4-BAF4-4B2B-950A-BFC95973B920}"/>
                  </a:ext>
                </a:extLst>
              </p:cNvPr>
              <p:cNvSpPr/>
              <p:nvPr/>
            </p:nvSpPr>
            <p:spPr>
              <a:xfrm>
                <a:off x="-4043483" y="6260251"/>
                <a:ext cx="1360666" cy="2481479"/>
              </a:xfrm>
              <a:custGeom>
                <a:avLst/>
                <a:gdLst/>
                <a:ahLst/>
                <a:cxnLst/>
                <a:rect l="l" t="t" r="r" b="b"/>
                <a:pathLst>
                  <a:path w="228" h="416" extrusionOk="0">
                    <a:moveTo>
                      <a:pt x="223" y="287"/>
                    </a:moveTo>
                    <a:cubicBezTo>
                      <a:pt x="220" y="281"/>
                      <a:pt x="219" y="279"/>
                      <a:pt x="213" y="278"/>
                    </a:cubicBezTo>
                    <a:cubicBezTo>
                      <a:pt x="206" y="278"/>
                      <a:pt x="204" y="275"/>
                      <a:pt x="201" y="274"/>
                    </a:cubicBezTo>
                    <a:cubicBezTo>
                      <a:pt x="199" y="273"/>
                      <a:pt x="196" y="275"/>
                      <a:pt x="194" y="271"/>
                    </a:cubicBezTo>
                    <a:cubicBezTo>
                      <a:pt x="192" y="265"/>
                      <a:pt x="189" y="266"/>
                      <a:pt x="184" y="266"/>
                    </a:cubicBezTo>
                    <a:cubicBezTo>
                      <a:pt x="173" y="266"/>
                      <a:pt x="182" y="279"/>
                      <a:pt x="161" y="277"/>
                    </a:cubicBezTo>
                    <a:cubicBezTo>
                      <a:pt x="153" y="276"/>
                      <a:pt x="143" y="271"/>
                      <a:pt x="135" y="274"/>
                    </a:cubicBezTo>
                    <a:lnTo>
                      <a:pt x="135" y="274"/>
                    </a:lnTo>
                    <a:lnTo>
                      <a:pt x="128" y="264"/>
                    </a:lnTo>
                    <a:lnTo>
                      <a:pt x="128" y="264"/>
                    </a:lnTo>
                    <a:cubicBezTo>
                      <a:pt x="133" y="264"/>
                      <a:pt x="134" y="268"/>
                      <a:pt x="136" y="270"/>
                    </a:cubicBezTo>
                    <a:cubicBezTo>
                      <a:pt x="139" y="273"/>
                      <a:pt x="141" y="265"/>
                      <a:pt x="149" y="271"/>
                    </a:cubicBezTo>
                    <a:cubicBezTo>
                      <a:pt x="154" y="275"/>
                      <a:pt x="157" y="269"/>
                      <a:pt x="162" y="267"/>
                    </a:cubicBezTo>
                    <a:cubicBezTo>
                      <a:pt x="165" y="263"/>
                      <a:pt x="169" y="251"/>
                      <a:pt x="173" y="252"/>
                    </a:cubicBezTo>
                    <a:cubicBezTo>
                      <a:pt x="180" y="254"/>
                      <a:pt x="188" y="252"/>
                      <a:pt x="192" y="242"/>
                    </a:cubicBezTo>
                    <a:cubicBezTo>
                      <a:pt x="190" y="240"/>
                      <a:pt x="186" y="233"/>
                      <a:pt x="178" y="237"/>
                    </a:cubicBezTo>
                    <a:cubicBezTo>
                      <a:pt x="178" y="231"/>
                      <a:pt x="181" y="233"/>
                      <a:pt x="180" y="228"/>
                    </a:cubicBezTo>
                    <a:lnTo>
                      <a:pt x="180" y="228"/>
                    </a:lnTo>
                    <a:lnTo>
                      <a:pt x="172" y="227"/>
                    </a:lnTo>
                    <a:lnTo>
                      <a:pt x="172" y="227"/>
                    </a:lnTo>
                    <a:cubicBezTo>
                      <a:pt x="168" y="232"/>
                      <a:pt x="164" y="235"/>
                      <a:pt x="158" y="235"/>
                    </a:cubicBezTo>
                    <a:cubicBezTo>
                      <a:pt x="163" y="232"/>
                      <a:pt x="162" y="228"/>
                      <a:pt x="165" y="226"/>
                    </a:cubicBezTo>
                    <a:cubicBezTo>
                      <a:pt x="168" y="224"/>
                      <a:pt x="172" y="225"/>
                      <a:pt x="176" y="224"/>
                    </a:cubicBezTo>
                    <a:cubicBezTo>
                      <a:pt x="178" y="223"/>
                      <a:pt x="181" y="222"/>
                      <a:pt x="183" y="224"/>
                    </a:cubicBezTo>
                    <a:cubicBezTo>
                      <a:pt x="186" y="218"/>
                      <a:pt x="198" y="212"/>
                      <a:pt x="198" y="200"/>
                    </a:cubicBezTo>
                    <a:cubicBezTo>
                      <a:pt x="198" y="191"/>
                      <a:pt x="204" y="190"/>
                      <a:pt x="206" y="185"/>
                    </a:cubicBezTo>
                    <a:cubicBezTo>
                      <a:pt x="209" y="180"/>
                      <a:pt x="210" y="178"/>
                      <a:pt x="209" y="172"/>
                    </a:cubicBezTo>
                    <a:cubicBezTo>
                      <a:pt x="208" y="167"/>
                      <a:pt x="214" y="166"/>
                      <a:pt x="216" y="161"/>
                    </a:cubicBezTo>
                    <a:cubicBezTo>
                      <a:pt x="217" y="155"/>
                      <a:pt x="214" y="149"/>
                      <a:pt x="216" y="144"/>
                    </a:cubicBezTo>
                    <a:cubicBezTo>
                      <a:pt x="219" y="132"/>
                      <a:pt x="228" y="130"/>
                      <a:pt x="228" y="118"/>
                    </a:cubicBezTo>
                    <a:cubicBezTo>
                      <a:pt x="228" y="112"/>
                      <a:pt x="226" y="107"/>
                      <a:pt x="222" y="103"/>
                    </a:cubicBezTo>
                    <a:cubicBezTo>
                      <a:pt x="220" y="100"/>
                      <a:pt x="217" y="96"/>
                      <a:pt x="213" y="96"/>
                    </a:cubicBezTo>
                    <a:cubicBezTo>
                      <a:pt x="209" y="96"/>
                      <a:pt x="210" y="100"/>
                      <a:pt x="206" y="100"/>
                    </a:cubicBezTo>
                    <a:cubicBezTo>
                      <a:pt x="204" y="100"/>
                      <a:pt x="204" y="97"/>
                      <a:pt x="201" y="98"/>
                    </a:cubicBezTo>
                    <a:cubicBezTo>
                      <a:pt x="199" y="101"/>
                      <a:pt x="188" y="99"/>
                      <a:pt x="186" y="100"/>
                    </a:cubicBezTo>
                    <a:lnTo>
                      <a:pt x="186" y="100"/>
                    </a:lnTo>
                    <a:lnTo>
                      <a:pt x="180" y="99"/>
                    </a:lnTo>
                    <a:lnTo>
                      <a:pt x="180" y="99"/>
                    </a:lnTo>
                    <a:cubicBezTo>
                      <a:pt x="178" y="97"/>
                      <a:pt x="174" y="98"/>
                      <a:pt x="171" y="98"/>
                    </a:cubicBezTo>
                    <a:cubicBezTo>
                      <a:pt x="167" y="98"/>
                      <a:pt x="166" y="103"/>
                      <a:pt x="162" y="103"/>
                    </a:cubicBezTo>
                    <a:cubicBezTo>
                      <a:pt x="154" y="103"/>
                      <a:pt x="151" y="94"/>
                      <a:pt x="145" y="97"/>
                    </a:cubicBezTo>
                    <a:cubicBezTo>
                      <a:pt x="140" y="100"/>
                      <a:pt x="140" y="101"/>
                      <a:pt x="138" y="103"/>
                    </a:cubicBezTo>
                    <a:cubicBezTo>
                      <a:pt x="135" y="105"/>
                      <a:pt x="132" y="103"/>
                      <a:pt x="129" y="105"/>
                    </a:cubicBezTo>
                    <a:cubicBezTo>
                      <a:pt x="127" y="106"/>
                      <a:pt x="127" y="110"/>
                      <a:pt x="125" y="111"/>
                    </a:cubicBezTo>
                    <a:cubicBezTo>
                      <a:pt x="121" y="112"/>
                      <a:pt x="117" y="109"/>
                      <a:pt x="115" y="112"/>
                    </a:cubicBezTo>
                    <a:cubicBezTo>
                      <a:pt x="112" y="117"/>
                      <a:pt x="113" y="122"/>
                      <a:pt x="107" y="122"/>
                    </a:cubicBezTo>
                    <a:cubicBezTo>
                      <a:pt x="105" y="122"/>
                      <a:pt x="96" y="124"/>
                      <a:pt x="95" y="123"/>
                    </a:cubicBezTo>
                    <a:cubicBezTo>
                      <a:pt x="98" y="121"/>
                      <a:pt x="101" y="118"/>
                      <a:pt x="103" y="117"/>
                    </a:cubicBezTo>
                    <a:cubicBezTo>
                      <a:pt x="105" y="116"/>
                      <a:pt x="104" y="116"/>
                      <a:pt x="106" y="115"/>
                    </a:cubicBezTo>
                    <a:cubicBezTo>
                      <a:pt x="107" y="115"/>
                      <a:pt x="112" y="112"/>
                      <a:pt x="113" y="104"/>
                    </a:cubicBezTo>
                    <a:cubicBezTo>
                      <a:pt x="113" y="104"/>
                      <a:pt x="114" y="102"/>
                      <a:pt x="114" y="102"/>
                    </a:cubicBezTo>
                    <a:cubicBezTo>
                      <a:pt x="112" y="102"/>
                      <a:pt x="111" y="105"/>
                      <a:pt x="109" y="105"/>
                    </a:cubicBezTo>
                    <a:cubicBezTo>
                      <a:pt x="107" y="105"/>
                      <a:pt x="106" y="104"/>
                      <a:pt x="105" y="103"/>
                    </a:cubicBezTo>
                    <a:cubicBezTo>
                      <a:pt x="107" y="101"/>
                      <a:pt x="111" y="98"/>
                      <a:pt x="113" y="97"/>
                    </a:cubicBezTo>
                    <a:cubicBezTo>
                      <a:pt x="113" y="98"/>
                      <a:pt x="113" y="99"/>
                      <a:pt x="116" y="100"/>
                    </a:cubicBezTo>
                    <a:cubicBezTo>
                      <a:pt x="121" y="93"/>
                      <a:pt x="126" y="90"/>
                      <a:pt x="126" y="84"/>
                    </a:cubicBezTo>
                    <a:cubicBezTo>
                      <a:pt x="124" y="85"/>
                      <a:pt x="123" y="88"/>
                      <a:pt x="121" y="88"/>
                    </a:cubicBezTo>
                    <a:cubicBezTo>
                      <a:pt x="119" y="88"/>
                      <a:pt x="115" y="85"/>
                      <a:pt x="112" y="88"/>
                    </a:cubicBezTo>
                    <a:cubicBezTo>
                      <a:pt x="111" y="89"/>
                      <a:pt x="110" y="88"/>
                      <a:pt x="110" y="88"/>
                    </a:cubicBezTo>
                    <a:cubicBezTo>
                      <a:pt x="104" y="86"/>
                      <a:pt x="101" y="87"/>
                      <a:pt x="98" y="84"/>
                    </a:cubicBezTo>
                    <a:cubicBezTo>
                      <a:pt x="102" y="82"/>
                      <a:pt x="109" y="85"/>
                      <a:pt x="115" y="82"/>
                    </a:cubicBezTo>
                    <a:cubicBezTo>
                      <a:pt x="115" y="78"/>
                      <a:pt x="114" y="77"/>
                      <a:pt x="113" y="76"/>
                    </a:cubicBezTo>
                    <a:cubicBezTo>
                      <a:pt x="124" y="70"/>
                      <a:pt x="123" y="61"/>
                      <a:pt x="135" y="54"/>
                    </a:cubicBezTo>
                    <a:cubicBezTo>
                      <a:pt x="139" y="51"/>
                      <a:pt x="142" y="42"/>
                      <a:pt x="146" y="41"/>
                    </a:cubicBezTo>
                    <a:cubicBezTo>
                      <a:pt x="153" y="38"/>
                      <a:pt x="155" y="34"/>
                      <a:pt x="160" y="27"/>
                    </a:cubicBezTo>
                    <a:lnTo>
                      <a:pt x="160" y="27"/>
                    </a:lnTo>
                    <a:lnTo>
                      <a:pt x="160" y="18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7" y="14"/>
                    </a:lnTo>
                    <a:cubicBezTo>
                      <a:pt x="159" y="9"/>
                      <a:pt x="161" y="7"/>
                      <a:pt x="161" y="1"/>
                    </a:cubicBezTo>
                    <a:lnTo>
                      <a:pt x="161" y="1"/>
                    </a:lnTo>
                    <a:lnTo>
                      <a:pt x="160" y="7"/>
                    </a:lnTo>
                    <a:lnTo>
                      <a:pt x="160" y="1"/>
                    </a:lnTo>
                    <a:lnTo>
                      <a:pt x="160" y="1"/>
                    </a:lnTo>
                    <a:cubicBezTo>
                      <a:pt x="152" y="1"/>
                      <a:pt x="149" y="3"/>
                      <a:pt x="144" y="0"/>
                    </a:cubicBezTo>
                    <a:cubicBezTo>
                      <a:pt x="142" y="2"/>
                      <a:pt x="147" y="7"/>
                      <a:pt x="144" y="7"/>
                    </a:cubicBezTo>
                    <a:cubicBezTo>
                      <a:pt x="142" y="7"/>
                      <a:pt x="138" y="7"/>
                      <a:pt x="136" y="5"/>
                    </a:cubicBezTo>
                    <a:cubicBezTo>
                      <a:pt x="133" y="4"/>
                      <a:pt x="130" y="5"/>
                      <a:pt x="129" y="5"/>
                    </a:cubicBezTo>
                    <a:cubicBezTo>
                      <a:pt x="125" y="5"/>
                      <a:pt x="127" y="12"/>
                      <a:pt x="121" y="12"/>
                    </a:cubicBezTo>
                    <a:cubicBezTo>
                      <a:pt x="118" y="12"/>
                      <a:pt x="113" y="12"/>
                      <a:pt x="111" y="8"/>
                    </a:cubicBezTo>
                    <a:cubicBezTo>
                      <a:pt x="108" y="13"/>
                      <a:pt x="102" y="11"/>
                      <a:pt x="101" y="16"/>
                    </a:cubicBezTo>
                    <a:cubicBezTo>
                      <a:pt x="100" y="15"/>
                      <a:pt x="98" y="15"/>
                      <a:pt x="98" y="15"/>
                    </a:cubicBezTo>
                    <a:cubicBezTo>
                      <a:pt x="95" y="15"/>
                      <a:pt x="95" y="20"/>
                      <a:pt x="91" y="23"/>
                    </a:cubicBezTo>
                    <a:cubicBezTo>
                      <a:pt x="92" y="17"/>
                      <a:pt x="93" y="15"/>
                      <a:pt x="92" y="12"/>
                    </a:cubicBezTo>
                    <a:lnTo>
                      <a:pt x="92" y="12"/>
                    </a:lnTo>
                    <a:lnTo>
                      <a:pt x="85" y="12"/>
                    </a:lnTo>
                    <a:lnTo>
                      <a:pt x="85" y="12"/>
                    </a:lnTo>
                    <a:cubicBezTo>
                      <a:pt x="84" y="17"/>
                      <a:pt x="81" y="20"/>
                      <a:pt x="77" y="23"/>
                    </a:cubicBezTo>
                    <a:cubicBezTo>
                      <a:pt x="78" y="20"/>
                      <a:pt x="81" y="18"/>
                      <a:pt x="81" y="14"/>
                    </a:cubicBezTo>
                    <a:cubicBezTo>
                      <a:pt x="81" y="12"/>
                      <a:pt x="79" y="11"/>
                      <a:pt x="79" y="10"/>
                    </a:cubicBezTo>
                    <a:cubicBezTo>
                      <a:pt x="76" y="10"/>
                      <a:pt x="75" y="9"/>
                      <a:pt x="74" y="16"/>
                    </a:cubicBezTo>
                    <a:cubicBezTo>
                      <a:pt x="74" y="6"/>
                      <a:pt x="69" y="7"/>
                      <a:pt x="64" y="7"/>
                    </a:cubicBezTo>
                    <a:cubicBezTo>
                      <a:pt x="63" y="7"/>
                      <a:pt x="64" y="11"/>
                      <a:pt x="64" y="12"/>
                    </a:cubicBezTo>
                    <a:cubicBezTo>
                      <a:pt x="64" y="17"/>
                      <a:pt x="61" y="15"/>
                      <a:pt x="60" y="18"/>
                    </a:cubicBezTo>
                    <a:cubicBezTo>
                      <a:pt x="58" y="22"/>
                      <a:pt x="64" y="23"/>
                      <a:pt x="64" y="25"/>
                    </a:cubicBezTo>
                    <a:cubicBezTo>
                      <a:pt x="62" y="24"/>
                      <a:pt x="60" y="25"/>
                      <a:pt x="60" y="26"/>
                    </a:cubicBezTo>
                    <a:cubicBezTo>
                      <a:pt x="65" y="34"/>
                      <a:pt x="58" y="28"/>
                      <a:pt x="57" y="29"/>
                    </a:cubicBezTo>
                    <a:lnTo>
                      <a:pt x="57" y="29"/>
                    </a:lnTo>
                    <a:lnTo>
                      <a:pt x="57" y="39"/>
                    </a:lnTo>
                    <a:lnTo>
                      <a:pt x="57" y="39"/>
                    </a:lnTo>
                    <a:cubicBezTo>
                      <a:pt x="62" y="40"/>
                      <a:pt x="53" y="40"/>
                      <a:pt x="62" y="44"/>
                    </a:cubicBezTo>
                    <a:cubicBezTo>
                      <a:pt x="66" y="43"/>
                      <a:pt x="66" y="45"/>
                      <a:pt x="67" y="46"/>
                    </a:cubicBezTo>
                    <a:cubicBezTo>
                      <a:pt x="65" y="46"/>
                      <a:pt x="62" y="47"/>
                      <a:pt x="58" y="44"/>
                    </a:cubicBezTo>
                    <a:cubicBezTo>
                      <a:pt x="53" y="44"/>
                      <a:pt x="51" y="49"/>
                      <a:pt x="46" y="45"/>
                    </a:cubicBezTo>
                    <a:lnTo>
                      <a:pt x="46" y="45"/>
                    </a:lnTo>
                    <a:lnTo>
                      <a:pt x="48" y="50"/>
                    </a:lnTo>
                    <a:lnTo>
                      <a:pt x="48" y="50"/>
                    </a:lnTo>
                    <a:cubicBezTo>
                      <a:pt x="49" y="51"/>
                      <a:pt x="48" y="53"/>
                      <a:pt x="51" y="54"/>
                    </a:cubicBezTo>
                    <a:cubicBezTo>
                      <a:pt x="54" y="56"/>
                      <a:pt x="49" y="61"/>
                      <a:pt x="50" y="63"/>
                    </a:cubicBezTo>
                    <a:cubicBezTo>
                      <a:pt x="46" y="63"/>
                      <a:pt x="46" y="61"/>
                      <a:pt x="43" y="61"/>
                    </a:cubicBezTo>
                    <a:cubicBezTo>
                      <a:pt x="42" y="70"/>
                      <a:pt x="51" y="70"/>
                      <a:pt x="54" y="74"/>
                    </a:cubicBezTo>
                    <a:cubicBezTo>
                      <a:pt x="56" y="79"/>
                      <a:pt x="54" y="81"/>
                      <a:pt x="60" y="85"/>
                    </a:cubicBezTo>
                    <a:cubicBezTo>
                      <a:pt x="55" y="85"/>
                      <a:pt x="50" y="77"/>
                      <a:pt x="46" y="78"/>
                    </a:cubicBezTo>
                    <a:cubicBezTo>
                      <a:pt x="46" y="80"/>
                      <a:pt x="53" y="85"/>
                      <a:pt x="53" y="86"/>
                    </a:cubicBezTo>
                    <a:cubicBezTo>
                      <a:pt x="51" y="85"/>
                      <a:pt x="46" y="82"/>
                      <a:pt x="44" y="82"/>
                    </a:cubicBezTo>
                    <a:cubicBezTo>
                      <a:pt x="42" y="82"/>
                      <a:pt x="44" y="85"/>
                      <a:pt x="42" y="86"/>
                    </a:cubicBezTo>
                    <a:cubicBezTo>
                      <a:pt x="38" y="86"/>
                      <a:pt x="38" y="81"/>
                      <a:pt x="35" y="80"/>
                    </a:cubicBezTo>
                    <a:cubicBezTo>
                      <a:pt x="35" y="81"/>
                      <a:pt x="32" y="82"/>
                      <a:pt x="33" y="84"/>
                    </a:cubicBezTo>
                    <a:cubicBezTo>
                      <a:pt x="33" y="87"/>
                      <a:pt x="40" y="89"/>
                      <a:pt x="33" y="94"/>
                    </a:cubicBezTo>
                    <a:cubicBezTo>
                      <a:pt x="30" y="90"/>
                      <a:pt x="29" y="87"/>
                      <a:pt x="30" y="85"/>
                    </a:cubicBezTo>
                    <a:lnTo>
                      <a:pt x="30" y="85"/>
                    </a:lnTo>
                    <a:lnTo>
                      <a:pt x="26" y="85"/>
                    </a:lnTo>
                    <a:lnTo>
                      <a:pt x="26" y="85"/>
                    </a:lnTo>
                    <a:cubicBezTo>
                      <a:pt x="26" y="88"/>
                      <a:pt x="25" y="87"/>
                      <a:pt x="24" y="89"/>
                    </a:cubicBezTo>
                    <a:cubicBezTo>
                      <a:pt x="22" y="98"/>
                      <a:pt x="34" y="102"/>
                      <a:pt x="28" y="102"/>
                    </a:cubicBezTo>
                    <a:cubicBezTo>
                      <a:pt x="26" y="103"/>
                      <a:pt x="25" y="102"/>
                      <a:pt x="25" y="105"/>
                    </a:cubicBezTo>
                    <a:cubicBezTo>
                      <a:pt x="25" y="111"/>
                      <a:pt x="29" y="112"/>
                      <a:pt x="31" y="116"/>
                    </a:cubicBezTo>
                    <a:cubicBezTo>
                      <a:pt x="34" y="117"/>
                      <a:pt x="37" y="116"/>
                      <a:pt x="39" y="118"/>
                    </a:cubicBezTo>
                    <a:lnTo>
                      <a:pt x="39" y="118"/>
                    </a:lnTo>
                    <a:lnTo>
                      <a:pt x="30" y="119"/>
                    </a:lnTo>
                    <a:lnTo>
                      <a:pt x="30" y="119"/>
                    </a:lnTo>
                    <a:cubicBezTo>
                      <a:pt x="27" y="118"/>
                      <a:pt x="25" y="115"/>
                      <a:pt x="24" y="114"/>
                    </a:cubicBezTo>
                    <a:cubicBezTo>
                      <a:pt x="20" y="117"/>
                      <a:pt x="20" y="121"/>
                      <a:pt x="22" y="126"/>
                    </a:cubicBezTo>
                    <a:cubicBezTo>
                      <a:pt x="24" y="134"/>
                      <a:pt x="25" y="132"/>
                      <a:pt x="23" y="137"/>
                    </a:cubicBezTo>
                    <a:cubicBezTo>
                      <a:pt x="29" y="140"/>
                      <a:pt x="31" y="128"/>
                      <a:pt x="33" y="132"/>
                    </a:cubicBezTo>
                    <a:cubicBezTo>
                      <a:pt x="36" y="141"/>
                      <a:pt x="36" y="133"/>
                      <a:pt x="42" y="132"/>
                    </a:cubicBezTo>
                    <a:cubicBezTo>
                      <a:pt x="42" y="138"/>
                      <a:pt x="37" y="139"/>
                      <a:pt x="31" y="139"/>
                    </a:cubicBezTo>
                    <a:lnTo>
                      <a:pt x="31" y="139"/>
                    </a:lnTo>
                    <a:lnTo>
                      <a:pt x="29" y="144"/>
                    </a:lnTo>
                    <a:lnTo>
                      <a:pt x="39" y="144"/>
                    </a:lnTo>
                    <a:lnTo>
                      <a:pt x="43" y="150"/>
                    </a:lnTo>
                    <a:lnTo>
                      <a:pt x="43" y="150"/>
                    </a:lnTo>
                    <a:cubicBezTo>
                      <a:pt x="40" y="150"/>
                      <a:pt x="38" y="146"/>
                      <a:pt x="37" y="146"/>
                    </a:cubicBezTo>
                    <a:cubicBezTo>
                      <a:pt x="35" y="148"/>
                      <a:pt x="32" y="154"/>
                      <a:pt x="32" y="157"/>
                    </a:cubicBezTo>
                    <a:cubicBezTo>
                      <a:pt x="32" y="159"/>
                      <a:pt x="36" y="158"/>
                      <a:pt x="38" y="161"/>
                    </a:cubicBezTo>
                    <a:cubicBezTo>
                      <a:pt x="40" y="162"/>
                      <a:pt x="43" y="161"/>
                      <a:pt x="43" y="163"/>
                    </a:cubicBezTo>
                    <a:cubicBezTo>
                      <a:pt x="40" y="162"/>
                      <a:pt x="39" y="164"/>
                      <a:pt x="37" y="164"/>
                    </a:cubicBezTo>
                    <a:cubicBezTo>
                      <a:pt x="30" y="157"/>
                      <a:pt x="25" y="163"/>
                      <a:pt x="25" y="168"/>
                    </a:cubicBezTo>
                    <a:cubicBezTo>
                      <a:pt x="25" y="170"/>
                      <a:pt x="31" y="169"/>
                      <a:pt x="31" y="170"/>
                    </a:cubicBezTo>
                    <a:cubicBezTo>
                      <a:pt x="29" y="170"/>
                      <a:pt x="35" y="179"/>
                      <a:pt x="24" y="171"/>
                    </a:cubicBezTo>
                    <a:cubicBezTo>
                      <a:pt x="21" y="175"/>
                      <a:pt x="22" y="182"/>
                      <a:pt x="20" y="185"/>
                    </a:cubicBezTo>
                    <a:cubicBezTo>
                      <a:pt x="27" y="184"/>
                      <a:pt x="24" y="186"/>
                      <a:pt x="26" y="189"/>
                    </a:cubicBezTo>
                    <a:cubicBezTo>
                      <a:pt x="23" y="192"/>
                      <a:pt x="23" y="190"/>
                      <a:pt x="22" y="189"/>
                    </a:cubicBezTo>
                    <a:cubicBezTo>
                      <a:pt x="22" y="195"/>
                      <a:pt x="25" y="192"/>
                      <a:pt x="24" y="195"/>
                    </a:cubicBezTo>
                    <a:cubicBezTo>
                      <a:pt x="24" y="196"/>
                      <a:pt x="22" y="200"/>
                      <a:pt x="19" y="197"/>
                    </a:cubicBezTo>
                    <a:cubicBezTo>
                      <a:pt x="12" y="192"/>
                      <a:pt x="14" y="199"/>
                      <a:pt x="11" y="199"/>
                    </a:cubicBezTo>
                    <a:cubicBezTo>
                      <a:pt x="9" y="199"/>
                      <a:pt x="5" y="197"/>
                      <a:pt x="3" y="200"/>
                    </a:cubicBezTo>
                    <a:cubicBezTo>
                      <a:pt x="0" y="211"/>
                      <a:pt x="9" y="203"/>
                      <a:pt x="16" y="207"/>
                    </a:cubicBezTo>
                    <a:cubicBezTo>
                      <a:pt x="20" y="210"/>
                      <a:pt x="21" y="202"/>
                      <a:pt x="27" y="205"/>
                    </a:cubicBezTo>
                    <a:cubicBezTo>
                      <a:pt x="26" y="206"/>
                      <a:pt x="21" y="207"/>
                      <a:pt x="21" y="211"/>
                    </a:cubicBezTo>
                    <a:cubicBezTo>
                      <a:pt x="15" y="208"/>
                      <a:pt x="10" y="210"/>
                      <a:pt x="14" y="215"/>
                    </a:cubicBezTo>
                    <a:cubicBezTo>
                      <a:pt x="15" y="215"/>
                      <a:pt x="23" y="222"/>
                      <a:pt x="26" y="219"/>
                    </a:cubicBezTo>
                    <a:cubicBezTo>
                      <a:pt x="25" y="223"/>
                      <a:pt x="31" y="224"/>
                      <a:pt x="32" y="224"/>
                    </a:cubicBezTo>
                    <a:cubicBezTo>
                      <a:pt x="36" y="220"/>
                      <a:pt x="42" y="216"/>
                      <a:pt x="44" y="209"/>
                    </a:cubicBezTo>
                    <a:cubicBezTo>
                      <a:pt x="52" y="204"/>
                      <a:pt x="54" y="199"/>
                      <a:pt x="58" y="194"/>
                    </a:cubicBezTo>
                    <a:cubicBezTo>
                      <a:pt x="57" y="199"/>
                      <a:pt x="50" y="209"/>
                      <a:pt x="64" y="203"/>
                    </a:cubicBezTo>
                    <a:cubicBezTo>
                      <a:pt x="62" y="204"/>
                      <a:pt x="57" y="209"/>
                      <a:pt x="51" y="208"/>
                    </a:cubicBezTo>
                    <a:cubicBezTo>
                      <a:pt x="49" y="212"/>
                      <a:pt x="47" y="216"/>
                      <a:pt x="45" y="220"/>
                    </a:cubicBezTo>
                    <a:cubicBezTo>
                      <a:pt x="48" y="220"/>
                      <a:pt x="50" y="218"/>
                      <a:pt x="53" y="219"/>
                    </a:cubicBezTo>
                    <a:cubicBezTo>
                      <a:pt x="49" y="225"/>
                      <a:pt x="41" y="220"/>
                      <a:pt x="43" y="226"/>
                    </a:cubicBezTo>
                    <a:cubicBezTo>
                      <a:pt x="45" y="225"/>
                      <a:pt x="48" y="227"/>
                      <a:pt x="50" y="227"/>
                    </a:cubicBezTo>
                    <a:cubicBezTo>
                      <a:pt x="51" y="227"/>
                      <a:pt x="52" y="228"/>
                      <a:pt x="54" y="228"/>
                    </a:cubicBezTo>
                    <a:cubicBezTo>
                      <a:pt x="55" y="228"/>
                      <a:pt x="59" y="223"/>
                      <a:pt x="59" y="223"/>
                    </a:cubicBezTo>
                    <a:cubicBezTo>
                      <a:pt x="60" y="223"/>
                      <a:pt x="60" y="223"/>
                      <a:pt x="60" y="224"/>
                    </a:cubicBezTo>
                    <a:cubicBezTo>
                      <a:pt x="60" y="224"/>
                      <a:pt x="56" y="231"/>
                      <a:pt x="54" y="231"/>
                    </a:cubicBezTo>
                    <a:cubicBezTo>
                      <a:pt x="52" y="231"/>
                      <a:pt x="49" y="229"/>
                      <a:pt x="49" y="229"/>
                    </a:cubicBezTo>
                    <a:cubicBezTo>
                      <a:pt x="40" y="228"/>
                      <a:pt x="40" y="235"/>
                      <a:pt x="36" y="235"/>
                    </a:cubicBezTo>
                    <a:cubicBezTo>
                      <a:pt x="37" y="236"/>
                      <a:pt x="39" y="239"/>
                      <a:pt x="40" y="240"/>
                    </a:cubicBezTo>
                    <a:cubicBezTo>
                      <a:pt x="38" y="242"/>
                      <a:pt x="40" y="240"/>
                      <a:pt x="37" y="240"/>
                    </a:cubicBezTo>
                    <a:cubicBezTo>
                      <a:pt x="35" y="240"/>
                      <a:pt x="37" y="247"/>
                      <a:pt x="37" y="248"/>
                    </a:cubicBezTo>
                    <a:lnTo>
                      <a:pt x="37" y="248"/>
                    </a:lnTo>
                    <a:lnTo>
                      <a:pt x="40" y="248"/>
                    </a:lnTo>
                    <a:lnTo>
                      <a:pt x="40" y="248"/>
                    </a:lnTo>
                    <a:cubicBezTo>
                      <a:pt x="37" y="251"/>
                      <a:pt x="37" y="255"/>
                      <a:pt x="35" y="260"/>
                    </a:cubicBezTo>
                    <a:lnTo>
                      <a:pt x="35" y="260"/>
                    </a:lnTo>
                    <a:lnTo>
                      <a:pt x="39" y="257"/>
                    </a:lnTo>
                    <a:lnTo>
                      <a:pt x="39" y="257"/>
                    </a:lnTo>
                    <a:cubicBezTo>
                      <a:pt x="38" y="263"/>
                      <a:pt x="37" y="261"/>
                      <a:pt x="37" y="266"/>
                    </a:cubicBezTo>
                    <a:cubicBezTo>
                      <a:pt x="34" y="266"/>
                      <a:pt x="27" y="283"/>
                      <a:pt x="29" y="282"/>
                    </a:cubicBezTo>
                    <a:cubicBezTo>
                      <a:pt x="41" y="261"/>
                      <a:pt x="35" y="280"/>
                      <a:pt x="29" y="287"/>
                    </a:cubicBezTo>
                    <a:cubicBezTo>
                      <a:pt x="33" y="287"/>
                      <a:pt x="34" y="284"/>
                      <a:pt x="36" y="284"/>
                    </a:cubicBezTo>
                    <a:cubicBezTo>
                      <a:pt x="34" y="285"/>
                      <a:pt x="33" y="289"/>
                      <a:pt x="31" y="290"/>
                    </a:cubicBezTo>
                    <a:lnTo>
                      <a:pt x="31" y="290"/>
                    </a:lnTo>
                    <a:lnTo>
                      <a:pt x="32" y="300"/>
                    </a:lnTo>
                    <a:lnTo>
                      <a:pt x="32" y="300"/>
                    </a:lnTo>
                    <a:cubicBezTo>
                      <a:pt x="38" y="302"/>
                      <a:pt x="38" y="293"/>
                      <a:pt x="42" y="294"/>
                    </a:cubicBezTo>
                    <a:cubicBezTo>
                      <a:pt x="36" y="301"/>
                      <a:pt x="28" y="313"/>
                      <a:pt x="28" y="325"/>
                    </a:cubicBezTo>
                    <a:cubicBezTo>
                      <a:pt x="28" y="330"/>
                      <a:pt x="27" y="331"/>
                      <a:pt x="27" y="334"/>
                    </a:cubicBezTo>
                    <a:cubicBezTo>
                      <a:pt x="27" y="337"/>
                      <a:pt x="23" y="336"/>
                      <a:pt x="23" y="342"/>
                    </a:cubicBezTo>
                    <a:cubicBezTo>
                      <a:pt x="23" y="347"/>
                      <a:pt x="24" y="348"/>
                      <a:pt x="29" y="348"/>
                    </a:cubicBezTo>
                    <a:cubicBezTo>
                      <a:pt x="33" y="348"/>
                      <a:pt x="38" y="345"/>
                      <a:pt x="38" y="341"/>
                    </a:cubicBezTo>
                    <a:cubicBezTo>
                      <a:pt x="38" y="338"/>
                      <a:pt x="35" y="336"/>
                      <a:pt x="36" y="335"/>
                    </a:cubicBezTo>
                    <a:cubicBezTo>
                      <a:pt x="39" y="331"/>
                      <a:pt x="39" y="318"/>
                      <a:pt x="43" y="308"/>
                    </a:cubicBezTo>
                    <a:cubicBezTo>
                      <a:pt x="44" y="302"/>
                      <a:pt x="46" y="303"/>
                      <a:pt x="49" y="301"/>
                    </a:cubicBezTo>
                    <a:cubicBezTo>
                      <a:pt x="50" y="292"/>
                      <a:pt x="41" y="288"/>
                      <a:pt x="43" y="278"/>
                    </a:cubicBezTo>
                    <a:cubicBezTo>
                      <a:pt x="43" y="273"/>
                      <a:pt x="45" y="277"/>
                      <a:pt x="47" y="275"/>
                    </a:cubicBezTo>
                    <a:cubicBezTo>
                      <a:pt x="53" y="267"/>
                      <a:pt x="57" y="259"/>
                      <a:pt x="64" y="251"/>
                    </a:cubicBezTo>
                    <a:cubicBezTo>
                      <a:pt x="64" y="265"/>
                      <a:pt x="48" y="267"/>
                      <a:pt x="48" y="284"/>
                    </a:cubicBezTo>
                    <a:cubicBezTo>
                      <a:pt x="48" y="289"/>
                      <a:pt x="50" y="292"/>
                      <a:pt x="54" y="292"/>
                    </a:cubicBezTo>
                    <a:cubicBezTo>
                      <a:pt x="56" y="292"/>
                      <a:pt x="51" y="286"/>
                      <a:pt x="56" y="282"/>
                    </a:cubicBezTo>
                    <a:cubicBezTo>
                      <a:pt x="59" y="282"/>
                      <a:pt x="59" y="284"/>
                      <a:pt x="60" y="285"/>
                    </a:cubicBezTo>
                    <a:cubicBezTo>
                      <a:pt x="62" y="281"/>
                      <a:pt x="60" y="279"/>
                      <a:pt x="60" y="276"/>
                    </a:cubicBezTo>
                    <a:cubicBezTo>
                      <a:pt x="64" y="279"/>
                      <a:pt x="64" y="287"/>
                      <a:pt x="65" y="289"/>
                    </a:cubicBezTo>
                    <a:cubicBezTo>
                      <a:pt x="69" y="288"/>
                      <a:pt x="71" y="274"/>
                      <a:pt x="71" y="264"/>
                    </a:cubicBezTo>
                    <a:lnTo>
                      <a:pt x="71" y="264"/>
                    </a:lnTo>
                    <a:lnTo>
                      <a:pt x="71" y="258"/>
                    </a:lnTo>
                    <a:lnTo>
                      <a:pt x="71" y="258"/>
                    </a:lnTo>
                    <a:cubicBezTo>
                      <a:pt x="73" y="259"/>
                      <a:pt x="74" y="263"/>
                      <a:pt x="74" y="264"/>
                    </a:cubicBezTo>
                    <a:cubicBezTo>
                      <a:pt x="75" y="259"/>
                      <a:pt x="76" y="258"/>
                      <a:pt x="78" y="257"/>
                    </a:cubicBezTo>
                    <a:lnTo>
                      <a:pt x="78" y="257"/>
                    </a:lnTo>
                    <a:lnTo>
                      <a:pt x="78" y="262"/>
                    </a:lnTo>
                    <a:lnTo>
                      <a:pt x="78" y="262"/>
                    </a:lnTo>
                    <a:cubicBezTo>
                      <a:pt x="75" y="266"/>
                      <a:pt x="74" y="271"/>
                      <a:pt x="74" y="277"/>
                    </a:cubicBezTo>
                    <a:cubicBezTo>
                      <a:pt x="74" y="279"/>
                      <a:pt x="78" y="278"/>
                      <a:pt x="77" y="270"/>
                    </a:cubicBezTo>
                    <a:cubicBezTo>
                      <a:pt x="80" y="273"/>
                      <a:pt x="83" y="281"/>
                      <a:pt x="92" y="283"/>
                    </a:cubicBezTo>
                    <a:cubicBezTo>
                      <a:pt x="84" y="284"/>
                      <a:pt x="79" y="279"/>
                      <a:pt x="76" y="279"/>
                    </a:cubicBezTo>
                    <a:cubicBezTo>
                      <a:pt x="70" y="279"/>
                      <a:pt x="73" y="290"/>
                      <a:pt x="73" y="298"/>
                    </a:cubicBezTo>
                    <a:cubicBezTo>
                      <a:pt x="73" y="304"/>
                      <a:pt x="69" y="304"/>
                      <a:pt x="71" y="306"/>
                    </a:cubicBezTo>
                    <a:cubicBezTo>
                      <a:pt x="75" y="311"/>
                      <a:pt x="76" y="314"/>
                      <a:pt x="83" y="316"/>
                    </a:cubicBezTo>
                    <a:cubicBezTo>
                      <a:pt x="84" y="318"/>
                      <a:pt x="84" y="323"/>
                      <a:pt x="85" y="325"/>
                    </a:cubicBezTo>
                    <a:cubicBezTo>
                      <a:pt x="90" y="335"/>
                      <a:pt x="80" y="332"/>
                      <a:pt x="79" y="337"/>
                    </a:cubicBezTo>
                    <a:cubicBezTo>
                      <a:pt x="79" y="341"/>
                      <a:pt x="77" y="343"/>
                      <a:pt x="75" y="346"/>
                    </a:cubicBezTo>
                    <a:cubicBezTo>
                      <a:pt x="74" y="357"/>
                      <a:pt x="64" y="365"/>
                      <a:pt x="64" y="376"/>
                    </a:cubicBezTo>
                    <a:cubicBezTo>
                      <a:pt x="64" y="381"/>
                      <a:pt x="66" y="381"/>
                      <a:pt x="66" y="385"/>
                    </a:cubicBezTo>
                    <a:cubicBezTo>
                      <a:pt x="62" y="384"/>
                      <a:pt x="63" y="375"/>
                      <a:pt x="58" y="377"/>
                    </a:cubicBezTo>
                    <a:cubicBezTo>
                      <a:pt x="57" y="380"/>
                      <a:pt x="57" y="383"/>
                      <a:pt x="57" y="386"/>
                    </a:cubicBezTo>
                    <a:cubicBezTo>
                      <a:pt x="57" y="389"/>
                      <a:pt x="58" y="396"/>
                      <a:pt x="66" y="402"/>
                    </a:cubicBezTo>
                    <a:cubicBezTo>
                      <a:pt x="69" y="407"/>
                      <a:pt x="67" y="416"/>
                      <a:pt x="74" y="416"/>
                    </a:cubicBezTo>
                    <a:lnTo>
                      <a:pt x="74" y="416"/>
                    </a:lnTo>
                    <a:lnTo>
                      <a:pt x="74" y="410"/>
                    </a:lnTo>
                    <a:lnTo>
                      <a:pt x="74" y="410"/>
                    </a:lnTo>
                    <a:cubicBezTo>
                      <a:pt x="72" y="407"/>
                      <a:pt x="69" y="403"/>
                      <a:pt x="69" y="398"/>
                    </a:cubicBezTo>
                    <a:cubicBezTo>
                      <a:pt x="69" y="394"/>
                      <a:pt x="71" y="392"/>
                      <a:pt x="74" y="393"/>
                    </a:cubicBezTo>
                    <a:cubicBezTo>
                      <a:pt x="80" y="394"/>
                      <a:pt x="78" y="398"/>
                      <a:pt x="89" y="401"/>
                    </a:cubicBezTo>
                    <a:cubicBezTo>
                      <a:pt x="92" y="404"/>
                      <a:pt x="95" y="410"/>
                      <a:pt x="101" y="410"/>
                    </a:cubicBezTo>
                    <a:cubicBezTo>
                      <a:pt x="103" y="402"/>
                      <a:pt x="105" y="401"/>
                      <a:pt x="99" y="395"/>
                    </a:cubicBezTo>
                    <a:cubicBezTo>
                      <a:pt x="98" y="392"/>
                      <a:pt x="100" y="392"/>
                      <a:pt x="99" y="388"/>
                    </a:cubicBezTo>
                    <a:cubicBezTo>
                      <a:pt x="104" y="392"/>
                      <a:pt x="101" y="391"/>
                      <a:pt x="106" y="394"/>
                    </a:cubicBezTo>
                    <a:cubicBezTo>
                      <a:pt x="108" y="391"/>
                      <a:pt x="111" y="403"/>
                      <a:pt x="114" y="400"/>
                    </a:cubicBezTo>
                    <a:lnTo>
                      <a:pt x="114" y="400"/>
                    </a:lnTo>
                    <a:lnTo>
                      <a:pt x="117" y="395"/>
                    </a:lnTo>
                    <a:lnTo>
                      <a:pt x="117" y="395"/>
                    </a:lnTo>
                    <a:cubicBezTo>
                      <a:pt x="117" y="397"/>
                      <a:pt x="118" y="401"/>
                      <a:pt x="120" y="401"/>
                    </a:cubicBezTo>
                    <a:cubicBezTo>
                      <a:pt x="123" y="401"/>
                      <a:pt x="128" y="398"/>
                      <a:pt x="129" y="395"/>
                    </a:cubicBezTo>
                    <a:cubicBezTo>
                      <a:pt x="131" y="392"/>
                      <a:pt x="128" y="390"/>
                      <a:pt x="131" y="390"/>
                    </a:cubicBezTo>
                    <a:cubicBezTo>
                      <a:pt x="133" y="391"/>
                      <a:pt x="141" y="390"/>
                      <a:pt x="142" y="389"/>
                    </a:cubicBezTo>
                    <a:cubicBezTo>
                      <a:pt x="145" y="387"/>
                      <a:pt x="141" y="382"/>
                      <a:pt x="144" y="380"/>
                    </a:cubicBezTo>
                    <a:cubicBezTo>
                      <a:pt x="148" y="377"/>
                      <a:pt x="152" y="379"/>
                      <a:pt x="157" y="379"/>
                    </a:cubicBezTo>
                    <a:cubicBezTo>
                      <a:pt x="163" y="379"/>
                      <a:pt x="166" y="378"/>
                      <a:pt x="171" y="379"/>
                    </a:cubicBezTo>
                    <a:cubicBezTo>
                      <a:pt x="174" y="377"/>
                      <a:pt x="172" y="374"/>
                      <a:pt x="173" y="370"/>
                    </a:cubicBezTo>
                    <a:cubicBezTo>
                      <a:pt x="175" y="368"/>
                      <a:pt x="177" y="369"/>
                      <a:pt x="179" y="368"/>
                    </a:cubicBezTo>
                    <a:cubicBezTo>
                      <a:pt x="179" y="368"/>
                      <a:pt x="183" y="360"/>
                      <a:pt x="183" y="360"/>
                    </a:cubicBezTo>
                    <a:cubicBezTo>
                      <a:pt x="188" y="359"/>
                      <a:pt x="190" y="358"/>
                      <a:pt x="191" y="355"/>
                    </a:cubicBezTo>
                    <a:cubicBezTo>
                      <a:pt x="193" y="352"/>
                      <a:pt x="194" y="348"/>
                      <a:pt x="197" y="343"/>
                    </a:cubicBezTo>
                    <a:cubicBezTo>
                      <a:pt x="199" y="338"/>
                      <a:pt x="203" y="333"/>
                      <a:pt x="207" y="336"/>
                    </a:cubicBezTo>
                    <a:cubicBezTo>
                      <a:pt x="210" y="337"/>
                      <a:pt x="208" y="331"/>
                      <a:pt x="211" y="329"/>
                    </a:cubicBezTo>
                    <a:cubicBezTo>
                      <a:pt x="213" y="328"/>
                      <a:pt x="217" y="329"/>
                      <a:pt x="217" y="325"/>
                    </a:cubicBezTo>
                    <a:cubicBezTo>
                      <a:pt x="217" y="319"/>
                      <a:pt x="208" y="312"/>
                      <a:pt x="212" y="308"/>
                    </a:cubicBezTo>
                    <a:cubicBezTo>
                      <a:pt x="219" y="299"/>
                      <a:pt x="219" y="292"/>
                      <a:pt x="223" y="287"/>
                    </a:cubicBezTo>
                    <a:lnTo>
                      <a:pt x="223" y="287"/>
                    </a:lnTo>
                    <a:lnTo>
                      <a:pt x="223" y="287"/>
                    </a:lnTo>
                  </a:path>
                </a:pathLst>
              </a:custGeom>
              <a:solidFill>
                <a:srgbClr val="EDEEEE">
                  <a:alpha val="81176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buSzPts val="1200"/>
                </a:pPr>
                <a:endParaRPr sz="900" dirty="0"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9" name="Google Shape;48;g75eb12709c_0_0">
                <a:extLst>
                  <a:ext uri="{FF2B5EF4-FFF2-40B4-BE49-F238E27FC236}">
                    <a16:creationId xmlns:a16="http://schemas.microsoft.com/office/drawing/2014/main" xmlns="" id="{C496F6A7-868D-4BC7-ABA0-7591448450CB}"/>
                  </a:ext>
                </a:extLst>
              </p:cNvPr>
              <p:cNvSpPr/>
              <p:nvPr/>
            </p:nvSpPr>
            <p:spPr>
              <a:xfrm>
                <a:off x="-3732914" y="9516619"/>
                <a:ext cx="930173" cy="1205379"/>
              </a:xfrm>
              <a:custGeom>
                <a:avLst/>
                <a:gdLst/>
                <a:ahLst/>
                <a:cxnLst/>
                <a:rect l="l" t="t" r="r" b="b"/>
                <a:pathLst>
                  <a:path w="156" h="202" extrusionOk="0">
                    <a:moveTo>
                      <a:pt x="155" y="172"/>
                    </a:moveTo>
                    <a:cubicBezTo>
                      <a:pt x="156" y="170"/>
                      <a:pt x="154" y="161"/>
                      <a:pt x="154" y="160"/>
                    </a:cubicBezTo>
                    <a:cubicBezTo>
                      <a:pt x="154" y="157"/>
                      <a:pt x="155" y="155"/>
                      <a:pt x="155" y="151"/>
                    </a:cubicBezTo>
                    <a:cubicBezTo>
                      <a:pt x="150" y="151"/>
                      <a:pt x="146" y="143"/>
                      <a:pt x="142" y="143"/>
                    </a:cubicBezTo>
                    <a:cubicBezTo>
                      <a:pt x="142" y="143"/>
                      <a:pt x="140" y="144"/>
                      <a:pt x="139" y="143"/>
                    </a:cubicBezTo>
                    <a:cubicBezTo>
                      <a:pt x="133" y="140"/>
                      <a:pt x="128" y="130"/>
                      <a:pt x="128" y="126"/>
                    </a:cubicBezTo>
                    <a:cubicBezTo>
                      <a:pt x="128" y="124"/>
                      <a:pt x="131" y="122"/>
                      <a:pt x="129" y="119"/>
                    </a:cubicBezTo>
                    <a:cubicBezTo>
                      <a:pt x="126" y="114"/>
                      <a:pt x="133" y="110"/>
                      <a:pt x="133" y="105"/>
                    </a:cubicBezTo>
                    <a:cubicBezTo>
                      <a:pt x="133" y="103"/>
                      <a:pt x="133" y="102"/>
                      <a:pt x="133" y="100"/>
                    </a:cubicBezTo>
                    <a:cubicBezTo>
                      <a:pt x="128" y="100"/>
                      <a:pt x="120" y="95"/>
                      <a:pt x="120" y="90"/>
                    </a:cubicBezTo>
                    <a:cubicBezTo>
                      <a:pt x="120" y="83"/>
                      <a:pt x="133" y="86"/>
                      <a:pt x="134" y="79"/>
                    </a:cubicBezTo>
                    <a:cubicBezTo>
                      <a:pt x="131" y="78"/>
                      <a:pt x="132" y="79"/>
                      <a:pt x="128" y="79"/>
                    </a:cubicBezTo>
                    <a:cubicBezTo>
                      <a:pt x="127" y="79"/>
                      <a:pt x="124" y="78"/>
                      <a:pt x="124" y="76"/>
                    </a:cubicBezTo>
                    <a:cubicBezTo>
                      <a:pt x="124" y="73"/>
                      <a:pt x="130" y="67"/>
                      <a:pt x="130" y="64"/>
                    </a:cubicBezTo>
                    <a:cubicBezTo>
                      <a:pt x="131" y="62"/>
                      <a:pt x="133" y="62"/>
                      <a:pt x="133" y="60"/>
                    </a:cubicBezTo>
                    <a:cubicBezTo>
                      <a:pt x="133" y="56"/>
                      <a:pt x="126" y="56"/>
                      <a:pt x="123" y="53"/>
                    </a:cubicBezTo>
                    <a:cubicBezTo>
                      <a:pt x="124" y="51"/>
                      <a:pt x="123" y="48"/>
                      <a:pt x="124" y="45"/>
                    </a:cubicBezTo>
                    <a:cubicBezTo>
                      <a:pt x="125" y="43"/>
                      <a:pt x="130" y="38"/>
                      <a:pt x="133" y="38"/>
                    </a:cubicBezTo>
                    <a:cubicBezTo>
                      <a:pt x="139" y="38"/>
                      <a:pt x="140" y="38"/>
                      <a:pt x="144" y="43"/>
                    </a:cubicBezTo>
                    <a:cubicBezTo>
                      <a:pt x="146" y="44"/>
                      <a:pt x="147" y="41"/>
                      <a:pt x="147" y="39"/>
                    </a:cubicBezTo>
                    <a:cubicBezTo>
                      <a:pt x="147" y="37"/>
                      <a:pt x="146" y="36"/>
                      <a:pt x="147" y="34"/>
                    </a:cubicBezTo>
                    <a:cubicBezTo>
                      <a:pt x="137" y="34"/>
                      <a:pt x="137" y="21"/>
                      <a:pt x="134" y="13"/>
                    </a:cubicBezTo>
                    <a:cubicBezTo>
                      <a:pt x="133" y="7"/>
                      <a:pt x="127" y="8"/>
                      <a:pt x="123" y="5"/>
                    </a:cubicBezTo>
                    <a:cubicBezTo>
                      <a:pt x="123" y="6"/>
                      <a:pt x="123" y="9"/>
                      <a:pt x="123" y="10"/>
                    </a:cubicBezTo>
                    <a:cubicBezTo>
                      <a:pt x="117" y="8"/>
                      <a:pt x="113" y="0"/>
                      <a:pt x="108" y="0"/>
                    </a:cubicBezTo>
                    <a:cubicBezTo>
                      <a:pt x="102" y="0"/>
                      <a:pt x="97" y="6"/>
                      <a:pt x="94" y="6"/>
                    </a:cubicBezTo>
                    <a:cubicBezTo>
                      <a:pt x="89" y="6"/>
                      <a:pt x="82" y="3"/>
                      <a:pt x="79" y="2"/>
                    </a:cubicBezTo>
                    <a:cubicBezTo>
                      <a:pt x="79" y="4"/>
                      <a:pt x="80" y="5"/>
                      <a:pt x="80" y="6"/>
                    </a:cubicBezTo>
                    <a:cubicBezTo>
                      <a:pt x="74" y="10"/>
                      <a:pt x="69" y="14"/>
                      <a:pt x="64" y="17"/>
                    </a:cubicBezTo>
                    <a:cubicBezTo>
                      <a:pt x="61" y="22"/>
                      <a:pt x="54" y="21"/>
                      <a:pt x="54" y="27"/>
                    </a:cubicBezTo>
                    <a:cubicBezTo>
                      <a:pt x="53" y="34"/>
                      <a:pt x="51" y="33"/>
                      <a:pt x="48" y="38"/>
                    </a:cubicBezTo>
                    <a:cubicBezTo>
                      <a:pt x="44" y="44"/>
                      <a:pt x="41" y="44"/>
                      <a:pt x="37" y="48"/>
                    </a:cubicBezTo>
                    <a:cubicBezTo>
                      <a:pt x="33" y="52"/>
                      <a:pt x="30" y="56"/>
                      <a:pt x="30" y="60"/>
                    </a:cubicBezTo>
                    <a:cubicBezTo>
                      <a:pt x="33" y="59"/>
                      <a:pt x="35" y="56"/>
                      <a:pt x="38" y="56"/>
                    </a:cubicBezTo>
                    <a:cubicBezTo>
                      <a:pt x="40" y="56"/>
                      <a:pt x="43" y="58"/>
                      <a:pt x="44" y="59"/>
                    </a:cubicBezTo>
                    <a:cubicBezTo>
                      <a:pt x="45" y="49"/>
                      <a:pt x="51" y="46"/>
                      <a:pt x="57" y="46"/>
                    </a:cubicBezTo>
                    <a:cubicBezTo>
                      <a:pt x="60" y="46"/>
                      <a:pt x="64" y="47"/>
                      <a:pt x="65" y="47"/>
                    </a:cubicBezTo>
                    <a:cubicBezTo>
                      <a:pt x="67" y="54"/>
                      <a:pt x="64" y="54"/>
                      <a:pt x="64" y="57"/>
                    </a:cubicBezTo>
                    <a:cubicBezTo>
                      <a:pt x="64" y="59"/>
                      <a:pt x="70" y="64"/>
                      <a:pt x="71" y="65"/>
                    </a:cubicBezTo>
                    <a:cubicBezTo>
                      <a:pt x="70" y="67"/>
                      <a:pt x="69" y="70"/>
                      <a:pt x="67" y="72"/>
                    </a:cubicBezTo>
                    <a:cubicBezTo>
                      <a:pt x="66" y="74"/>
                      <a:pt x="64" y="74"/>
                      <a:pt x="65" y="76"/>
                    </a:cubicBezTo>
                    <a:cubicBezTo>
                      <a:pt x="68" y="82"/>
                      <a:pt x="71" y="82"/>
                      <a:pt x="74" y="84"/>
                    </a:cubicBezTo>
                    <a:lnTo>
                      <a:pt x="74" y="84"/>
                    </a:lnTo>
                    <a:lnTo>
                      <a:pt x="70" y="86"/>
                    </a:lnTo>
                    <a:lnTo>
                      <a:pt x="70" y="86"/>
                    </a:lnTo>
                    <a:cubicBezTo>
                      <a:pt x="68" y="106"/>
                      <a:pt x="61" y="114"/>
                      <a:pt x="50" y="120"/>
                    </a:cubicBezTo>
                    <a:cubicBezTo>
                      <a:pt x="44" y="128"/>
                      <a:pt x="41" y="125"/>
                      <a:pt x="35" y="127"/>
                    </a:cubicBezTo>
                    <a:cubicBezTo>
                      <a:pt x="30" y="129"/>
                      <a:pt x="28" y="135"/>
                      <a:pt x="23" y="137"/>
                    </a:cubicBezTo>
                    <a:cubicBezTo>
                      <a:pt x="19" y="139"/>
                      <a:pt x="12" y="135"/>
                      <a:pt x="12" y="138"/>
                    </a:cubicBezTo>
                    <a:cubicBezTo>
                      <a:pt x="12" y="142"/>
                      <a:pt x="10" y="144"/>
                      <a:pt x="10" y="144"/>
                    </a:cubicBezTo>
                    <a:cubicBezTo>
                      <a:pt x="10" y="148"/>
                      <a:pt x="8" y="141"/>
                      <a:pt x="3" y="148"/>
                    </a:cubicBezTo>
                    <a:cubicBezTo>
                      <a:pt x="0" y="149"/>
                      <a:pt x="0" y="150"/>
                      <a:pt x="0" y="153"/>
                    </a:cubicBezTo>
                    <a:cubicBezTo>
                      <a:pt x="3" y="153"/>
                      <a:pt x="6" y="154"/>
                      <a:pt x="8" y="154"/>
                    </a:cubicBezTo>
                    <a:cubicBezTo>
                      <a:pt x="10" y="154"/>
                      <a:pt x="11" y="158"/>
                      <a:pt x="9" y="163"/>
                    </a:cubicBezTo>
                    <a:cubicBezTo>
                      <a:pt x="8" y="167"/>
                      <a:pt x="4" y="164"/>
                      <a:pt x="3" y="168"/>
                    </a:cubicBezTo>
                    <a:cubicBezTo>
                      <a:pt x="6" y="171"/>
                      <a:pt x="15" y="170"/>
                      <a:pt x="20" y="169"/>
                    </a:cubicBezTo>
                    <a:lnTo>
                      <a:pt x="20" y="169"/>
                    </a:lnTo>
                    <a:lnTo>
                      <a:pt x="21" y="165"/>
                    </a:lnTo>
                    <a:lnTo>
                      <a:pt x="21" y="165"/>
                    </a:lnTo>
                    <a:cubicBezTo>
                      <a:pt x="22" y="167"/>
                      <a:pt x="23" y="169"/>
                      <a:pt x="21" y="172"/>
                    </a:cubicBezTo>
                    <a:cubicBezTo>
                      <a:pt x="2" y="172"/>
                      <a:pt x="13" y="175"/>
                      <a:pt x="12" y="176"/>
                    </a:cubicBezTo>
                    <a:cubicBezTo>
                      <a:pt x="15" y="178"/>
                      <a:pt x="13" y="176"/>
                      <a:pt x="15" y="180"/>
                    </a:cubicBezTo>
                    <a:cubicBezTo>
                      <a:pt x="18" y="179"/>
                      <a:pt x="22" y="184"/>
                      <a:pt x="23" y="177"/>
                    </a:cubicBezTo>
                    <a:cubicBezTo>
                      <a:pt x="29" y="179"/>
                      <a:pt x="34" y="176"/>
                      <a:pt x="37" y="168"/>
                    </a:cubicBezTo>
                    <a:cubicBezTo>
                      <a:pt x="57" y="168"/>
                      <a:pt x="48" y="160"/>
                      <a:pt x="54" y="163"/>
                    </a:cubicBezTo>
                    <a:cubicBezTo>
                      <a:pt x="54" y="166"/>
                      <a:pt x="54" y="167"/>
                      <a:pt x="54" y="169"/>
                    </a:cubicBezTo>
                    <a:cubicBezTo>
                      <a:pt x="55" y="170"/>
                      <a:pt x="57" y="172"/>
                      <a:pt x="59" y="173"/>
                    </a:cubicBezTo>
                    <a:cubicBezTo>
                      <a:pt x="68" y="171"/>
                      <a:pt x="67" y="174"/>
                      <a:pt x="68" y="177"/>
                    </a:cubicBezTo>
                    <a:cubicBezTo>
                      <a:pt x="64" y="178"/>
                      <a:pt x="65" y="177"/>
                      <a:pt x="60" y="177"/>
                    </a:cubicBezTo>
                    <a:cubicBezTo>
                      <a:pt x="60" y="179"/>
                      <a:pt x="58" y="181"/>
                      <a:pt x="58" y="182"/>
                    </a:cubicBezTo>
                    <a:cubicBezTo>
                      <a:pt x="58" y="184"/>
                      <a:pt x="60" y="188"/>
                      <a:pt x="63" y="187"/>
                    </a:cubicBezTo>
                    <a:cubicBezTo>
                      <a:pt x="69" y="182"/>
                      <a:pt x="69" y="184"/>
                      <a:pt x="76" y="184"/>
                    </a:cubicBezTo>
                    <a:cubicBezTo>
                      <a:pt x="76" y="180"/>
                      <a:pt x="76" y="179"/>
                      <a:pt x="80" y="179"/>
                    </a:cubicBezTo>
                    <a:cubicBezTo>
                      <a:pt x="88" y="179"/>
                      <a:pt x="89" y="185"/>
                      <a:pt x="91" y="190"/>
                    </a:cubicBezTo>
                    <a:cubicBezTo>
                      <a:pt x="92" y="192"/>
                      <a:pt x="93" y="191"/>
                      <a:pt x="95" y="192"/>
                    </a:cubicBezTo>
                    <a:cubicBezTo>
                      <a:pt x="100" y="195"/>
                      <a:pt x="102" y="202"/>
                      <a:pt x="112" y="202"/>
                    </a:cubicBezTo>
                    <a:cubicBezTo>
                      <a:pt x="120" y="202"/>
                      <a:pt x="121" y="199"/>
                      <a:pt x="124" y="199"/>
                    </a:cubicBezTo>
                    <a:lnTo>
                      <a:pt x="124" y="199"/>
                    </a:lnTo>
                    <a:lnTo>
                      <a:pt x="126" y="191"/>
                    </a:lnTo>
                    <a:lnTo>
                      <a:pt x="132" y="186"/>
                    </a:lnTo>
                    <a:lnTo>
                      <a:pt x="132" y="186"/>
                    </a:lnTo>
                    <a:cubicBezTo>
                      <a:pt x="138" y="181"/>
                      <a:pt x="138" y="187"/>
                      <a:pt x="146" y="182"/>
                    </a:cubicBezTo>
                    <a:cubicBezTo>
                      <a:pt x="149" y="181"/>
                      <a:pt x="153" y="176"/>
                      <a:pt x="155" y="172"/>
                    </a:cubicBezTo>
                    <a:lnTo>
                      <a:pt x="155" y="172"/>
                    </a:lnTo>
                    <a:lnTo>
                      <a:pt x="155" y="172"/>
                    </a:lnTo>
                  </a:path>
                </a:pathLst>
              </a:custGeom>
              <a:solidFill>
                <a:srgbClr val="EDEEEE">
                  <a:alpha val="81176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buSzPts val="1200"/>
                </a:pPr>
                <a:endParaRPr sz="900" dirty="0"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0" name="Google Shape;49;g75eb12709c_0_0">
                <a:extLst>
                  <a:ext uri="{FF2B5EF4-FFF2-40B4-BE49-F238E27FC236}">
                    <a16:creationId xmlns:a16="http://schemas.microsoft.com/office/drawing/2014/main" xmlns="" id="{EBCD05D0-CFE4-4A0C-B401-C7D0427532E5}"/>
                  </a:ext>
                </a:extLst>
              </p:cNvPr>
              <p:cNvSpPr/>
              <p:nvPr/>
            </p:nvSpPr>
            <p:spPr>
              <a:xfrm>
                <a:off x="-4693833" y="8360437"/>
                <a:ext cx="913260" cy="7564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7" extrusionOk="0">
                    <a:moveTo>
                      <a:pt x="50" y="22"/>
                    </a:moveTo>
                    <a:cubicBezTo>
                      <a:pt x="52" y="21"/>
                      <a:pt x="51" y="25"/>
                      <a:pt x="52" y="24"/>
                    </a:cubicBezTo>
                    <a:cubicBezTo>
                      <a:pt x="57" y="18"/>
                      <a:pt x="58" y="22"/>
                      <a:pt x="63" y="22"/>
                    </a:cubicBezTo>
                    <a:cubicBezTo>
                      <a:pt x="67" y="22"/>
                      <a:pt x="70" y="11"/>
                      <a:pt x="70" y="7"/>
                    </a:cubicBezTo>
                    <a:cubicBezTo>
                      <a:pt x="75" y="9"/>
                      <a:pt x="76" y="8"/>
                      <a:pt x="79" y="8"/>
                    </a:cubicBezTo>
                    <a:cubicBezTo>
                      <a:pt x="83" y="8"/>
                      <a:pt x="86" y="6"/>
                      <a:pt x="91" y="4"/>
                    </a:cubicBezTo>
                    <a:cubicBezTo>
                      <a:pt x="99" y="0"/>
                      <a:pt x="105" y="4"/>
                      <a:pt x="112" y="4"/>
                    </a:cubicBezTo>
                    <a:cubicBezTo>
                      <a:pt x="119" y="4"/>
                      <a:pt x="120" y="12"/>
                      <a:pt x="117" y="20"/>
                    </a:cubicBezTo>
                    <a:cubicBezTo>
                      <a:pt x="119" y="21"/>
                      <a:pt x="120" y="21"/>
                      <a:pt x="121" y="20"/>
                    </a:cubicBezTo>
                    <a:cubicBezTo>
                      <a:pt x="121" y="24"/>
                      <a:pt x="124" y="23"/>
                      <a:pt x="121" y="28"/>
                    </a:cubicBezTo>
                    <a:cubicBezTo>
                      <a:pt x="121" y="29"/>
                      <a:pt x="127" y="28"/>
                      <a:pt x="129" y="38"/>
                    </a:cubicBezTo>
                    <a:cubicBezTo>
                      <a:pt x="130" y="46"/>
                      <a:pt x="133" y="47"/>
                      <a:pt x="135" y="47"/>
                    </a:cubicBezTo>
                    <a:cubicBezTo>
                      <a:pt x="136" y="43"/>
                      <a:pt x="132" y="44"/>
                      <a:pt x="133" y="41"/>
                    </a:cubicBezTo>
                    <a:cubicBezTo>
                      <a:pt x="135" y="42"/>
                      <a:pt x="139" y="44"/>
                      <a:pt x="139" y="48"/>
                    </a:cubicBezTo>
                    <a:cubicBezTo>
                      <a:pt x="139" y="58"/>
                      <a:pt x="123" y="52"/>
                      <a:pt x="126" y="66"/>
                    </a:cubicBezTo>
                    <a:cubicBezTo>
                      <a:pt x="131" y="59"/>
                      <a:pt x="133" y="61"/>
                      <a:pt x="137" y="61"/>
                    </a:cubicBezTo>
                    <a:cubicBezTo>
                      <a:pt x="139" y="61"/>
                      <a:pt x="143" y="58"/>
                      <a:pt x="144" y="60"/>
                    </a:cubicBezTo>
                    <a:cubicBezTo>
                      <a:pt x="148" y="63"/>
                      <a:pt x="149" y="70"/>
                      <a:pt x="150" y="77"/>
                    </a:cubicBezTo>
                    <a:cubicBezTo>
                      <a:pt x="153" y="78"/>
                      <a:pt x="151" y="83"/>
                      <a:pt x="151" y="85"/>
                    </a:cubicBezTo>
                    <a:cubicBezTo>
                      <a:pt x="151" y="89"/>
                      <a:pt x="150" y="94"/>
                      <a:pt x="147" y="94"/>
                    </a:cubicBezTo>
                    <a:cubicBezTo>
                      <a:pt x="144" y="87"/>
                      <a:pt x="146" y="88"/>
                      <a:pt x="146" y="84"/>
                    </a:cubicBezTo>
                    <a:cubicBezTo>
                      <a:pt x="146" y="79"/>
                      <a:pt x="143" y="72"/>
                      <a:pt x="140" y="70"/>
                    </a:cubicBezTo>
                    <a:lnTo>
                      <a:pt x="140" y="70"/>
                    </a:lnTo>
                    <a:lnTo>
                      <a:pt x="138" y="73"/>
                    </a:lnTo>
                    <a:lnTo>
                      <a:pt x="138" y="73"/>
                    </a:lnTo>
                    <a:cubicBezTo>
                      <a:pt x="139" y="75"/>
                      <a:pt x="142" y="81"/>
                      <a:pt x="142" y="84"/>
                    </a:cubicBezTo>
                    <a:cubicBezTo>
                      <a:pt x="142" y="89"/>
                      <a:pt x="138" y="88"/>
                      <a:pt x="139" y="91"/>
                    </a:cubicBezTo>
                    <a:cubicBezTo>
                      <a:pt x="140" y="91"/>
                      <a:pt x="142" y="91"/>
                      <a:pt x="143" y="91"/>
                    </a:cubicBezTo>
                    <a:cubicBezTo>
                      <a:pt x="147" y="95"/>
                      <a:pt x="146" y="95"/>
                      <a:pt x="146" y="97"/>
                    </a:cubicBezTo>
                    <a:cubicBezTo>
                      <a:pt x="146" y="103"/>
                      <a:pt x="141" y="101"/>
                      <a:pt x="139" y="104"/>
                    </a:cubicBezTo>
                    <a:cubicBezTo>
                      <a:pt x="136" y="103"/>
                      <a:pt x="130" y="103"/>
                      <a:pt x="128" y="106"/>
                    </a:cubicBezTo>
                    <a:cubicBezTo>
                      <a:pt x="127" y="108"/>
                      <a:pt x="128" y="115"/>
                      <a:pt x="126" y="118"/>
                    </a:cubicBezTo>
                    <a:cubicBezTo>
                      <a:pt x="124" y="122"/>
                      <a:pt x="116" y="127"/>
                      <a:pt x="115" y="124"/>
                    </a:cubicBezTo>
                    <a:cubicBezTo>
                      <a:pt x="113" y="119"/>
                      <a:pt x="111" y="123"/>
                      <a:pt x="109" y="118"/>
                    </a:cubicBezTo>
                    <a:lnTo>
                      <a:pt x="109" y="118"/>
                    </a:lnTo>
                    <a:lnTo>
                      <a:pt x="105" y="118"/>
                    </a:lnTo>
                    <a:lnTo>
                      <a:pt x="105" y="118"/>
                    </a:lnTo>
                    <a:cubicBezTo>
                      <a:pt x="104" y="118"/>
                      <a:pt x="102" y="116"/>
                      <a:pt x="102" y="117"/>
                    </a:cubicBezTo>
                    <a:cubicBezTo>
                      <a:pt x="100" y="118"/>
                      <a:pt x="100" y="121"/>
                      <a:pt x="99" y="122"/>
                    </a:cubicBezTo>
                    <a:cubicBezTo>
                      <a:pt x="95" y="123"/>
                      <a:pt x="90" y="123"/>
                      <a:pt x="86" y="123"/>
                    </a:cubicBezTo>
                    <a:cubicBezTo>
                      <a:pt x="85" y="122"/>
                      <a:pt x="86" y="116"/>
                      <a:pt x="86" y="112"/>
                    </a:cubicBezTo>
                    <a:cubicBezTo>
                      <a:pt x="85" y="109"/>
                      <a:pt x="84" y="107"/>
                      <a:pt x="82" y="108"/>
                    </a:cubicBezTo>
                    <a:cubicBezTo>
                      <a:pt x="79" y="109"/>
                      <a:pt x="77" y="108"/>
                      <a:pt x="75" y="101"/>
                    </a:cubicBezTo>
                    <a:cubicBezTo>
                      <a:pt x="74" y="98"/>
                      <a:pt x="69" y="85"/>
                      <a:pt x="65" y="85"/>
                    </a:cubicBezTo>
                    <a:cubicBezTo>
                      <a:pt x="63" y="85"/>
                      <a:pt x="56" y="94"/>
                      <a:pt x="56" y="96"/>
                    </a:cubicBezTo>
                    <a:cubicBezTo>
                      <a:pt x="56" y="98"/>
                      <a:pt x="60" y="102"/>
                      <a:pt x="58" y="103"/>
                    </a:cubicBezTo>
                    <a:cubicBezTo>
                      <a:pt x="53" y="104"/>
                      <a:pt x="53" y="109"/>
                      <a:pt x="51" y="112"/>
                    </a:cubicBezTo>
                    <a:cubicBezTo>
                      <a:pt x="48" y="115"/>
                      <a:pt x="46" y="115"/>
                      <a:pt x="46" y="115"/>
                    </a:cubicBezTo>
                    <a:cubicBezTo>
                      <a:pt x="42" y="117"/>
                      <a:pt x="42" y="110"/>
                      <a:pt x="35" y="114"/>
                    </a:cubicBezTo>
                    <a:cubicBezTo>
                      <a:pt x="32" y="116"/>
                      <a:pt x="30" y="108"/>
                      <a:pt x="28" y="106"/>
                    </a:cubicBezTo>
                    <a:cubicBezTo>
                      <a:pt x="25" y="104"/>
                      <a:pt x="22" y="110"/>
                      <a:pt x="18" y="102"/>
                    </a:cubicBezTo>
                    <a:cubicBezTo>
                      <a:pt x="15" y="95"/>
                      <a:pt x="15" y="95"/>
                      <a:pt x="13" y="92"/>
                    </a:cubicBezTo>
                    <a:cubicBezTo>
                      <a:pt x="11" y="89"/>
                      <a:pt x="0" y="80"/>
                      <a:pt x="4" y="78"/>
                    </a:cubicBezTo>
                    <a:cubicBezTo>
                      <a:pt x="9" y="75"/>
                      <a:pt x="11" y="70"/>
                      <a:pt x="12" y="71"/>
                    </a:cubicBezTo>
                    <a:cubicBezTo>
                      <a:pt x="17" y="75"/>
                      <a:pt x="25" y="68"/>
                      <a:pt x="29" y="63"/>
                    </a:cubicBezTo>
                    <a:cubicBezTo>
                      <a:pt x="26" y="61"/>
                      <a:pt x="20" y="61"/>
                      <a:pt x="17" y="58"/>
                    </a:cubicBezTo>
                    <a:cubicBezTo>
                      <a:pt x="15" y="57"/>
                      <a:pt x="20" y="51"/>
                      <a:pt x="21" y="51"/>
                    </a:cubicBezTo>
                    <a:cubicBezTo>
                      <a:pt x="24" y="51"/>
                      <a:pt x="25" y="54"/>
                      <a:pt x="27" y="54"/>
                    </a:cubicBezTo>
                    <a:cubicBezTo>
                      <a:pt x="30" y="54"/>
                      <a:pt x="30" y="50"/>
                      <a:pt x="32" y="50"/>
                    </a:cubicBezTo>
                    <a:cubicBezTo>
                      <a:pt x="32" y="50"/>
                      <a:pt x="35" y="50"/>
                      <a:pt x="37" y="50"/>
                    </a:cubicBezTo>
                    <a:cubicBezTo>
                      <a:pt x="38" y="46"/>
                      <a:pt x="38" y="45"/>
                      <a:pt x="40" y="43"/>
                    </a:cubicBezTo>
                    <a:cubicBezTo>
                      <a:pt x="45" y="41"/>
                      <a:pt x="44" y="35"/>
                      <a:pt x="44" y="32"/>
                    </a:cubicBezTo>
                    <a:cubicBezTo>
                      <a:pt x="45" y="23"/>
                      <a:pt x="48" y="26"/>
                      <a:pt x="50" y="22"/>
                    </a:cubicBezTo>
                    <a:lnTo>
                      <a:pt x="50" y="22"/>
                    </a:lnTo>
                    <a:lnTo>
                      <a:pt x="50" y="22"/>
                    </a:lnTo>
                  </a:path>
                </a:pathLst>
              </a:custGeom>
              <a:solidFill>
                <a:srgbClr val="EDEEEE">
                  <a:alpha val="81176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>
                  <a:buSzPts val="1200"/>
                </a:pPr>
                <a:endParaRPr sz="900"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7BEBAB5-D9E5-4AF9-A1E0-6CCC3E174861}"/>
                </a:ext>
              </a:extLst>
            </p:cNvPr>
            <p:cNvGrpSpPr/>
            <p:nvPr/>
          </p:nvGrpSpPr>
          <p:grpSpPr>
            <a:xfrm>
              <a:off x="3605646" y="2555580"/>
              <a:ext cx="1726037" cy="1170034"/>
              <a:chOff x="3871355" y="2259801"/>
              <a:chExt cx="2301380" cy="1560045"/>
            </a:xfrm>
            <a:noFill/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95DD11CB-7D36-41DC-A4CB-8CD9910250A5}"/>
                  </a:ext>
                </a:extLst>
              </p:cNvPr>
              <p:cNvGrpSpPr/>
              <p:nvPr/>
            </p:nvGrpSpPr>
            <p:grpSpPr>
              <a:xfrm>
                <a:off x="5189381" y="3420657"/>
                <a:ext cx="983354" cy="399189"/>
                <a:chOff x="5189381" y="3420657"/>
                <a:chExt cx="983354" cy="399189"/>
              </a:xfrm>
              <a:grpFill/>
            </p:grpSpPr>
            <p:sp>
              <p:nvSpPr>
                <p:cNvPr id="42" name="Google Shape;128;p20">
                  <a:extLst>
                    <a:ext uri="{FF2B5EF4-FFF2-40B4-BE49-F238E27FC236}">
                      <a16:creationId xmlns:a16="http://schemas.microsoft.com/office/drawing/2014/main" xmlns="" id="{D4459B4B-B9A8-4992-A1BB-7BD5D7205985}"/>
                    </a:ext>
                  </a:extLst>
                </p:cNvPr>
                <p:cNvSpPr txBox="1"/>
                <p:nvPr/>
              </p:nvSpPr>
              <p:spPr>
                <a:xfrm>
                  <a:off x="5326135" y="3601146"/>
                  <a:ext cx="846600" cy="21870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68569" tIns="68569" rIns="68569" bIns="68569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800" b="1" dirty="0"/>
                    <a:t>Hastings</a:t>
                  </a:r>
                  <a:endParaRPr sz="800" b="1" dirty="0"/>
                </a:p>
              </p:txBody>
            </p:sp>
            <p:cxnSp>
              <p:nvCxnSpPr>
                <p:cNvPr id="45" name="Google Shape;129;p20">
                  <a:extLst>
                    <a:ext uri="{FF2B5EF4-FFF2-40B4-BE49-F238E27FC236}">
                      <a16:creationId xmlns:a16="http://schemas.microsoft.com/office/drawing/2014/main" xmlns="" id="{03C4E659-3BDC-4105-A787-3673FE752C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5249451" y="3498671"/>
                  <a:ext cx="109500" cy="13380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xmlns="" id="{00357CF5-D139-4786-923B-9263BCC181C3}"/>
                    </a:ext>
                  </a:extLst>
                </p:cNvPr>
                <p:cNvSpPr/>
                <p:nvPr/>
              </p:nvSpPr>
              <p:spPr>
                <a:xfrm>
                  <a:off x="5189381" y="3420657"/>
                  <a:ext cx="60070" cy="6007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8285BA97-7A03-4F59-8C5A-62B4E04B2617}"/>
                  </a:ext>
                </a:extLst>
              </p:cNvPr>
              <p:cNvGrpSpPr/>
              <p:nvPr/>
            </p:nvGrpSpPr>
            <p:grpSpPr>
              <a:xfrm>
                <a:off x="4871850" y="2259801"/>
                <a:ext cx="1095519" cy="308711"/>
                <a:chOff x="5189381" y="3172016"/>
                <a:chExt cx="991598" cy="308711"/>
              </a:xfrm>
              <a:grpFill/>
            </p:grpSpPr>
            <p:sp>
              <p:nvSpPr>
                <p:cNvPr id="37" name="Google Shape;128;p20">
                  <a:extLst>
                    <a:ext uri="{FF2B5EF4-FFF2-40B4-BE49-F238E27FC236}">
                      <a16:creationId xmlns:a16="http://schemas.microsoft.com/office/drawing/2014/main" xmlns="" id="{DF7D56AD-4B50-4AE3-AF6B-1099943C4912}"/>
                    </a:ext>
                  </a:extLst>
                </p:cNvPr>
                <p:cNvSpPr txBox="1"/>
                <p:nvPr/>
              </p:nvSpPr>
              <p:spPr>
                <a:xfrm>
                  <a:off x="5334379" y="3172016"/>
                  <a:ext cx="846600" cy="2187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spcFirstLastPara="1" wrap="square" lIns="68569" tIns="68569" rIns="68569" bIns="68569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800" b="1" dirty="0"/>
                    <a:t>Middlesbrough</a:t>
                  </a:r>
                  <a:endParaRPr sz="800" b="1" dirty="0"/>
                </a:p>
              </p:txBody>
            </p:sp>
            <p:cxnSp>
              <p:nvCxnSpPr>
                <p:cNvPr id="38" name="Google Shape;129;p20">
                  <a:extLst>
                    <a:ext uri="{FF2B5EF4-FFF2-40B4-BE49-F238E27FC236}">
                      <a16:creationId xmlns:a16="http://schemas.microsoft.com/office/drawing/2014/main" xmlns="" id="{9B788EF1-2AB8-440B-89CA-E09F4ADDDF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279855" y="3359076"/>
                  <a:ext cx="109048" cy="6007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433F194E-A2DC-4D9A-A16A-3B55C2C3BF87}"/>
                    </a:ext>
                  </a:extLst>
                </p:cNvPr>
                <p:cNvSpPr/>
                <p:nvPr/>
              </p:nvSpPr>
              <p:spPr>
                <a:xfrm>
                  <a:off x="5189381" y="3420657"/>
                  <a:ext cx="60070" cy="6007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4A44E20C-E9DD-480C-BBFF-7E8057218F38}"/>
                  </a:ext>
                </a:extLst>
              </p:cNvPr>
              <p:cNvGrpSpPr/>
              <p:nvPr/>
            </p:nvGrpSpPr>
            <p:grpSpPr>
              <a:xfrm>
                <a:off x="3944596" y="2691789"/>
                <a:ext cx="935325" cy="251515"/>
                <a:chOff x="4592525" y="3420657"/>
                <a:chExt cx="846600" cy="251515"/>
              </a:xfrm>
              <a:grpFill/>
            </p:grpSpPr>
            <p:sp>
              <p:nvSpPr>
                <p:cNvPr id="34" name="Google Shape;128;p20">
                  <a:extLst>
                    <a:ext uri="{FF2B5EF4-FFF2-40B4-BE49-F238E27FC236}">
                      <a16:creationId xmlns:a16="http://schemas.microsoft.com/office/drawing/2014/main" xmlns="" id="{3680D8AC-197B-43F2-BCB3-52FCF6A8F280}"/>
                    </a:ext>
                  </a:extLst>
                </p:cNvPr>
                <p:cNvSpPr txBox="1"/>
                <p:nvPr/>
              </p:nvSpPr>
              <p:spPr>
                <a:xfrm>
                  <a:off x="4592525" y="3453472"/>
                  <a:ext cx="846600" cy="21870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txBody>
                <a:bodyPr spcFirstLastPara="1" wrap="square" lIns="68569" tIns="68569" rIns="68569" bIns="68569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800" b="1" dirty="0"/>
                    <a:t>Blackpool</a:t>
                  </a:r>
                  <a:endParaRPr sz="800" b="1" dirty="0"/>
                </a:p>
              </p:txBody>
            </p:sp>
            <p:cxnSp>
              <p:nvCxnSpPr>
                <p:cNvPr id="35" name="Google Shape;129;p20">
                  <a:extLst>
                    <a:ext uri="{FF2B5EF4-FFF2-40B4-BE49-F238E27FC236}">
                      <a16:creationId xmlns:a16="http://schemas.microsoft.com/office/drawing/2014/main" xmlns="" id="{C0C49CE8-9869-4212-8593-A87959284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56431" y="3450692"/>
                  <a:ext cx="109048" cy="60070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xmlns="" id="{38133DCD-B3F4-4231-8667-59AACEB37371}"/>
                    </a:ext>
                  </a:extLst>
                </p:cNvPr>
                <p:cNvSpPr/>
                <p:nvPr/>
              </p:nvSpPr>
              <p:spPr>
                <a:xfrm>
                  <a:off x="5189381" y="3420657"/>
                  <a:ext cx="60070" cy="6007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93F058F5-38E0-4145-A561-4455CA59A630}"/>
                  </a:ext>
                </a:extLst>
              </p:cNvPr>
              <p:cNvGrpSpPr/>
              <p:nvPr/>
            </p:nvGrpSpPr>
            <p:grpSpPr>
              <a:xfrm>
                <a:off x="3871355" y="3305821"/>
                <a:ext cx="846600" cy="262596"/>
                <a:chOff x="5268123" y="3509512"/>
                <a:chExt cx="846600" cy="262596"/>
              </a:xfrm>
              <a:grpFill/>
            </p:grpSpPr>
            <p:sp>
              <p:nvSpPr>
                <p:cNvPr id="31" name="Google Shape;128;p20">
                  <a:extLst>
                    <a:ext uri="{FF2B5EF4-FFF2-40B4-BE49-F238E27FC236}">
                      <a16:creationId xmlns:a16="http://schemas.microsoft.com/office/drawing/2014/main" xmlns="" id="{F297D898-3222-451C-8D2C-A4DB6D6186FF}"/>
                    </a:ext>
                  </a:extLst>
                </p:cNvPr>
                <p:cNvSpPr txBox="1"/>
                <p:nvPr/>
              </p:nvSpPr>
              <p:spPr>
                <a:xfrm>
                  <a:off x="5268123" y="3553408"/>
                  <a:ext cx="846600" cy="21870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68569" tIns="68569" rIns="68569" bIns="68569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800" b="1" dirty="0"/>
                    <a:t>Swansea</a:t>
                  </a:r>
                  <a:endParaRPr sz="800" b="1" dirty="0"/>
                </a:p>
              </p:txBody>
            </p:sp>
            <p:cxnSp>
              <p:nvCxnSpPr>
                <p:cNvPr id="32" name="Google Shape;129;p20">
                  <a:extLst>
                    <a:ext uri="{FF2B5EF4-FFF2-40B4-BE49-F238E27FC236}">
                      <a16:creationId xmlns:a16="http://schemas.microsoft.com/office/drawing/2014/main" xmlns="" id="{1B0C7FB3-B2D9-4A8E-92A5-3666C2E6F2B1}"/>
                    </a:ext>
                  </a:extLst>
                </p:cNvPr>
                <p:cNvCxnSpPr>
                  <a:cxnSpLocks/>
                  <a:endCxn id="33" idx="2"/>
                </p:cNvCxnSpPr>
                <p:nvPr/>
              </p:nvCxnSpPr>
              <p:spPr>
                <a:xfrm flipV="1">
                  <a:off x="5734351" y="3539547"/>
                  <a:ext cx="129775" cy="81096"/>
                </a:xfrm>
                <a:prstGeom prst="straightConnector1">
                  <a:avLst/>
                </a:prstGeom>
                <a:grp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xmlns="" id="{0D793B31-7036-489C-836A-A79B09132622}"/>
                    </a:ext>
                  </a:extLst>
                </p:cNvPr>
                <p:cNvSpPr/>
                <p:nvPr/>
              </p:nvSpPr>
              <p:spPr>
                <a:xfrm>
                  <a:off x="5864126" y="3509512"/>
                  <a:ext cx="60070" cy="6007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/>
                </a:p>
              </p:txBody>
            </p:sp>
          </p:grpSp>
        </p:grpSp>
        <p:sp>
          <p:nvSpPr>
            <p:cNvPr id="25" name="Google Shape;128;p20">
              <a:extLst>
                <a:ext uri="{FF2B5EF4-FFF2-40B4-BE49-F238E27FC236}">
                  <a16:creationId xmlns:a16="http://schemas.microsoft.com/office/drawing/2014/main" xmlns="" id="{02366344-6A94-48C0-988D-6064BAB1AE43}"/>
                </a:ext>
              </a:extLst>
            </p:cNvPr>
            <p:cNvSpPr txBox="1"/>
            <p:nvPr/>
          </p:nvSpPr>
          <p:spPr>
            <a:xfrm>
              <a:off x="4757344" y="3020157"/>
              <a:ext cx="634950" cy="164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800" b="1" dirty="0"/>
                <a:t>Norwich</a:t>
              </a:r>
              <a:endParaRPr sz="800" b="1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2E28F9BD-BF05-4127-91BC-DA41B8024641}"/>
                </a:ext>
              </a:extLst>
            </p:cNvPr>
            <p:cNvSpPr/>
            <p:nvPr/>
          </p:nvSpPr>
          <p:spPr>
            <a:xfrm>
              <a:off x="4657750" y="3130751"/>
              <a:ext cx="45053" cy="4505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A107DA-58CF-4D87-BE43-104B53D00929}"/>
              </a:ext>
            </a:extLst>
          </p:cNvPr>
          <p:cNvSpPr txBox="1"/>
          <p:nvPr/>
        </p:nvSpPr>
        <p:spPr>
          <a:xfrm>
            <a:off x="483037" y="1120076"/>
            <a:ext cx="235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Where?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4BDDF4F-E0FC-4BEF-B3D9-1D15DBE929F2}"/>
              </a:ext>
            </a:extLst>
          </p:cNvPr>
          <p:cNvSpPr txBox="1"/>
          <p:nvPr/>
        </p:nvSpPr>
        <p:spPr>
          <a:xfrm>
            <a:off x="3243030" y="1120075"/>
            <a:ext cx="235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AE9E"/>
                </a:solidFill>
              </a:rPr>
              <a:t>What?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900F3CBA-445D-4AD2-9F2B-C851675A0AB3}"/>
              </a:ext>
            </a:extLst>
          </p:cNvPr>
          <p:cNvSpPr/>
          <p:nvPr/>
        </p:nvSpPr>
        <p:spPr>
          <a:xfrm>
            <a:off x="6013579" y="1068443"/>
            <a:ext cx="2824953" cy="3385388"/>
          </a:xfrm>
          <a:prstGeom prst="roundRect">
            <a:avLst/>
          </a:prstGeom>
          <a:solidFill>
            <a:srgbClr val="00AE9E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F5FFDF1-34E4-415D-AD3A-840CA999F230}"/>
              </a:ext>
            </a:extLst>
          </p:cNvPr>
          <p:cNvSpPr txBox="1"/>
          <p:nvPr/>
        </p:nvSpPr>
        <p:spPr>
          <a:xfrm>
            <a:off x="6186649" y="1242003"/>
            <a:ext cx="2436844" cy="22927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305896" rIns="85344" bIns="85344" numCol="1" spcCol="1270" anchor="t" anchorCtr="0">
            <a:noAutofit/>
          </a:bodyPr>
          <a:lstStyle/>
          <a:p>
            <a:pPr marL="0" lvl="1" algn="l" defTabSz="711200">
              <a:spcBef>
                <a:spcPct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GB" sz="1200" kern="1200" dirty="0">
                <a:solidFill>
                  <a:schemeClr val="bg1"/>
                </a:solidFill>
              </a:rPr>
              <a:t>A </a:t>
            </a:r>
            <a:r>
              <a:rPr lang="en-GB" sz="1200" b="1" kern="1200" dirty="0">
                <a:solidFill>
                  <a:schemeClr val="bg1"/>
                </a:solidFill>
              </a:rPr>
              <a:t>whole system approach led by police and health partners</a:t>
            </a:r>
            <a:r>
              <a:rPr lang="en-GB" sz="1200" kern="1200" dirty="0">
                <a:solidFill>
                  <a:schemeClr val="bg1"/>
                </a:solidFill>
              </a:rPr>
              <a:t>, delivering evidence-based </a:t>
            </a:r>
            <a:r>
              <a:rPr lang="en-GB" sz="1200" b="1" kern="1200" dirty="0">
                <a:solidFill>
                  <a:schemeClr val="bg1"/>
                </a:solidFill>
              </a:rPr>
              <a:t>enforcement, diversion, treatment and recovery interventions </a:t>
            </a:r>
            <a:r>
              <a:rPr lang="en-GB" sz="1200" kern="1200" dirty="0">
                <a:solidFill>
                  <a:schemeClr val="bg1"/>
                </a:solidFill>
              </a:rPr>
              <a:t>and </a:t>
            </a:r>
            <a:r>
              <a:rPr lang="en-GB" sz="1200" b="1" kern="1200" dirty="0">
                <a:solidFill>
                  <a:schemeClr val="bg1"/>
                </a:solidFill>
              </a:rPr>
              <a:t>joining up across enhanced employment, justice and housing </a:t>
            </a:r>
            <a:r>
              <a:rPr lang="en-GB" sz="1200" kern="1200" dirty="0">
                <a:solidFill>
                  <a:schemeClr val="bg1"/>
                </a:solidFill>
              </a:rPr>
              <a:t>programmes.</a:t>
            </a:r>
          </a:p>
          <a:p>
            <a:pPr marL="114300" lvl="1" indent="-114300" algn="l" defTabSz="577850">
              <a:spcBef>
                <a:spcPct val="0"/>
              </a:spcBef>
              <a:spcAft>
                <a:spcPct val="15000"/>
              </a:spcAft>
              <a:buChar char="•"/>
            </a:pPr>
            <a:endParaRPr lang="en-GB" sz="1100" kern="12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5A62138-AE9B-48EB-8B33-3C50A01E482D}"/>
              </a:ext>
            </a:extLst>
          </p:cNvPr>
          <p:cNvSpPr txBox="1"/>
          <p:nvPr/>
        </p:nvSpPr>
        <p:spPr>
          <a:xfrm>
            <a:off x="6186918" y="1123960"/>
            <a:ext cx="235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CABEDA-A27F-43D1-A072-76CAF5A5C1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71" y="3106456"/>
            <a:ext cx="1294954" cy="129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4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0017A-98C6-40D3-8B8E-2C3B5B77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42" y="295587"/>
            <a:ext cx="4698433" cy="1159692"/>
          </a:xfrm>
        </p:spPr>
        <p:txBody>
          <a:bodyPr/>
          <a:lstStyle/>
          <a:p>
            <a:r>
              <a:rPr lang="en-GB" dirty="0"/>
              <a:t>The Rough Sleeping Drug and Alcohol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C984A-8715-47E8-9F36-FA2754A2D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39" y="1434754"/>
            <a:ext cx="4598325" cy="2967223"/>
          </a:xfrm>
        </p:spPr>
        <p:txBody>
          <a:bodyPr/>
          <a:lstStyle/>
          <a:p>
            <a:pPr marL="257175" indent="-257175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4 year funding of </a:t>
            </a:r>
            <a:r>
              <a:rPr lang="en-GB" sz="1200" b="1" dirty="0">
                <a:latin typeface="Arial"/>
                <a:ea typeface="ヒラギノ角ゴ Pro W3"/>
              </a:rPr>
              <a:t>£262m </a:t>
            </a:r>
            <a:r>
              <a:rPr lang="en-GB" sz="1200" dirty="0">
                <a:latin typeface="Arial"/>
                <a:ea typeface="ヒラギノ角ゴ Pro W3"/>
              </a:rPr>
              <a:t>announced at Budget in March 2020</a:t>
            </a:r>
          </a:p>
          <a:p>
            <a:pPr marL="257175" indent="-257175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/>
                <a:ea typeface="ヒラギノ角ゴ Pro W3"/>
              </a:rPr>
              <a:t>to improve drug and alcohol treatment services </a:t>
            </a:r>
            <a:r>
              <a:rPr lang="en-GB" sz="1200" dirty="0">
                <a:latin typeface="Arial"/>
                <a:ea typeface="ヒラギノ角ゴ Pro W3"/>
              </a:rPr>
              <a:t>for people who sleep rough or are at risk of sleeping rough</a:t>
            </a:r>
          </a:p>
          <a:p>
            <a:pPr marL="257175" indent="-257175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/>
                <a:ea typeface="ヒラギノ角ゴ Pro W3"/>
              </a:rPr>
              <a:t>43 LAs were funded in 2020-21 </a:t>
            </a:r>
            <a:r>
              <a:rPr lang="en-GB" sz="1200" dirty="0">
                <a:latin typeface="Arial"/>
                <a:ea typeface="ヒラギノ角ゴ Pro W3"/>
              </a:rPr>
              <a:t>with plans to extend to a further </a:t>
            </a:r>
            <a:r>
              <a:rPr lang="en-GB" sz="1200" b="1" dirty="0">
                <a:latin typeface="Arial"/>
                <a:ea typeface="ヒラギノ角ゴ Pro W3"/>
              </a:rPr>
              <a:t>20 LAs in 2021-22 </a:t>
            </a:r>
            <a:r>
              <a:rPr lang="en-GB" sz="1200" dirty="0">
                <a:latin typeface="Arial"/>
                <a:ea typeface="ヒラギノ角ゴ Pro W3"/>
              </a:rPr>
              <a:t>(we will need to reconfirm</a:t>
            </a:r>
            <a:r>
              <a:rPr lang="en-GB" sz="1200" b="1" dirty="0">
                <a:latin typeface="Arial"/>
                <a:ea typeface="ヒラギノ角ゴ Pro W3"/>
              </a:rPr>
              <a:t> </a:t>
            </a:r>
            <a:r>
              <a:rPr lang="en-GB" sz="1200" dirty="0">
                <a:latin typeface="Arial"/>
                <a:ea typeface="ヒラギノ角ゴ Pro W3"/>
              </a:rPr>
              <a:t>the full 4 year pot at SR) </a:t>
            </a:r>
          </a:p>
          <a:p>
            <a:pPr marL="257175" indent="-257175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Eligible LAs are identified and invited to bid for funding </a:t>
            </a:r>
          </a:p>
          <a:p>
            <a:pPr marL="257175" indent="-257175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Supported by guidance, webinars and support from the national and regional PHE teams, and MHCLG Rough Sleeping Advisors</a:t>
            </a:r>
          </a:p>
          <a:p>
            <a:pPr marL="257175" indent="-257175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PHE and MHCLG are working together, including on evaluation</a:t>
            </a:r>
          </a:p>
          <a:p>
            <a:pPr marL="257175" indent="-257175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Thank you to all providers and commissioners who are making this happen</a:t>
            </a:r>
            <a:r>
              <a:rPr lang="en-GB" sz="1050" dirty="0">
                <a:latin typeface="Arial"/>
                <a:ea typeface="ヒラギノ角ゴ Pro W3"/>
              </a:rPr>
              <a:t>.</a:t>
            </a:r>
            <a:endParaRPr lang="en-GB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B15615-7ECE-4274-8F6A-55FC1DADA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531800">
              <a:defRPr/>
            </a:pPr>
            <a:r>
              <a:rPr lang="en-US" dirty="0"/>
              <a:t>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341EF9-BBF7-4A33-B9F7-3C40FB98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6490" y="4731544"/>
            <a:ext cx="8028000" cy="411956"/>
          </a:xfrm>
        </p:spPr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FBED4DE-D1E3-4A12-9779-0C01A1F1651C}"/>
              </a:ext>
            </a:extLst>
          </p:cNvPr>
          <p:cNvGrpSpPr/>
          <p:nvPr/>
        </p:nvGrpSpPr>
        <p:grpSpPr>
          <a:xfrm>
            <a:off x="5116286" y="385079"/>
            <a:ext cx="3855830" cy="4016898"/>
            <a:chOff x="125332" y="1037165"/>
            <a:chExt cx="4753314" cy="47836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DE69159-A7B7-4E74-9336-715385D080A4}"/>
                </a:ext>
              </a:extLst>
            </p:cNvPr>
            <p:cNvGrpSpPr/>
            <p:nvPr/>
          </p:nvGrpSpPr>
          <p:grpSpPr>
            <a:xfrm>
              <a:off x="125332" y="1037165"/>
              <a:ext cx="4753314" cy="4783670"/>
              <a:chOff x="0" y="1105402"/>
              <a:chExt cx="4753314" cy="478367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6972A9F2-98BE-4EB0-9BBA-62A47B001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105402"/>
                <a:ext cx="4753314" cy="478367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27B6379C-F531-4B32-B1CA-5B3EB680A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9837" y="1105402"/>
                <a:ext cx="1731755" cy="1558579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5946496-A590-4B78-8677-3717083035FB}"/>
                </a:ext>
              </a:extLst>
            </p:cNvPr>
            <p:cNvSpPr txBox="1"/>
            <p:nvPr/>
          </p:nvSpPr>
          <p:spPr>
            <a:xfrm>
              <a:off x="3713396" y="1613567"/>
              <a:ext cx="732769" cy="294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25" dirty="0"/>
                <a:t>London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E217A0-4489-4492-9DEE-234AA9561330}"/>
              </a:ext>
            </a:extLst>
          </p:cNvPr>
          <p:cNvSpPr txBox="1"/>
          <p:nvPr/>
        </p:nvSpPr>
        <p:spPr>
          <a:xfrm>
            <a:off x="5076056" y="4401977"/>
            <a:ext cx="424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In year 1, Dec 2020 – Apr 2021, the RSDATG funded 43 Local Authorities across England</a:t>
            </a:r>
          </a:p>
        </p:txBody>
      </p:sp>
    </p:spTree>
    <p:extLst>
      <p:ext uri="{BB962C8B-B14F-4D97-AF65-F5344CB8AC3E}">
        <p14:creationId xmlns:p14="http://schemas.microsoft.com/office/powerpoint/2010/main" val="172011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4E3BE7A-2779-4CB2-911B-91B463BC74CE}"/>
              </a:ext>
            </a:extLst>
          </p:cNvPr>
          <p:cNvSpPr/>
          <p:nvPr/>
        </p:nvSpPr>
        <p:spPr>
          <a:xfrm>
            <a:off x="426460" y="1059582"/>
            <a:ext cx="8249996" cy="3671962"/>
          </a:xfrm>
          <a:prstGeom prst="roundRect">
            <a:avLst>
              <a:gd name="adj" fmla="val 82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C5CC6-512A-472E-8FD9-ED6A672A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Placement and Support (IPS)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3BEB01-2701-4F77-9C43-97128D756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2" y="1243994"/>
            <a:ext cx="5161426" cy="3570602"/>
          </a:xfrm>
        </p:spPr>
        <p:txBody>
          <a:bodyPr/>
          <a:lstStyle/>
          <a:p>
            <a:pPr marL="192881" indent="-192881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Building on the work of the IPS-AD trial  </a:t>
            </a:r>
          </a:p>
          <a:p>
            <a:pPr marL="192881" indent="-19288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DWP investing a further £10.5m to expand access:</a:t>
            </a:r>
          </a:p>
          <a:p>
            <a:pPr marL="454813" lvl="1" indent="-19288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11 ADDER/Accelerator sites receiving funding </a:t>
            </a:r>
          </a:p>
          <a:p>
            <a:pPr marL="454813" lvl="1" indent="-192881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A further 28 areas will receive funding after competitive ‘expression of interest’ process</a:t>
            </a:r>
          </a:p>
          <a:p>
            <a:pPr marL="454813" lvl="1" indent="-192881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6 of the original trail areas continuing to offer IPS </a:t>
            </a:r>
          </a:p>
          <a:p>
            <a:pPr marL="0" lvl="1" indent="0">
              <a:spcAft>
                <a:spcPts val="600"/>
              </a:spcAft>
              <a:buClr>
                <a:schemeClr val="bg2"/>
              </a:buClr>
            </a:pPr>
            <a:r>
              <a:rPr lang="en-GB" sz="1200" b="1" dirty="0">
                <a:latin typeface="Arial"/>
                <a:ea typeface="ヒラギノ角ゴ Pro W3"/>
              </a:rPr>
              <a:t>Therefore 45 local authority areas, covering around 40% of those in structured treatment, will be providing IPS</a:t>
            </a:r>
          </a:p>
          <a:p>
            <a:pPr marL="192881" indent="-192881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helping thousands of people per year</a:t>
            </a:r>
          </a:p>
          <a:p>
            <a:pPr marL="192881" indent="-192881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adding to the evidence base </a:t>
            </a:r>
          </a:p>
          <a:p>
            <a:pPr marL="192881" indent="-192881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ea typeface="ヒラギノ角ゴ Pro W3"/>
              </a:rPr>
              <a:t>embedding IPS with new providers across England</a:t>
            </a:r>
          </a:p>
          <a:p>
            <a:pPr marL="0" indent="0">
              <a:buClr>
                <a:schemeClr val="bg2"/>
              </a:buClr>
            </a:pPr>
            <a:endParaRPr lang="en-GB" sz="1200" dirty="0">
              <a:latin typeface="Arial"/>
              <a:ea typeface="ヒラギノ角ゴ Pro W3"/>
            </a:endParaRPr>
          </a:p>
          <a:p>
            <a:pPr marL="0" indent="0">
              <a:buClr>
                <a:schemeClr val="bg2"/>
              </a:buClr>
            </a:pPr>
            <a:r>
              <a:rPr lang="en-GB" sz="1200" dirty="0">
                <a:latin typeface="Arial"/>
                <a:ea typeface="ヒラギノ角ゴ Pro W3"/>
              </a:rPr>
              <a:t>Results of the IPS-AD trial will follow later this year/early next.</a:t>
            </a:r>
            <a:endParaRPr lang="en-GB" sz="1050" dirty="0">
              <a:latin typeface="Arial"/>
              <a:ea typeface="ヒラギノ角ゴ Pro W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AA735D-E07C-45AC-93B8-CDAB987A3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398850" defTabSz="514350">
              <a:defRPr/>
            </a:pPr>
            <a:r>
              <a:rPr lang="en-US" dirty="0">
                <a:solidFill>
                  <a:prstClr val="white"/>
                </a:solidFill>
                <a:latin typeface="Arial"/>
              </a:rPr>
              <a:t>  </a:t>
            </a:r>
            <a:fld id="{2565FA6D-D4C8-4C4C-AC4B-3269734D34D8}" type="slidenum">
              <a:rPr lang="en-US">
                <a:solidFill>
                  <a:prstClr val="white"/>
                </a:solidFill>
                <a:latin typeface="Arial"/>
              </a:rPr>
              <a:pPr marL="398850" defTabSz="514350">
                <a:defRPr/>
              </a:pPr>
              <a:t>9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3D0EA2-C0D8-4466-820B-11BE58034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362" y="1243994"/>
            <a:ext cx="2574840" cy="1411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AD2756-86F4-4D6E-94D5-96D78955C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362" y="2973321"/>
            <a:ext cx="2574840" cy="1534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711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16_9" id="{2958D2DE-A9FA-4D49-A079-D0D488C8E360}" vid="{22C3C79D-4E57-415E-ACF5-3AC369E718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32CCAF87CDA4ABB49C7DCF669AD56" ma:contentTypeVersion="13" ma:contentTypeDescription="Create a new document." ma:contentTypeScope="" ma:versionID="b097c6b7b0871022060b746564d0f100">
  <xsd:schema xmlns:xsd="http://www.w3.org/2001/XMLSchema" xmlns:xs="http://www.w3.org/2001/XMLSchema" xmlns:p="http://schemas.microsoft.com/office/2006/metadata/properties" xmlns:ns3="28d80b54-c6e1-42bb-ac40-9d97a3241a35" xmlns:ns4="24fa0ae6-11e7-472f-ac87-8d9d61ebb82a" targetNamespace="http://schemas.microsoft.com/office/2006/metadata/properties" ma:root="true" ma:fieldsID="9bf0a04ae99533151ce49ddae39363c9" ns3:_="" ns4:_="">
    <xsd:import namespace="28d80b54-c6e1-42bb-ac40-9d97a3241a35"/>
    <xsd:import namespace="24fa0ae6-11e7-472f-ac87-8d9d61ebb82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80b54-c6e1-42bb-ac40-9d97a3241a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a0ae6-11e7-472f-ac87-8d9d61ebb8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403A69-E4C1-44A7-A990-84F943169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d80b54-c6e1-42bb-ac40-9d97a3241a35"/>
    <ds:schemaRef ds:uri="24fa0ae6-11e7-472f-ac87-8d9d61ebb8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AA3BD5-90C3-4BC2-94B6-F5B6FAEAFEE3}">
  <ds:schemaRefs>
    <ds:schemaRef ds:uri="http://schemas.openxmlformats.org/package/2006/metadata/core-properties"/>
    <ds:schemaRef ds:uri="http://purl.org/dc/terms/"/>
    <ds:schemaRef ds:uri="24fa0ae6-11e7-472f-ac87-8d9d61ebb82a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8d80b54-c6e1-42bb-ac40-9d97a3241a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</TotalTime>
  <Words>1732</Words>
  <Application>Microsoft Office PowerPoint</Application>
  <PresentationFormat>On-screen Show (16:9)</PresentationFormat>
  <Paragraphs>203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ヒラギノ角ゴ Pro W3</vt:lpstr>
      <vt:lpstr>Office Theme</vt:lpstr>
      <vt:lpstr>  </vt:lpstr>
      <vt:lpstr>PHE welcomes the review</vt:lpstr>
      <vt:lpstr>This is a pivotal moment and opportunity</vt:lpstr>
      <vt:lpstr>The Office for Health Promotion</vt:lpstr>
      <vt:lpstr>Additional funding for drug treatment in 2021/22</vt:lpstr>
      <vt:lpstr>Additional support</vt:lpstr>
      <vt:lpstr>ADDER &amp; Accelerators</vt:lpstr>
      <vt:lpstr>The Rough Sleeping Drug and Alcohol Grant</vt:lpstr>
      <vt:lpstr>Individual Placement and Support (IPS)</vt:lpstr>
      <vt:lpstr>Improving criminal justice pathways into drug treatment</vt:lpstr>
      <vt:lpstr>NHS reform</vt:lpstr>
      <vt:lpstr>Integrated Care Systems</vt:lpstr>
      <vt:lpstr>We now have a real, and rare, opportunity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support</dc:title>
  <dc:creator>Andrew K Brown</dc:creator>
  <cp:lastModifiedBy>peter</cp:lastModifiedBy>
  <cp:revision>65</cp:revision>
  <dcterms:created xsi:type="dcterms:W3CDTF">2021-07-05T15:46:50Z</dcterms:created>
  <dcterms:modified xsi:type="dcterms:W3CDTF">2021-07-12T11:24:37Z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0x010100EBF32CCAF87CDA4ABB49C7DCF669AD56</vt:lpwstr>
  </property>
</Properties>
</file>