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257" r:id="rId3"/>
    <p:sldId id="464" r:id="rId4"/>
    <p:sldId id="470" r:id="rId5"/>
    <p:sldId id="366" r:id="rId6"/>
    <p:sldId id="465" r:id="rId7"/>
    <p:sldId id="466" r:id="rId8"/>
    <p:sldId id="467" r:id="rId9"/>
    <p:sldId id="468" r:id="rId10"/>
    <p:sldId id="469" r:id="rId11"/>
    <p:sldId id="413" r:id="rId12"/>
    <p:sldId id="473" r:id="rId13"/>
    <p:sldId id="475" r:id="rId14"/>
    <p:sldId id="476" r:id="rId15"/>
    <p:sldId id="474" r:id="rId16"/>
    <p:sldId id="477" r:id="rId17"/>
    <p:sldId id="472" r:id="rId18"/>
    <p:sldId id="478" r:id="rId19"/>
    <p:sldId id="260" r:id="rId2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33" clrIdx="0">
    <p:extLst>
      <p:ext uri="{19B8F6BF-5375-455C-9EA6-DF929625EA0E}">
        <p15:presenceInfo xmlns:p15="http://schemas.microsoft.com/office/powerpoint/2012/main" userId="da7e42369d37a8e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BC97"/>
    <a:srgbClr val="F10909"/>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4364" autoAdjust="0"/>
  </p:normalViewPr>
  <p:slideViewPr>
    <p:cSldViewPr snapToGrid="0">
      <p:cViewPr varScale="1">
        <p:scale>
          <a:sx n="89" d="100"/>
          <a:sy n="89" d="100"/>
        </p:scale>
        <p:origin x="648"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89A361F-0D3A-4403-9293-8C841381AF82}" type="datetimeFigureOut">
              <a:rPr lang="en-GB" smtClean="0"/>
              <a:t>08/10/2021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D295FA4-24A4-4006-A416-6F79F7A78740}" type="slidenum">
              <a:rPr lang="en-GB" smtClean="0"/>
              <a:t>‹#›</a:t>
            </a:fld>
            <a:endParaRPr lang="en-GB"/>
          </a:p>
        </p:txBody>
      </p:sp>
    </p:spTree>
    <p:extLst>
      <p:ext uri="{BB962C8B-B14F-4D97-AF65-F5344CB8AC3E}">
        <p14:creationId xmlns:p14="http://schemas.microsoft.com/office/powerpoint/2010/main" val="1179932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2</a:t>
            </a:fld>
            <a:endParaRPr lang="en-GB"/>
          </a:p>
        </p:txBody>
      </p:sp>
    </p:spTree>
    <p:extLst>
      <p:ext uri="{BB962C8B-B14F-4D97-AF65-F5344CB8AC3E}">
        <p14:creationId xmlns:p14="http://schemas.microsoft.com/office/powerpoint/2010/main" val="1248915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11</a:t>
            </a:fld>
            <a:endParaRPr lang="en-GB"/>
          </a:p>
        </p:txBody>
      </p:sp>
    </p:spTree>
    <p:extLst>
      <p:ext uri="{BB962C8B-B14F-4D97-AF65-F5344CB8AC3E}">
        <p14:creationId xmlns:p14="http://schemas.microsoft.com/office/powerpoint/2010/main" val="1903363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12</a:t>
            </a:fld>
            <a:endParaRPr lang="en-GB"/>
          </a:p>
        </p:txBody>
      </p:sp>
    </p:spTree>
    <p:extLst>
      <p:ext uri="{BB962C8B-B14F-4D97-AF65-F5344CB8AC3E}">
        <p14:creationId xmlns:p14="http://schemas.microsoft.com/office/powerpoint/2010/main" val="2619373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13</a:t>
            </a:fld>
            <a:endParaRPr lang="en-GB"/>
          </a:p>
        </p:txBody>
      </p:sp>
    </p:spTree>
    <p:extLst>
      <p:ext uri="{BB962C8B-B14F-4D97-AF65-F5344CB8AC3E}">
        <p14:creationId xmlns:p14="http://schemas.microsoft.com/office/powerpoint/2010/main" val="33764027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14</a:t>
            </a:fld>
            <a:endParaRPr lang="en-GB"/>
          </a:p>
        </p:txBody>
      </p:sp>
    </p:spTree>
    <p:extLst>
      <p:ext uri="{BB962C8B-B14F-4D97-AF65-F5344CB8AC3E}">
        <p14:creationId xmlns:p14="http://schemas.microsoft.com/office/powerpoint/2010/main" val="20773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15</a:t>
            </a:fld>
            <a:endParaRPr lang="en-GB"/>
          </a:p>
        </p:txBody>
      </p:sp>
    </p:spTree>
    <p:extLst>
      <p:ext uri="{BB962C8B-B14F-4D97-AF65-F5344CB8AC3E}">
        <p14:creationId xmlns:p14="http://schemas.microsoft.com/office/powerpoint/2010/main" val="1826619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16</a:t>
            </a:fld>
            <a:endParaRPr lang="en-GB"/>
          </a:p>
        </p:txBody>
      </p:sp>
    </p:spTree>
    <p:extLst>
      <p:ext uri="{BB962C8B-B14F-4D97-AF65-F5344CB8AC3E}">
        <p14:creationId xmlns:p14="http://schemas.microsoft.com/office/powerpoint/2010/main" val="5615771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17</a:t>
            </a:fld>
            <a:endParaRPr lang="en-GB"/>
          </a:p>
        </p:txBody>
      </p:sp>
    </p:spTree>
    <p:extLst>
      <p:ext uri="{BB962C8B-B14F-4D97-AF65-F5344CB8AC3E}">
        <p14:creationId xmlns:p14="http://schemas.microsoft.com/office/powerpoint/2010/main" val="1392662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3</a:t>
            </a:fld>
            <a:endParaRPr lang="en-GB"/>
          </a:p>
        </p:txBody>
      </p:sp>
    </p:spTree>
    <p:extLst>
      <p:ext uri="{BB962C8B-B14F-4D97-AF65-F5344CB8AC3E}">
        <p14:creationId xmlns:p14="http://schemas.microsoft.com/office/powerpoint/2010/main" val="3620040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4</a:t>
            </a:fld>
            <a:endParaRPr lang="en-GB"/>
          </a:p>
        </p:txBody>
      </p:sp>
    </p:spTree>
    <p:extLst>
      <p:ext uri="{BB962C8B-B14F-4D97-AF65-F5344CB8AC3E}">
        <p14:creationId xmlns:p14="http://schemas.microsoft.com/office/powerpoint/2010/main" val="871502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5</a:t>
            </a:fld>
            <a:endParaRPr lang="en-GB"/>
          </a:p>
        </p:txBody>
      </p:sp>
    </p:spTree>
    <p:extLst>
      <p:ext uri="{BB962C8B-B14F-4D97-AF65-F5344CB8AC3E}">
        <p14:creationId xmlns:p14="http://schemas.microsoft.com/office/powerpoint/2010/main" val="3505335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6</a:t>
            </a:fld>
            <a:endParaRPr lang="en-GB"/>
          </a:p>
        </p:txBody>
      </p:sp>
    </p:spTree>
    <p:extLst>
      <p:ext uri="{BB962C8B-B14F-4D97-AF65-F5344CB8AC3E}">
        <p14:creationId xmlns:p14="http://schemas.microsoft.com/office/powerpoint/2010/main" val="3340294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7</a:t>
            </a:fld>
            <a:endParaRPr lang="en-GB"/>
          </a:p>
        </p:txBody>
      </p:sp>
    </p:spTree>
    <p:extLst>
      <p:ext uri="{BB962C8B-B14F-4D97-AF65-F5344CB8AC3E}">
        <p14:creationId xmlns:p14="http://schemas.microsoft.com/office/powerpoint/2010/main" val="3828619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8</a:t>
            </a:fld>
            <a:endParaRPr lang="en-GB"/>
          </a:p>
        </p:txBody>
      </p:sp>
    </p:spTree>
    <p:extLst>
      <p:ext uri="{BB962C8B-B14F-4D97-AF65-F5344CB8AC3E}">
        <p14:creationId xmlns:p14="http://schemas.microsoft.com/office/powerpoint/2010/main" val="3125810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9</a:t>
            </a:fld>
            <a:endParaRPr lang="en-GB"/>
          </a:p>
        </p:txBody>
      </p:sp>
    </p:spTree>
    <p:extLst>
      <p:ext uri="{BB962C8B-B14F-4D97-AF65-F5344CB8AC3E}">
        <p14:creationId xmlns:p14="http://schemas.microsoft.com/office/powerpoint/2010/main" val="3918440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B390CD40-8408-4E97-834C-365BE26981A2}" type="slidenum">
              <a:rPr lang="en-GB" smtClean="0"/>
              <a:t>10</a:t>
            </a:fld>
            <a:endParaRPr lang="en-GB"/>
          </a:p>
        </p:txBody>
      </p:sp>
    </p:spTree>
    <p:extLst>
      <p:ext uri="{BB962C8B-B14F-4D97-AF65-F5344CB8AC3E}">
        <p14:creationId xmlns:p14="http://schemas.microsoft.com/office/powerpoint/2010/main" val="10123959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12192000" cy="1231370"/>
          </a:xfrm>
        </p:spPr>
        <p:txBody>
          <a:bodyPr anchor="ctr">
            <a:normAutofit/>
          </a:bodyPr>
          <a:lstStyle>
            <a:lvl1pPr algn="ctr">
              <a:defRPr sz="3200"/>
            </a:lvl1pPr>
          </a:lstStyle>
          <a:p>
            <a:r>
              <a:rPr lang="en-US" smtClean="0"/>
              <a:t>Click to edit Master title style</a:t>
            </a:r>
            <a:endParaRPr lang="en-GB"/>
          </a:p>
        </p:txBody>
      </p:sp>
      <p:sp>
        <p:nvSpPr>
          <p:cNvPr id="3" name="Subtitle 2"/>
          <p:cNvSpPr>
            <a:spLocks noGrp="1"/>
          </p:cNvSpPr>
          <p:nvPr>
            <p:ph type="subTitle" idx="1"/>
          </p:nvPr>
        </p:nvSpPr>
        <p:spPr>
          <a:xfrm>
            <a:off x="1608667" y="2353734"/>
            <a:ext cx="9144000" cy="524934"/>
          </a:xfrm>
        </p:spPr>
        <p:txBody>
          <a:bodyPr>
            <a:no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5" name="Footer Placeholder 4"/>
          <p:cNvSpPr>
            <a:spLocks noGrp="1"/>
          </p:cNvSpPr>
          <p:nvPr>
            <p:ph type="ftr" sz="quarter" idx="11"/>
          </p:nvPr>
        </p:nvSpPr>
        <p:spPr/>
        <p:txBody>
          <a:bodyPr/>
          <a:lstStyle/>
          <a:p>
            <a:r>
              <a:rPr lang="en-GB" smtClean="0"/>
              <a:t>Putting practitioners and evidence at the heart of justice reform</a:t>
            </a:r>
            <a:endParaRPr lang="en-GB"/>
          </a:p>
        </p:txBody>
      </p:sp>
      <p:sp>
        <p:nvSpPr>
          <p:cNvPr id="6" name="Slide Number Placeholder 5"/>
          <p:cNvSpPr>
            <a:spLocks noGrp="1"/>
          </p:cNvSpPr>
          <p:nvPr>
            <p:ph type="sldNum" sz="quarter" idx="12"/>
          </p:nvPr>
        </p:nvSpPr>
        <p:spPr/>
        <p:txBody>
          <a:bodyPr/>
          <a:lstStyle/>
          <a:p>
            <a:fld id="{3273537A-61D4-4C8B-A810-C212CA4599AB}"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9346" y="3405202"/>
            <a:ext cx="5045654" cy="2273813"/>
          </a:xfrm>
          <a:prstGeom prst="rect">
            <a:avLst/>
          </a:prstGeom>
        </p:spPr>
      </p:pic>
    </p:spTree>
    <p:extLst>
      <p:ext uri="{BB962C8B-B14F-4D97-AF65-F5344CB8AC3E}">
        <p14:creationId xmlns:p14="http://schemas.microsoft.com/office/powerpoint/2010/main" val="23967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r>
              <a:rPr lang="en-GB" smtClean="0"/>
              <a:t>Putting practitioners and evidence at the heart of justice reform</a:t>
            </a:r>
            <a:endParaRPr lang="en-GB"/>
          </a:p>
        </p:txBody>
      </p:sp>
      <p:sp>
        <p:nvSpPr>
          <p:cNvPr id="6" name="Slide Number Placeholder 5"/>
          <p:cNvSpPr>
            <a:spLocks noGrp="1"/>
          </p:cNvSpPr>
          <p:nvPr>
            <p:ph type="sldNum" sz="quarter" idx="12"/>
          </p:nvPr>
        </p:nvSpPr>
        <p:spPr/>
        <p:txBody>
          <a:bodyPr/>
          <a:lstStyle/>
          <a:p>
            <a:fld id="{3273537A-61D4-4C8B-A810-C212CA4599AB}" type="slidenum">
              <a:rPr lang="en-GB" smtClean="0"/>
              <a:t>‹#›</a:t>
            </a:fld>
            <a:endParaRPr lang="en-GB"/>
          </a:p>
        </p:txBody>
      </p:sp>
    </p:spTree>
    <p:extLst>
      <p:ext uri="{BB962C8B-B14F-4D97-AF65-F5344CB8AC3E}">
        <p14:creationId xmlns:p14="http://schemas.microsoft.com/office/powerpoint/2010/main" val="179387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r>
              <a:rPr lang="en-GB" smtClean="0"/>
              <a:t>Putting practitioners and evidence at the heart of justice reform</a:t>
            </a:r>
            <a:endParaRPr lang="en-GB"/>
          </a:p>
        </p:txBody>
      </p:sp>
      <p:sp>
        <p:nvSpPr>
          <p:cNvPr id="6" name="Slide Number Placeholder 5"/>
          <p:cNvSpPr>
            <a:spLocks noGrp="1"/>
          </p:cNvSpPr>
          <p:nvPr>
            <p:ph type="sldNum" sz="quarter" idx="12"/>
          </p:nvPr>
        </p:nvSpPr>
        <p:spPr/>
        <p:txBody>
          <a:bodyPr/>
          <a:lstStyle/>
          <a:p>
            <a:fld id="{3273537A-61D4-4C8B-A810-C212CA4599AB}" type="slidenum">
              <a:rPr lang="en-GB" smtClean="0"/>
              <a:t>‹#›</a:t>
            </a:fld>
            <a:endParaRPr lang="en-GB"/>
          </a:p>
        </p:txBody>
      </p:sp>
    </p:spTree>
    <p:extLst>
      <p:ext uri="{BB962C8B-B14F-4D97-AF65-F5344CB8AC3E}">
        <p14:creationId xmlns:p14="http://schemas.microsoft.com/office/powerpoint/2010/main" val="731277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86656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chemeClr val="tx1"/>
                </a:solidFill>
                <a:latin typeface="Arial" panose="020B0604020202020204" pitchFamily="34" charset="0"/>
                <a:cs typeface="Arial" panose="020B0604020202020204"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a:solidFill>
                  <a:schemeClr val="tx1"/>
                </a:solidFill>
                <a:latin typeface="Georgia" panose="02040502050405020303" pitchFamily="18" charset="0"/>
              </a:defRPr>
            </a:lvl1pPr>
            <a:lvl2pPr>
              <a:defRPr>
                <a:solidFill>
                  <a:schemeClr val="tx1"/>
                </a:solidFill>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724682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3962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1358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884736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513952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38842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92141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r>
              <a:rPr lang="en-GB" smtClean="0"/>
              <a:t>Putting practitioners and evidence at the heart of justice reform</a:t>
            </a:r>
            <a:endParaRPr lang="en-GB"/>
          </a:p>
        </p:txBody>
      </p:sp>
      <p:sp>
        <p:nvSpPr>
          <p:cNvPr id="6" name="Slide Number Placeholder 5"/>
          <p:cNvSpPr>
            <a:spLocks noGrp="1"/>
          </p:cNvSpPr>
          <p:nvPr>
            <p:ph type="sldNum" sz="quarter" idx="12"/>
          </p:nvPr>
        </p:nvSpPr>
        <p:spPr/>
        <p:txBody>
          <a:bodyPr/>
          <a:lstStyle/>
          <a:p>
            <a:fld id="{3273537A-61D4-4C8B-A810-C212CA4599AB}" type="slidenum">
              <a:rPr lang="en-GB" smtClean="0"/>
              <a:t>‹#›</a:t>
            </a:fld>
            <a:endParaRPr lang="en-GB"/>
          </a:p>
        </p:txBody>
      </p:sp>
    </p:spTree>
    <p:extLst>
      <p:ext uri="{BB962C8B-B14F-4D97-AF65-F5344CB8AC3E}">
        <p14:creationId xmlns:p14="http://schemas.microsoft.com/office/powerpoint/2010/main" val="25375770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158748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025161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6206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GB" smtClean="0"/>
              <a:t>Putting practitioners and evidence at the heart of justice reform</a:t>
            </a:r>
            <a:endParaRPr lang="en-GB"/>
          </a:p>
        </p:txBody>
      </p:sp>
      <p:sp>
        <p:nvSpPr>
          <p:cNvPr id="6" name="Slide Number Placeholder 5"/>
          <p:cNvSpPr>
            <a:spLocks noGrp="1"/>
          </p:cNvSpPr>
          <p:nvPr>
            <p:ph type="sldNum" sz="quarter" idx="12"/>
          </p:nvPr>
        </p:nvSpPr>
        <p:spPr/>
        <p:txBody>
          <a:bodyPr/>
          <a:lstStyle/>
          <a:p>
            <a:fld id="{3273537A-61D4-4C8B-A810-C212CA4599AB}" type="slidenum">
              <a:rPr lang="en-GB" smtClean="0"/>
              <a:t>‹#›</a:t>
            </a:fld>
            <a:endParaRPr lang="en-GB"/>
          </a:p>
        </p:txBody>
      </p:sp>
    </p:spTree>
    <p:extLst>
      <p:ext uri="{BB962C8B-B14F-4D97-AF65-F5344CB8AC3E}">
        <p14:creationId xmlns:p14="http://schemas.microsoft.com/office/powerpoint/2010/main" val="284389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11"/>
          </p:nvPr>
        </p:nvSpPr>
        <p:spPr/>
        <p:txBody>
          <a:bodyPr/>
          <a:lstStyle/>
          <a:p>
            <a:r>
              <a:rPr lang="en-GB" smtClean="0"/>
              <a:t>Putting practitioners and evidence at the heart of justice reform</a:t>
            </a:r>
            <a:endParaRPr lang="en-GB"/>
          </a:p>
        </p:txBody>
      </p:sp>
      <p:sp>
        <p:nvSpPr>
          <p:cNvPr id="7" name="Slide Number Placeholder 6"/>
          <p:cNvSpPr>
            <a:spLocks noGrp="1"/>
          </p:cNvSpPr>
          <p:nvPr>
            <p:ph type="sldNum" sz="quarter" idx="12"/>
          </p:nvPr>
        </p:nvSpPr>
        <p:spPr/>
        <p:txBody>
          <a:bodyPr/>
          <a:lstStyle/>
          <a:p>
            <a:fld id="{3273537A-61D4-4C8B-A810-C212CA4599AB}" type="slidenum">
              <a:rPr lang="en-GB" smtClean="0"/>
              <a:t>‹#›</a:t>
            </a:fld>
            <a:endParaRPr lang="en-GB"/>
          </a:p>
        </p:txBody>
      </p:sp>
    </p:spTree>
    <p:extLst>
      <p:ext uri="{BB962C8B-B14F-4D97-AF65-F5344CB8AC3E}">
        <p14:creationId xmlns:p14="http://schemas.microsoft.com/office/powerpoint/2010/main" val="93378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Footer Placeholder 7"/>
          <p:cNvSpPr>
            <a:spLocks noGrp="1"/>
          </p:cNvSpPr>
          <p:nvPr>
            <p:ph type="ftr" sz="quarter" idx="11"/>
          </p:nvPr>
        </p:nvSpPr>
        <p:spPr/>
        <p:txBody>
          <a:bodyPr/>
          <a:lstStyle/>
          <a:p>
            <a:r>
              <a:rPr lang="en-GB" smtClean="0"/>
              <a:t>Putting practitioners and evidence at the heart of justice reform</a:t>
            </a:r>
            <a:endParaRPr lang="en-GB"/>
          </a:p>
        </p:txBody>
      </p:sp>
      <p:sp>
        <p:nvSpPr>
          <p:cNvPr id="9" name="Slide Number Placeholder 8"/>
          <p:cNvSpPr>
            <a:spLocks noGrp="1"/>
          </p:cNvSpPr>
          <p:nvPr>
            <p:ph type="sldNum" sz="quarter" idx="12"/>
          </p:nvPr>
        </p:nvSpPr>
        <p:spPr/>
        <p:txBody>
          <a:bodyPr/>
          <a:lstStyle/>
          <a:p>
            <a:fld id="{3273537A-61D4-4C8B-A810-C212CA4599AB}" type="slidenum">
              <a:rPr lang="en-GB" smtClean="0"/>
              <a:t>‹#›</a:t>
            </a:fld>
            <a:endParaRPr lang="en-GB"/>
          </a:p>
        </p:txBody>
      </p:sp>
    </p:spTree>
    <p:extLst>
      <p:ext uri="{BB962C8B-B14F-4D97-AF65-F5344CB8AC3E}">
        <p14:creationId xmlns:p14="http://schemas.microsoft.com/office/powerpoint/2010/main" val="183741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3"/>
          <p:cNvSpPr>
            <a:spLocks noGrp="1"/>
          </p:cNvSpPr>
          <p:nvPr>
            <p:ph type="ftr" sz="quarter" idx="11"/>
          </p:nvPr>
        </p:nvSpPr>
        <p:spPr/>
        <p:txBody>
          <a:bodyPr/>
          <a:lstStyle/>
          <a:p>
            <a:r>
              <a:rPr lang="en-GB" smtClean="0"/>
              <a:t>Putting practitioners and evidence at the heart of justice reform</a:t>
            </a:r>
            <a:endParaRPr lang="en-GB"/>
          </a:p>
        </p:txBody>
      </p:sp>
      <p:sp>
        <p:nvSpPr>
          <p:cNvPr id="5" name="Slide Number Placeholder 4"/>
          <p:cNvSpPr>
            <a:spLocks noGrp="1"/>
          </p:cNvSpPr>
          <p:nvPr>
            <p:ph type="sldNum" sz="quarter" idx="12"/>
          </p:nvPr>
        </p:nvSpPr>
        <p:spPr/>
        <p:txBody>
          <a:bodyPr/>
          <a:lstStyle/>
          <a:p>
            <a:fld id="{3273537A-61D4-4C8B-A810-C212CA4599AB}" type="slidenum">
              <a:rPr lang="en-GB" smtClean="0"/>
              <a:t>‹#›</a:t>
            </a:fld>
            <a:endParaRPr lang="en-GB"/>
          </a:p>
        </p:txBody>
      </p:sp>
    </p:spTree>
    <p:extLst>
      <p:ext uri="{BB962C8B-B14F-4D97-AF65-F5344CB8AC3E}">
        <p14:creationId xmlns:p14="http://schemas.microsoft.com/office/powerpoint/2010/main" val="534091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i="1">
                <a:latin typeface="Franklin Gothic Book" panose="020B0503020102020204" pitchFamily="34" charset="0"/>
              </a:defRPr>
            </a:lvl1pPr>
          </a:lstStyle>
          <a:p>
            <a:r>
              <a:rPr lang="en-GB" smtClean="0"/>
              <a:t>Putting practitioners and evidence at the heart of justice reform</a:t>
            </a:r>
            <a:endParaRPr lang="en-GB" dirty="0"/>
          </a:p>
        </p:txBody>
      </p:sp>
      <p:sp>
        <p:nvSpPr>
          <p:cNvPr id="4" name="Slide Number Placeholder 3"/>
          <p:cNvSpPr>
            <a:spLocks noGrp="1"/>
          </p:cNvSpPr>
          <p:nvPr>
            <p:ph type="sldNum" sz="quarter" idx="12"/>
          </p:nvPr>
        </p:nvSpPr>
        <p:spPr/>
        <p:txBody>
          <a:bodyPr/>
          <a:lstStyle>
            <a:lvl1pPr>
              <a:defRPr>
                <a:latin typeface="Franklin Gothic Book" panose="020B0503020102020204" pitchFamily="34" charset="0"/>
              </a:defRPr>
            </a:lvl1pPr>
          </a:lstStyle>
          <a:p>
            <a:fld id="{3273537A-61D4-4C8B-A810-C212CA4599AB}" type="slidenum">
              <a:rPr lang="en-GB" smtClean="0"/>
              <a:pPr/>
              <a:t>‹#›</a:t>
            </a:fld>
            <a:endParaRPr lang="en-GB"/>
          </a:p>
        </p:txBody>
      </p:sp>
    </p:spTree>
    <p:extLst>
      <p:ext uri="{BB962C8B-B14F-4D97-AF65-F5344CB8AC3E}">
        <p14:creationId xmlns:p14="http://schemas.microsoft.com/office/powerpoint/2010/main" val="2697220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GB" smtClean="0"/>
              <a:t>Putting practitioners and evidence at the heart of justice reform</a:t>
            </a:r>
            <a:endParaRPr lang="en-GB"/>
          </a:p>
        </p:txBody>
      </p:sp>
      <p:sp>
        <p:nvSpPr>
          <p:cNvPr id="7" name="Slide Number Placeholder 6"/>
          <p:cNvSpPr>
            <a:spLocks noGrp="1"/>
          </p:cNvSpPr>
          <p:nvPr>
            <p:ph type="sldNum" sz="quarter" idx="12"/>
          </p:nvPr>
        </p:nvSpPr>
        <p:spPr/>
        <p:txBody>
          <a:bodyPr/>
          <a:lstStyle/>
          <a:p>
            <a:fld id="{3273537A-61D4-4C8B-A810-C212CA4599AB}" type="slidenum">
              <a:rPr lang="en-GB" smtClean="0"/>
              <a:t>‹#›</a:t>
            </a:fld>
            <a:endParaRPr lang="en-GB"/>
          </a:p>
        </p:txBody>
      </p:sp>
    </p:spTree>
    <p:extLst>
      <p:ext uri="{BB962C8B-B14F-4D97-AF65-F5344CB8AC3E}">
        <p14:creationId xmlns:p14="http://schemas.microsoft.com/office/powerpoint/2010/main" val="160642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GB" smtClean="0"/>
              <a:t>Putting practitioners and evidence at the heart of justice reform</a:t>
            </a:r>
            <a:endParaRPr lang="en-GB"/>
          </a:p>
        </p:txBody>
      </p:sp>
      <p:sp>
        <p:nvSpPr>
          <p:cNvPr id="7" name="Slide Number Placeholder 6"/>
          <p:cNvSpPr>
            <a:spLocks noGrp="1"/>
          </p:cNvSpPr>
          <p:nvPr>
            <p:ph type="sldNum" sz="quarter" idx="12"/>
          </p:nvPr>
        </p:nvSpPr>
        <p:spPr/>
        <p:txBody>
          <a:bodyPr/>
          <a:lstStyle/>
          <a:p>
            <a:fld id="{3273537A-61D4-4C8B-A810-C212CA4599AB}" type="slidenum">
              <a:rPr lang="en-GB" smtClean="0"/>
              <a:t>‹#›</a:t>
            </a:fld>
            <a:endParaRPr lang="en-GB"/>
          </a:p>
        </p:txBody>
      </p:sp>
    </p:spTree>
    <p:extLst>
      <p:ext uri="{BB962C8B-B14F-4D97-AF65-F5344CB8AC3E}">
        <p14:creationId xmlns:p14="http://schemas.microsoft.com/office/powerpoint/2010/main" val="3761733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948267"/>
          </a:xfrm>
          <a:prstGeom prst="rect">
            <a:avLst/>
          </a:prstGeom>
          <a:solidFill>
            <a:schemeClr val="tx1"/>
          </a:solidFill>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38667" y="1266825"/>
            <a:ext cx="115062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3208867" y="6356350"/>
            <a:ext cx="5046133" cy="365125"/>
          </a:xfrm>
          <a:prstGeom prst="rect">
            <a:avLst/>
          </a:prstGeom>
        </p:spPr>
        <p:txBody>
          <a:bodyPr vert="horz" lIns="91440" tIns="45720" rIns="91440" bIns="45720" rtlCol="0" anchor="ctr"/>
          <a:lstStyle>
            <a:lvl1pPr algn="ctr">
              <a:defRPr sz="1200" i="1">
                <a:solidFill>
                  <a:schemeClr val="tx1">
                    <a:tint val="75000"/>
                  </a:schemeClr>
                </a:solidFill>
                <a:latin typeface="Franklin Gothic Book" panose="020B0503020102020204" pitchFamily="34" charset="0"/>
              </a:defRPr>
            </a:lvl1pPr>
          </a:lstStyle>
          <a:p>
            <a:r>
              <a:rPr lang="en-GB" smtClean="0"/>
              <a:t>Putting practitioners and evidence at the heart of justice reform</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3537A-61D4-4C8B-A810-C212CA4599AB}" type="slidenum">
              <a:rPr lang="en-GB" smtClean="0"/>
              <a:t>‹#›</a:t>
            </a:fld>
            <a:endParaRPr lang="en-GB"/>
          </a:p>
        </p:txBody>
      </p:sp>
    </p:spTree>
    <p:extLst>
      <p:ext uri="{BB962C8B-B14F-4D97-AF65-F5344CB8AC3E}">
        <p14:creationId xmlns:p14="http://schemas.microsoft.com/office/powerpoint/2010/main" val="978523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3200" kern="1200">
          <a:solidFill>
            <a:schemeClr val="bg1"/>
          </a:solidFill>
          <a:latin typeface="Franklin Gothic Book" panose="020B0503020102020204" pitchFamily="34"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3200" b="1" kern="1200">
          <a:solidFill>
            <a:srgbClr val="1ABC97"/>
          </a:solidFill>
          <a:latin typeface="Franklin Gothic Book" panose="020B0503020102020204" pitchFamily="34" charset="0"/>
          <a:ea typeface="+mn-ea"/>
          <a:cs typeface="+mn-cs"/>
        </a:defRPr>
      </a:lvl1pPr>
      <a:lvl2pPr marL="177800" indent="-1778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2pPr>
      <a:lvl3pPr marL="355600" indent="-1778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355600" indent="-1778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4pPr>
      <a:lvl5pPr marL="355600" indent="-1778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83212E-D098-4ADB-B4A7-712DB806F5A5}" type="datetimeFigureOut">
              <a:rPr lang="en-GB" smtClean="0">
                <a:solidFill>
                  <a:prstClr val="black">
                    <a:tint val="75000"/>
                  </a:prstClr>
                </a:solidFill>
              </a:rPr>
              <a:pPr/>
              <a:t>08/10/2021</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19AC0-D218-4BFE-A619-D386F7F43D7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11081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96251" y="4665436"/>
            <a:ext cx="3733800" cy="1690914"/>
          </a:xfrm>
          <a:prstGeom prst="rect">
            <a:avLst/>
          </a:prstGeom>
        </p:spPr>
      </p:pic>
      <p:sp>
        <p:nvSpPr>
          <p:cNvPr id="3" name="Title 1"/>
          <p:cNvSpPr txBox="1">
            <a:spLocks/>
          </p:cNvSpPr>
          <p:nvPr/>
        </p:nvSpPr>
        <p:spPr>
          <a:xfrm>
            <a:off x="0" y="-14949"/>
            <a:ext cx="12192000" cy="2758150"/>
          </a:xfrm>
          <a:prstGeom prst="rect">
            <a:avLst/>
          </a:prstGeom>
          <a:solidFill>
            <a:schemeClr val="tx1"/>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b="1" dirty="0" smtClean="0">
                <a:solidFill>
                  <a:schemeClr val="bg1"/>
                </a:solidFill>
                <a:latin typeface="Franklin Gothic Book" panose="020B0503020102020204" pitchFamily="34" charset="0"/>
              </a:rPr>
              <a:t>PROCEDURAL FAIRNESS AND COURT-BASED DRUG TREATMENT</a:t>
            </a:r>
            <a:endParaRPr lang="en-GB" sz="5400" b="1" dirty="0">
              <a:solidFill>
                <a:schemeClr val="bg1"/>
              </a:solidFill>
              <a:latin typeface="Franklin Gothic Book" panose="020B0503020102020204" pitchFamily="34" charset="0"/>
            </a:endParaRPr>
          </a:p>
        </p:txBody>
      </p:sp>
      <p:sp>
        <p:nvSpPr>
          <p:cNvPr id="4" name="Subtitle 2"/>
          <p:cNvSpPr txBox="1">
            <a:spLocks/>
          </p:cNvSpPr>
          <p:nvPr/>
        </p:nvSpPr>
        <p:spPr>
          <a:xfrm>
            <a:off x="361950" y="3429000"/>
            <a:ext cx="7296150" cy="3429000"/>
          </a:xfrm>
          <a:prstGeom prst="rect">
            <a:avLst/>
          </a:prstGeom>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5400" dirty="0" smtClean="0">
                <a:solidFill>
                  <a:srgbClr val="1ABC97"/>
                </a:solidFill>
                <a:latin typeface="Franklin Gothic Book" panose="020B0503020102020204" pitchFamily="34" charset="0"/>
              </a:rPr>
              <a:t>… or why not treat people decently for a change?</a:t>
            </a:r>
            <a:endParaRPr lang="en-GB" sz="5400" dirty="0">
              <a:solidFill>
                <a:srgbClr val="1ABC97"/>
              </a:solidFill>
              <a:latin typeface="Franklin Gothic Book" panose="020B0503020102020204" pitchFamily="34" charset="0"/>
            </a:endParaRPr>
          </a:p>
        </p:txBody>
      </p:sp>
    </p:spTree>
    <p:extLst>
      <p:ext uri="{BB962C8B-B14F-4D97-AF65-F5344CB8AC3E}">
        <p14:creationId xmlns:p14="http://schemas.microsoft.com/office/powerpoint/2010/main" val="22112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5" y="1211152"/>
            <a:ext cx="11512437" cy="5145197"/>
          </a:xfrm>
        </p:spPr>
        <p:txBody>
          <a:bodyPr anchor="t">
            <a:noAutofit/>
          </a:bodyPr>
          <a:lstStyle/>
          <a:p>
            <a:pPr marL="342900" indent="-342900">
              <a:buFont typeface="Arial" panose="020B0604020202020204" pitchFamily="34" charset="0"/>
              <a:buChar char="•"/>
            </a:pPr>
            <a:r>
              <a:rPr lang="en-US" sz="2400" b="0" dirty="0" smtClean="0">
                <a:solidFill>
                  <a:schemeClr val="tx1"/>
                </a:solidFill>
              </a:rPr>
              <a:t>An FDAC study found clear evidence that parents found the FDAC process supportive, with a high number of parents identifying the role of the judge as a key factor in motivating them to change. </a:t>
            </a:r>
            <a:r>
              <a:rPr lang="en-US" sz="2400" b="0" i="1" dirty="0" smtClean="0">
                <a:solidFill>
                  <a:schemeClr val="tx1"/>
                </a:solidFill>
              </a:rPr>
              <a:t>“</a:t>
            </a:r>
            <a:r>
              <a:rPr lang="en-US" sz="2400" b="0" i="1" dirty="0" smtClean="0"/>
              <a:t>FDAC </a:t>
            </a:r>
            <a:r>
              <a:rPr lang="en-US" sz="2400" b="0" i="1" dirty="0"/>
              <a:t>has been of enormous benefit to us. I have been freed from addiction, and my child has gained a father.”</a:t>
            </a:r>
            <a:br>
              <a:rPr lang="en-US" sz="2400" b="0" i="1" dirty="0"/>
            </a:br>
            <a:endParaRPr lang="en-US" sz="1400" b="0" i="1" dirty="0"/>
          </a:p>
          <a:p>
            <a:pPr marL="342900" indent="-342900">
              <a:lnSpc>
                <a:spcPct val="100000"/>
              </a:lnSpc>
              <a:spcBef>
                <a:spcPts val="0"/>
              </a:spcBef>
              <a:spcAft>
                <a:spcPts val="600"/>
              </a:spcAft>
              <a:buFont typeface="Arial" panose="020B0604020202020204" pitchFamily="34" charset="0"/>
              <a:buChar char="•"/>
            </a:pPr>
            <a:r>
              <a:rPr lang="en-US" sz="2400" b="0" dirty="0">
                <a:solidFill>
                  <a:schemeClr val="tx1"/>
                </a:solidFill>
              </a:rPr>
              <a:t>A number of parents particularly singled out the judge’s role in FDAC:  </a:t>
            </a:r>
            <a:r>
              <a:rPr lang="en-US" sz="2400" b="0" i="1" dirty="0"/>
              <a:t>“At first I didn’t like him because he was honest. He was saying it how it was and it was bad. But now I know it was the truth.” “No-one ever praised me </a:t>
            </a:r>
            <a:r>
              <a:rPr lang="en-US" sz="2400" b="0" i="1" dirty="0" smtClean="0"/>
              <a:t>before.</a:t>
            </a:r>
          </a:p>
          <a:p>
            <a:pPr marL="342900" indent="-342900">
              <a:lnSpc>
                <a:spcPct val="100000"/>
              </a:lnSpc>
              <a:spcBef>
                <a:spcPts val="0"/>
              </a:spcBef>
              <a:spcAft>
                <a:spcPts val="600"/>
              </a:spcAft>
              <a:buFont typeface="Arial" panose="020B0604020202020204" pitchFamily="34" charset="0"/>
              <a:buChar char="•"/>
            </a:pPr>
            <a:endParaRPr lang="en-US" sz="1400" b="0" dirty="0" smtClean="0">
              <a:solidFill>
                <a:schemeClr val="tx1"/>
              </a:solidFill>
            </a:endParaRPr>
          </a:p>
          <a:p>
            <a:pPr marL="342900" indent="-342900">
              <a:lnSpc>
                <a:spcPct val="100000"/>
              </a:lnSpc>
              <a:spcBef>
                <a:spcPts val="0"/>
              </a:spcBef>
              <a:spcAft>
                <a:spcPts val="600"/>
              </a:spcAft>
              <a:buFont typeface="Arial" panose="020B0604020202020204" pitchFamily="34" charset="0"/>
              <a:buChar char="•"/>
            </a:pPr>
            <a:r>
              <a:rPr lang="en-US" sz="2400" b="0" dirty="0" smtClean="0">
                <a:solidFill>
                  <a:schemeClr val="tx1"/>
                </a:solidFill>
              </a:rPr>
              <a:t>Some </a:t>
            </a:r>
            <a:r>
              <a:rPr lang="en-US" sz="2400" b="0" dirty="0">
                <a:solidFill>
                  <a:schemeClr val="tx1"/>
                </a:solidFill>
              </a:rPr>
              <a:t>parents contrasted their experience in FDAC with previous experience of care proceedings: </a:t>
            </a:r>
            <a:r>
              <a:rPr lang="en-US" sz="2400" b="0" i="1" dirty="0"/>
              <a:t>“I’ve been through an ordinary care case before… normally you wouldn’t get any advice… no-one actually works with you.     All that the social workers said was ‘go to rehab’.” </a:t>
            </a:r>
          </a:p>
          <a:p>
            <a:endParaRPr lang="en-US" sz="2400" b="0" dirty="0">
              <a:solidFill>
                <a:schemeClr val="tx1"/>
              </a:solidFill>
            </a:endParaRPr>
          </a:p>
        </p:txBody>
      </p:sp>
      <p:sp>
        <p:nvSpPr>
          <p:cNvPr id="5" name="Title 1"/>
          <p:cNvSpPr txBox="1">
            <a:spLocks/>
          </p:cNvSpPr>
          <p:nvPr/>
        </p:nvSpPr>
        <p:spPr>
          <a:xfrm>
            <a:off x="0" y="166254"/>
            <a:ext cx="12196410" cy="533400"/>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a:solidFill>
                  <a:srgbClr val="1ABC97"/>
                </a:solidFill>
                <a:latin typeface="Franklin Gothic Book" panose="020B0503020102020204" pitchFamily="34" charset="0"/>
              </a:rPr>
              <a:t>The evidence for procedural fairness</a:t>
            </a:r>
          </a:p>
        </p:txBody>
      </p:sp>
      <p:cxnSp>
        <p:nvCxnSpPr>
          <p:cNvPr id="7" name="Straight Connector 6"/>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4203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5" y="1211152"/>
            <a:ext cx="11512437" cy="5145197"/>
          </a:xfrm>
        </p:spPr>
        <p:txBody>
          <a:bodyPr anchor="t">
            <a:noAutofit/>
          </a:bodyPr>
          <a:lstStyle/>
          <a:p>
            <a:pPr marL="342900" indent="-342900">
              <a:buFont typeface="Arial" panose="020B0604020202020204" pitchFamily="34" charset="0"/>
              <a:buChar char="•"/>
            </a:pPr>
            <a:r>
              <a:rPr lang="en-US" sz="2400" b="0" dirty="0" smtClean="0">
                <a:solidFill>
                  <a:schemeClr val="tx1"/>
                </a:solidFill>
              </a:rPr>
              <a:t>Our </a:t>
            </a:r>
            <a:r>
              <a:rPr lang="en-US" sz="2400" b="0" dirty="0">
                <a:solidFill>
                  <a:schemeClr val="tx1"/>
                </a:solidFill>
              </a:rPr>
              <a:t>new value for money analysis suggests that FDAC is a significantly less expensive way of hearing care proceedings than the standard approach</a:t>
            </a:r>
            <a:r>
              <a:rPr lang="en-US" sz="2400" b="0" dirty="0" smtClean="0">
                <a:solidFill>
                  <a:schemeClr val="tx1"/>
                </a:solidFill>
              </a:rPr>
              <a:t>. </a:t>
            </a:r>
            <a:r>
              <a:rPr lang="en-US" sz="2400" b="0" dirty="0">
                <a:solidFill>
                  <a:schemeClr val="tx1"/>
                </a:solidFill>
              </a:rPr>
              <a:t>Care proceedings that go through FDAC rarely end in a contested hearing, when around 50% of standard proceedings </a:t>
            </a:r>
            <a:r>
              <a:rPr lang="en-US" sz="2400" b="0" dirty="0" smtClean="0">
                <a:solidFill>
                  <a:schemeClr val="tx1"/>
                </a:solidFill>
              </a:rPr>
              <a:t>do. </a:t>
            </a:r>
          </a:p>
          <a:p>
            <a:pPr marL="342900" indent="-342900">
              <a:buFont typeface="Arial" panose="020B0604020202020204" pitchFamily="34" charset="0"/>
              <a:buChar char="•"/>
            </a:pPr>
            <a:endParaRPr lang="en-US" sz="1400" b="0" dirty="0">
              <a:solidFill>
                <a:schemeClr val="tx1"/>
              </a:solidFill>
            </a:endParaRPr>
          </a:p>
          <a:p>
            <a:pPr marL="342900" indent="-342900">
              <a:buFont typeface="Arial" panose="020B0604020202020204" pitchFamily="34" charset="0"/>
              <a:buChar char="•"/>
            </a:pPr>
            <a:r>
              <a:rPr lang="en-US" sz="2400" b="0" dirty="0" smtClean="0">
                <a:solidFill>
                  <a:schemeClr val="tx1"/>
                </a:solidFill>
              </a:rPr>
              <a:t>By </a:t>
            </a:r>
            <a:r>
              <a:rPr lang="en-US" sz="2400" b="0" dirty="0">
                <a:solidFill>
                  <a:schemeClr val="tx1"/>
                </a:solidFill>
              </a:rPr>
              <a:t>avoiding lengthy legal disputes, FDAC saves local authorities and the Legal Aid Agency £25,300 per case in the legal costs of care proceedings, and most of these savings are cashable. </a:t>
            </a:r>
            <a:endParaRPr lang="en-US" sz="2400" b="0" dirty="0" smtClean="0">
              <a:solidFill>
                <a:schemeClr val="tx1"/>
              </a:solidFill>
            </a:endParaRPr>
          </a:p>
          <a:p>
            <a:endParaRPr lang="en-US" sz="1400" b="0" dirty="0" smtClean="0">
              <a:solidFill>
                <a:schemeClr val="tx1"/>
              </a:solidFill>
            </a:endParaRPr>
          </a:p>
          <a:p>
            <a:pPr marL="342900" indent="-342900">
              <a:buFont typeface="Arial" panose="020B0604020202020204" pitchFamily="34" charset="0"/>
              <a:buChar char="•"/>
            </a:pPr>
            <a:r>
              <a:rPr lang="en-US" sz="2400" b="0" dirty="0" smtClean="0">
                <a:solidFill>
                  <a:schemeClr val="tx1"/>
                </a:solidFill>
              </a:rPr>
              <a:t>But why? We believe it </a:t>
            </a:r>
            <a:r>
              <a:rPr lang="en-US" sz="2400" b="0" dirty="0">
                <a:solidFill>
                  <a:schemeClr val="tx1"/>
                </a:solidFill>
              </a:rPr>
              <a:t>is likely that FDAC makes these savings because </a:t>
            </a:r>
            <a:r>
              <a:rPr lang="en-US" sz="2400" dirty="0" smtClean="0"/>
              <a:t>FDAC is </a:t>
            </a:r>
            <a:r>
              <a:rPr lang="en-US" sz="2400" dirty="0"/>
              <a:t>a fairer way of hearing </a:t>
            </a:r>
            <a:r>
              <a:rPr lang="en-US" sz="2400" dirty="0" smtClean="0"/>
              <a:t>cases</a:t>
            </a:r>
            <a:r>
              <a:rPr lang="en-US" sz="2400" b="0" dirty="0" smtClean="0">
                <a:solidFill>
                  <a:schemeClr val="tx1"/>
                </a:solidFill>
              </a:rPr>
              <a:t>. Qualitative </a:t>
            </a:r>
            <a:r>
              <a:rPr lang="en-US" sz="2400" b="0" dirty="0">
                <a:solidFill>
                  <a:schemeClr val="tx1"/>
                </a:solidFill>
              </a:rPr>
              <a:t>evidence has previously shown that FDAC delivers a more procedural fair way of hearing care cases. Our analysis strongly suggests that this </a:t>
            </a:r>
            <a:r>
              <a:rPr lang="en-US" sz="2400" dirty="0"/>
              <a:t>procedural fairness has a financial payoff </a:t>
            </a:r>
            <a:r>
              <a:rPr lang="en-US" sz="2400" b="0" dirty="0">
                <a:solidFill>
                  <a:schemeClr val="tx1"/>
                </a:solidFill>
              </a:rPr>
              <a:t>by avoiding expensive legal costs, such as contested hearings</a:t>
            </a:r>
            <a:r>
              <a:rPr lang="en-US" sz="2400" b="0" dirty="0" smtClean="0">
                <a:solidFill>
                  <a:schemeClr val="tx1"/>
                </a:solidFill>
              </a:rPr>
              <a:t>.</a:t>
            </a:r>
          </a:p>
          <a:p>
            <a:pPr marL="342900" indent="-342900">
              <a:buFont typeface="Arial" panose="020B0604020202020204" pitchFamily="34" charset="0"/>
              <a:buChar char="•"/>
            </a:pPr>
            <a:endParaRPr lang="en-US" sz="2400" b="0" dirty="0">
              <a:solidFill>
                <a:schemeClr val="tx1"/>
              </a:solidFill>
            </a:endParaRPr>
          </a:p>
          <a:p>
            <a:endParaRPr lang="en-US" sz="2400" b="0" dirty="0">
              <a:solidFill>
                <a:schemeClr val="tx1"/>
              </a:solidFill>
            </a:endParaRPr>
          </a:p>
        </p:txBody>
      </p:sp>
      <p:sp>
        <p:nvSpPr>
          <p:cNvPr id="5" name="Title 1"/>
          <p:cNvSpPr txBox="1">
            <a:spLocks/>
          </p:cNvSpPr>
          <p:nvPr/>
        </p:nvSpPr>
        <p:spPr>
          <a:xfrm>
            <a:off x="0" y="166254"/>
            <a:ext cx="12196410" cy="533400"/>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a:solidFill>
                  <a:srgbClr val="1ABC97"/>
                </a:solidFill>
                <a:latin typeface="Franklin Gothic Book" panose="020B0503020102020204" pitchFamily="34" charset="0"/>
              </a:rPr>
              <a:t>The evidence for procedural fairness</a:t>
            </a:r>
          </a:p>
        </p:txBody>
      </p:sp>
      <p:cxnSp>
        <p:nvCxnSpPr>
          <p:cNvPr id="7" name="Straight Connector 6"/>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943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5" y="1211152"/>
            <a:ext cx="11512437" cy="5145197"/>
          </a:xfrm>
        </p:spPr>
        <p:txBody>
          <a:bodyPr anchor="t">
            <a:noAutofit/>
          </a:bodyPr>
          <a:lstStyle/>
          <a:p>
            <a:pPr marL="342900" indent="-342900">
              <a:buFont typeface="Arial" panose="020B0604020202020204" pitchFamily="34" charset="0"/>
              <a:buChar char="•"/>
            </a:pPr>
            <a:r>
              <a:rPr lang="en-US" sz="2400" b="0" dirty="0" smtClean="0">
                <a:solidFill>
                  <a:schemeClr val="tx1"/>
                </a:solidFill>
              </a:rPr>
              <a:t>Researchers have </a:t>
            </a:r>
            <a:r>
              <a:rPr lang="en-US" sz="2400" b="0" dirty="0">
                <a:solidFill>
                  <a:schemeClr val="tx1"/>
                </a:solidFill>
              </a:rPr>
              <a:t>identified four elements that seem to drive </a:t>
            </a:r>
            <a:r>
              <a:rPr lang="en-US" sz="2400" b="0" dirty="0" smtClean="0">
                <a:solidFill>
                  <a:schemeClr val="tx1"/>
                </a:solidFill>
              </a:rPr>
              <a:t>citizens’ perceptions </a:t>
            </a:r>
            <a:r>
              <a:rPr lang="en-US" sz="2400" b="0" dirty="0">
                <a:solidFill>
                  <a:schemeClr val="tx1"/>
                </a:solidFill>
              </a:rPr>
              <a:t>of fairness</a:t>
            </a:r>
            <a:r>
              <a:rPr lang="en-US" sz="2400" b="0" dirty="0" smtClean="0">
                <a:solidFill>
                  <a:schemeClr val="tx1"/>
                </a:solidFill>
              </a:rPr>
              <a:t>:</a:t>
            </a:r>
          </a:p>
          <a:p>
            <a:pPr marL="342900" indent="-342900">
              <a:buFont typeface="Arial" panose="020B0604020202020204" pitchFamily="34" charset="0"/>
              <a:buChar char="•"/>
            </a:pPr>
            <a:endParaRPr lang="en-US" sz="2400" b="0" dirty="0">
              <a:solidFill>
                <a:schemeClr val="tx1"/>
              </a:solidFill>
            </a:endParaRPr>
          </a:p>
          <a:p>
            <a:pPr marL="520700" lvl="1" indent="-342900"/>
            <a:r>
              <a:rPr lang="en-US" b="1" dirty="0" smtClean="0">
                <a:solidFill>
                  <a:srgbClr val="1ABC97"/>
                </a:solidFill>
              </a:rPr>
              <a:t>Neutrality</a:t>
            </a:r>
            <a:r>
              <a:rPr lang="en-US" b="0" dirty="0" smtClean="0">
                <a:solidFill>
                  <a:schemeClr val="tx1"/>
                </a:solidFill>
              </a:rPr>
              <a:t> </a:t>
            </a:r>
            <a:r>
              <a:rPr lang="en-US" b="0" dirty="0">
                <a:solidFill>
                  <a:schemeClr val="tx1"/>
                </a:solidFill>
              </a:rPr>
              <a:t>– do citizens perceive that decisions are made in an unbiased </a:t>
            </a:r>
            <a:r>
              <a:rPr lang="en-US" b="0" dirty="0" smtClean="0">
                <a:solidFill>
                  <a:schemeClr val="tx1"/>
                </a:solidFill>
              </a:rPr>
              <a:t>and trustworthy manner?</a:t>
            </a:r>
          </a:p>
          <a:p>
            <a:pPr marL="520700" lvl="1" indent="-342900"/>
            <a:endParaRPr lang="en-US" b="0" dirty="0" smtClean="0">
              <a:solidFill>
                <a:schemeClr val="tx1"/>
              </a:solidFill>
            </a:endParaRPr>
          </a:p>
          <a:p>
            <a:pPr marL="520700" lvl="1" indent="-342900"/>
            <a:r>
              <a:rPr lang="en-US" b="1" dirty="0" smtClean="0">
                <a:solidFill>
                  <a:srgbClr val="1ABC97"/>
                </a:solidFill>
              </a:rPr>
              <a:t>Respect</a:t>
            </a:r>
            <a:r>
              <a:rPr lang="en-US" b="0" dirty="0" smtClean="0">
                <a:solidFill>
                  <a:schemeClr val="tx1"/>
                </a:solidFill>
              </a:rPr>
              <a:t> </a:t>
            </a:r>
            <a:r>
              <a:rPr lang="en-US" b="0" dirty="0">
                <a:solidFill>
                  <a:schemeClr val="tx1"/>
                </a:solidFill>
              </a:rPr>
              <a:t>– does the citizen feel that he was treated with dignity and </a:t>
            </a:r>
            <a:r>
              <a:rPr lang="en-US" b="0" dirty="0" smtClean="0">
                <a:solidFill>
                  <a:schemeClr val="tx1"/>
                </a:solidFill>
              </a:rPr>
              <a:t>respect?</a:t>
            </a:r>
          </a:p>
          <a:p>
            <a:pPr marL="520700" lvl="1" indent="-342900"/>
            <a:endParaRPr lang="en-US" b="0" dirty="0" smtClean="0">
              <a:solidFill>
                <a:schemeClr val="tx1"/>
              </a:solidFill>
            </a:endParaRPr>
          </a:p>
          <a:p>
            <a:pPr marL="520700" lvl="1" indent="-342900"/>
            <a:r>
              <a:rPr lang="en-US" b="1" dirty="0" smtClean="0">
                <a:solidFill>
                  <a:srgbClr val="1ABC97"/>
                </a:solidFill>
              </a:rPr>
              <a:t>Understanding</a:t>
            </a:r>
            <a:r>
              <a:rPr lang="en-US" b="0" dirty="0" smtClean="0">
                <a:solidFill>
                  <a:schemeClr val="tx1"/>
                </a:solidFill>
              </a:rPr>
              <a:t> </a:t>
            </a:r>
            <a:r>
              <a:rPr lang="en-US" b="0" dirty="0">
                <a:solidFill>
                  <a:schemeClr val="tx1"/>
                </a:solidFill>
              </a:rPr>
              <a:t>– do citizens understand how decisions are made and what </a:t>
            </a:r>
            <a:r>
              <a:rPr lang="en-US" b="0" dirty="0" smtClean="0">
                <a:solidFill>
                  <a:schemeClr val="tx1"/>
                </a:solidFill>
              </a:rPr>
              <a:t>is expected </a:t>
            </a:r>
            <a:r>
              <a:rPr lang="en-US" b="0" dirty="0">
                <a:solidFill>
                  <a:schemeClr val="tx1"/>
                </a:solidFill>
              </a:rPr>
              <a:t>of them</a:t>
            </a:r>
            <a:r>
              <a:rPr lang="en-US" b="0" dirty="0" smtClean="0">
                <a:solidFill>
                  <a:schemeClr val="tx1"/>
                </a:solidFill>
              </a:rPr>
              <a:t>?</a:t>
            </a:r>
          </a:p>
          <a:p>
            <a:pPr marL="520700" lvl="1" indent="-342900"/>
            <a:endParaRPr lang="en-US" b="0" dirty="0" smtClean="0">
              <a:solidFill>
                <a:schemeClr val="tx1"/>
              </a:solidFill>
            </a:endParaRPr>
          </a:p>
          <a:p>
            <a:pPr marL="520700" lvl="1" indent="-342900"/>
            <a:r>
              <a:rPr lang="en-US" b="0" dirty="0" smtClean="0">
                <a:solidFill>
                  <a:schemeClr val="tx1"/>
                </a:solidFill>
              </a:rPr>
              <a:t> </a:t>
            </a:r>
            <a:r>
              <a:rPr lang="en-US" b="1" dirty="0">
                <a:solidFill>
                  <a:srgbClr val="1ABC97"/>
                </a:solidFill>
              </a:rPr>
              <a:t>Voice</a:t>
            </a:r>
            <a:r>
              <a:rPr lang="en-US" b="0" dirty="0">
                <a:solidFill>
                  <a:schemeClr val="tx1"/>
                </a:solidFill>
              </a:rPr>
              <a:t> – has the citizen had an opportunity to be heard</a:t>
            </a:r>
            <a:r>
              <a:rPr lang="en-US" b="0" dirty="0" smtClean="0">
                <a:solidFill>
                  <a:schemeClr val="tx1"/>
                </a:solidFill>
              </a:rPr>
              <a:t>?</a:t>
            </a:r>
            <a:endParaRPr lang="en-US" b="0" dirty="0">
              <a:solidFill>
                <a:schemeClr val="tx1"/>
              </a:solidFill>
            </a:endParaRPr>
          </a:p>
        </p:txBody>
      </p:sp>
      <p:sp>
        <p:nvSpPr>
          <p:cNvPr id="5" name="Title 1"/>
          <p:cNvSpPr txBox="1">
            <a:spLocks/>
          </p:cNvSpPr>
          <p:nvPr/>
        </p:nvSpPr>
        <p:spPr>
          <a:xfrm>
            <a:off x="0" y="166254"/>
            <a:ext cx="12196410" cy="533400"/>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Procedural fairness good practice</a:t>
            </a:r>
            <a:endParaRPr lang="en-GB" sz="2600" b="1" dirty="0">
              <a:solidFill>
                <a:srgbClr val="1ABC97"/>
              </a:solidFill>
              <a:latin typeface="Franklin Gothic Book" panose="020B0503020102020204" pitchFamily="34" charset="0"/>
            </a:endParaRPr>
          </a:p>
        </p:txBody>
      </p:sp>
      <p:cxnSp>
        <p:nvCxnSpPr>
          <p:cNvPr id="7" name="Straight Connector 6"/>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323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5" y="1211152"/>
            <a:ext cx="11512437" cy="5145197"/>
          </a:xfrm>
        </p:spPr>
        <p:txBody>
          <a:bodyPr anchor="t">
            <a:noAutofit/>
          </a:bodyPr>
          <a:lstStyle/>
          <a:p>
            <a:pPr algn="ctr"/>
            <a:r>
              <a:rPr lang="en-US" sz="2800" b="0" dirty="0" smtClean="0">
                <a:solidFill>
                  <a:schemeClr val="tx1"/>
                </a:solidFill>
              </a:rPr>
              <a:t>“</a:t>
            </a:r>
            <a:r>
              <a:rPr lang="en-US" sz="2800" b="0" dirty="0">
                <a:solidFill>
                  <a:schemeClr val="tx1"/>
                </a:solidFill>
              </a:rPr>
              <a:t>Fair and respectful handling of people, treating them with dignity, and listening to what they have to say, all emerge as </a:t>
            </a:r>
            <a:r>
              <a:rPr lang="en-US" sz="2800" b="0" dirty="0" smtClean="0">
                <a:solidFill>
                  <a:schemeClr val="tx1"/>
                </a:solidFill>
              </a:rPr>
              <a:t>significant </a:t>
            </a:r>
            <a:r>
              <a:rPr lang="en-US" sz="2800" b="0" dirty="0">
                <a:solidFill>
                  <a:schemeClr val="tx1"/>
                </a:solidFill>
              </a:rPr>
              <a:t>predictors of legitimacy, and thus preparedness to cooperate with legal authorities and comply with the law. </a:t>
            </a:r>
            <a:endParaRPr lang="en-US" sz="2800" b="0" dirty="0" smtClean="0">
              <a:solidFill>
                <a:schemeClr val="tx1"/>
              </a:solidFill>
            </a:endParaRPr>
          </a:p>
          <a:p>
            <a:pPr algn="ctr"/>
            <a:endParaRPr lang="en-US" sz="2800" b="0" dirty="0">
              <a:solidFill>
                <a:schemeClr val="tx1"/>
              </a:solidFill>
            </a:endParaRPr>
          </a:p>
          <a:p>
            <a:pPr algn="ctr"/>
            <a:r>
              <a:rPr lang="en-US" sz="2800" b="0" dirty="0" smtClean="0">
                <a:solidFill>
                  <a:schemeClr val="tx1"/>
                </a:solidFill>
              </a:rPr>
              <a:t>In </a:t>
            </a:r>
            <a:r>
              <a:rPr lang="en-US" sz="2800" b="0" dirty="0">
                <a:solidFill>
                  <a:schemeClr val="tx1"/>
                </a:solidFill>
              </a:rPr>
              <a:t>other words, </a:t>
            </a:r>
            <a:r>
              <a:rPr lang="en-US" sz="2800" dirty="0"/>
              <a:t>procedural fairness may not only be valued in its own right, but it may actually be a precondition for an effective justice system</a:t>
            </a:r>
            <a:r>
              <a:rPr lang="en-US" sz="2800" b="0" dirty="0" smtClean="0">
                <a:solidFill>
                  <a:schemeClr val="tx1"/>
                </a:solidFill>
              </a:rPr>
              <a:t>.”</a:t>
            </a:r>
          </a:p>
          <a:p>
            <a:pPr algn="ctr"/>
            <a:endParaRPr lang="en-US" sz="2800" b="0" dirty="0">
              <a:solidFill>
                <a:schemeClr val="tx1"/>
              </a:solidFill>
            </a:endParaRPr>
          </a:p>
          <a:p>
            <a:pPr algn="ctr"/>
            <a:r>
              <a:rPr lang="en-US" sz="2000" b="0" dirty="0">
                <a:solidFill>
                  <a:schemeClr val="tx1"/>
                </a:solidFill>
              </a:rPr>
              <a:t>Hough et al, ‘Attitudes to Sentencing and Trust in Justice: Exploring Trends from the Crime </a:t>
            </a:r>
            <a:r>
              <a:rPr lang="en-US" sz="2000" b="0" dirty="0" smtClean="0">
                <a:solidFill>
                  <a:schemeClr val="tx1"/>
                </a:solidFill>
              </a:rPr>
              <a:t>Survey for </a:t>
            </a:r>
            <a:r>
              <a:rPr lang="en-US" sz="2000" b="0" dirty="0">
                <a:solidFill>
                  <a:schemeClr val="tx1"/>
                </a:solidFill>
              </a:rPr>
              <a:t>England and Wales’, Ministry of Justice, </a:t>
            </a:r>
            <a:r>
              <a:rPr lang="en-US" sz="2000" b="0" dirty="0" smtClean="0">
                <a:solidFill>
                  <a:schemeClr val="tx1"/>
                </a:solidFill>
              </a:rPr>
              <a:t>2013</a:t>
            </a:r>
            <a:endParaRPr lang="en-US" sz="2000" b="0" dirty="0">
              <a:solidFill>
                <a:schemeClr val="tx1"/>
              </a:solidFill>
            </a:endParaRPr>
          </a:p>
        </p:txBody>
      </p:sp>
      <p:sp>
        <p:nvSpPr>
          <p:cNvPr id="5" name="Title 1"/>
          <p:cNvSpPr txBox="1">
            <a:spLocks/>
          </p:cNvSpPr>
          <p:nvPr/>
        </p:nvSpPr>
        <p:spPr>
          <a:xfrm>
            <a:off x="0" y="166254"/>
            <a:ext cx="12196410" cy="533400"/>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Procedural fairness good practice</a:t>
            </a:r>
            <a:endParaRPr lang="en-GB" sz="2600" b="1" dirty="0">
              <a:solidFill>
                <a:srgbClr val="1ABC97"/>
              </a:solidFill>
              <a:latin typeface="Franklin Gothic Book" panose="020B0503020102020204" pitchFamily="34" charset="0"/>
            </a:endParaRPr>
          </a:p>
        </p:txBody>
      </p:sp>
      <p:cxnSp>
        <p:nvCxnSpPr>
          <p:cNvPr id="7" name="Straight Connector 6"/>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687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5" y="1211152"/>
            <a:ext cx="11512437" cy="5145197"/>
          </a:xfrm>
        </p:spPr>
        <p:txBody>
          <a:bodyPr anchor="t">
            <a:noAutofit/>
          </a:bodyPr>
          <a:lstStyle/>
          <a:p>
            <a:pPr marL="342900" indent="-342900">
              <a:buFont typeface="Arial" panose="020B0604020202020204" pitchFamily="34" charset="0"/>
              <a:buChar char="•"/>
            </a:pPr>
            <a:r>
              <a:rPr lang="en-US" sz="2400" b="0" dirty="0">
                <a:solidFill>
                  <a:schemeClr val="tx1"/>
                </a:solidFill>
              </a:rPr>
              <a:t>Research in drug courts has indicated that there are </a:t>
            </a:r>
            <a:r>
              <a:rPr lang="en-US" sz="2400" b="0" dirty="0" err="1">
                <a:solidFill>
                  <a:schemeClr val="tx1"/>
                </a:solidFill>
              </a:rPr>
              <a:t>standardised</a:t>
            </a:r>
            <a:r>
              <a:rPr lang="en-US" sz="2400" b="0" dirty="0">
                <a:solidFill>
                  <a:schemeClr val="tx1"/>
                </a:solidFill>
              </a:rPr>
              <a:t> practices </a:t>
            </a:r>
            <a:r>
              <a:rPr lang="en-US" sz="2400" b="0" dirty="0" smtClean="0">
                <a:solidFill>
                  <a:schemeClr val="tx1"/>
                </a:solidFill>
              </a:rPr>
              <a:t>which drive </a:t>
            </a:r>
            <a:r>
              <a:rPr lang="en-US" sz="2400" b="0" dirty="0">
                <a:solidFill>
                  <a:schemeClr val="tx1"/>
                </a:solidFill>
              </a:rPr>
              <a:t>these perceptions within the judge to </a:t>
            </a:r>
            <a:r>
              <a:rPr lang="en-US" sz="2400" b="0" dirty="0" smtClean="0">
                <a:solidFill>
                  <a:schemeClr val="tx1"/>
                </a:solidFill>
              </a:rPr>
              <a:t>individual </a:t>
            </a:r>
            <a:r>
              <a:rPr lang="en-US" sz="2400" b="0" dirty="0">
                <a:solidFill>
                  <a:schemeClr val="tx1"/>
                </a:solidFill>
              </a:rPr>
              <a:t>relationship: </a:t>
            </a:r>
          </a:p>
          <a:p>
            <a:pPr marL="342900" indent="-342900">
              <a:buFont typeface="Arial" panose="020B0604020202020204" pitchFamily="34" charset="0"/>
              <a:buChar char="•"/>
            </a:pPr>
            <a:endParaRPr lang="en-US" sz="1400" b="0" dirty="0" smtClean="0">
              <a:solidFill>
                <a:schemeClr val="tx1"/>
              </a:solidFill>
            </a:endParaRPr>
          </a:p>
          <a:p>
            <a:pPr marL="520700" lvl="1" indent="-342900"/>
            <a:r>
              <a:rPr lang="en-US" b="1" dirty="0" smtClean="0">
                <a:solidFill>
                  <a:srgbClr val="1ABC97"/>
                </a:solidFill>
              </a:rPr>
              <a:t>continuity of </a:t>
            </a:r>
            <a:r>
              <a:rPr lang="en-US" b="1" dirty="0">
                <a:solidFill>
                  <a:srgbClr val="1ABC97"/>
                </a:solidFill>
              </a:rPr>
              <a:t>the judge </a:t>
            </a:r>
            <a:r>
              <a:rPr lang="en-US" b="0" dirty="0">
                <a:solidFill>
                  <a:schemeClr val="tx1"/>
                </a:solidFill>
              </a:rPr>
              <a:t>(where practicable, the same judge supervising the </a:t>
            </a:r>
            <a:r>
              <a:rPr lang="en-US" b="0" dirty="0" smtClean="0">
                <a:solidFill>
                  <a:schemeClr val="tx1"/>
                </a:solidFill>
              </a:rPr>
              <a:t>offender for </a:t>
            </a:r>
            <a:r>
              <a:rPr lang="en-US" b="0" dirty="0">
                <a:solidFill>
                  <a:schemeClr val="tx1"/>
                </a:solidFill>
              </a:rPr>
              <a:t>the whole period of the court order); </a:t>
            </a:r>
            <a:endParaRPr lang="en-US" b="0" dirty="0" smtClean="0">
              <a:solidFill>
                <a:schemeClr val="tx1"/>
              </a:solidFill>
            </a:endParaRPr>
          </a:p>
          <a:p>
            <a:pPr marL="520700" lvl="1" indent="-342900"/>
            <a:endParaRPr lang="en-US" sz="1400" b="0" dirty="0">
              <a:solidFill>
                <a:schemeClr val="tx1"/>
              </a:solidFill>
            </a:endParaRPr>
          </a:p>
          <a:p>
            <a:pPr marL="520700" lvl="1" indent="-342900"/>
            <a:r>
              <a:rPr lang="en-US" b="0" dirty="0" smtClean="0">
                <a:solidFill>
                  <a:schemeClr val="tx1"/>
                </a:solidFill>
              </a:rPr>
              <a:t>the </a:t>
            </a:r>
            <a:r>
              <a:rPr lang="en-US" b="1" dirty="0">
                <a:solidFill>
                  <a:srgbClr val="1ABC97"/>
                </a:solidFill>
              </a:rPr>
              <a:t>frequency of the </a:t>
            </a:r>
            <a:r>
              <a:rPr lang="en-US" b="1" dirty="0" smtClean="0">
                <a:solidFill>
                  <a:srgbClr val="1ABC97"/>
                </a:solidFill>
              </a:rPr>
              <a:t>relationship </a:t>
            </a:r>
            <a:r>
              <a:rPr lang="en-US" b="0" dirty="0" smtClean="0">
                <a:solidFill>
                  <a:schemeClr val="tx1"/>
                </a:solidFill>
              </a:rPr>
              <a:t>(regular </a:t>
            </a:r>
            <a:r>
              <a:rPr lang="en-US" b="0" dirty="0">
                <a:solidFill>
                  <a:schemeClr val="tx1"/>
                </a:solidFill>
              </a:rPr>
              <a:t>reviews that are predictably scheduled</a:t>
            </a:r>
            <a:r>
              <a:rPr lang="en-US" b="0" dirty="0" smtClean="0">
                <a:solidFill>
                  <a:schemeClr val="tx1"/>
                </a:solidFill>
              </a:rPr>
              <a:t>);</a:t>
            </a:r>
          </a:p>
          <a:p>
            <a:pPr marL="520700" lvl="1" indent="-342900"/>
            <a:endParaRPr lang="en-US" sz="1400" b="0" dirty="0" smtClean="0">
              <a:solidFill>
                <a:schemeClr val="tx1"/>
              </a:solidFill>
            </a:endParaRPr>
          </a:p>
          <a:p>
            <a:pPr marL="520700" lvl="1" indent="-342900"/>
            <a:r>
              <a:rPr lang="en-US" b="0" dirty="0" smtClean="0">
                <a:solidFill>
                  <a:schemeClr val="tx1"/>
                </a:solidFill>
              </a:rPr>
              <a:t>the </a:t>
            </a:r>
            <a:r>
              <a:rPr lang="en-US" b="1" dirty="0" err="1">
                <a:solidFill>
                  <a:srgbClr val="1ABC97"/>
                </a:solidFill>
              </a:rPr>
              <a:t>individualisation</a:t>
            </a:r>
            <a:r>
              <a:rPr lang="en-US" b="1" dirty="0">
                <a:solidFill>
                  <a:srgbClr val="1ABC97"/>
                </a:solidFill>
              </a:rPr>
              <a:t> of </a:t>
            </a:r>
            <a:r>
              <a:rPr lang="en-US" b="1" dirty="0" smtClean="0">
                <a:solidFill>
                  <a:srgbClr val="1ABC97"/>
                </a:solidFill>
              </a:rPr>
              <a:t>that relationship </a:t>
            </a:r>
            <a:r>
              <a:rPr lang="en-US" b="0" dirty="0">
                <a:solidFill>
                  <a:schemeClr val="tx1"/>
                </a:solidFill>
              </a:rPr>
              <a:t>(e.g. the judge remembers the specific needs and situations of </a:t>
            </a:r>
            <a:r>
              <a:rPr lang="en-US" b="0" dirty="0" smtClean="0">
                <a:solidFill>
                  <a:schemeClr val="tx1"/>
                </a:solidFill>
              </a:rPr>
              <a:t>each participant </a:t>
            </a:r>
            <a:r>
              <a:rPr lang="en-US" b="0" dirty="0">
                <a:solidFill>
                  <a:schemeClr val="tx1"/>
                </a:solidFill>
              </a:rPr>
              <a:t>from hearing to hearing); </a:t>
            </a:r>
            <a:endParaRPr lang="en-US" b="0" dirty="0" smtClean="0">
              <a:solidFill>
                <a:schemeClr val="tx1"/>
              </a:solidFill>
            </a:endParaRPr>
          </a:p>
          <a:p>
            <a:pPr marL="520700" lvl="1" indent="-342900"/>
            <a:endParaRPr lang="en-US" sz="1400" b="0" dirty="0" smtClean="0">
              <a:solidFill>
                <a:schemeClr val="tx1"/>
              </a:solidFill>
            </a:endParaRPr>
          </a:p>
          <a:p>
            <a:pPr marL="520700" lvl="1" indent="-342900"/>
            <a:r>
              <a:rPr lang="en-US" b="1" dirty="0" smtClean="0">
                <a:solidFill>
                  <a:srgbClr val="1ABC97"/>
                </a:solidFill>
              </a:rPr>
              <a:t>voice</a:t>
            </a:r>
            <a:r>
              <a:rPr lang="en-US" b="0" dirty="0" smtClean="0">
                <a:solidFill>
                  <a:schemeClr val="tx1"/>
                </a:solidFill>
              </a:rPr>
              <a:t> </a:t>
            </a:r>
            <a:r>
              <a:rPr lang="en-US" b="0" dirty="0">
                <a:solidFill>
                  <a:schemeClr val="tx1"/>
                </a:solidFill>
              </a:rPr>
              <a:t>(the opportunity for </a:t>
            </a:r>
            <a:r>
              <a:rPr lang="en-US" b="0" dirty="0" smtClean="0">
                <a:solidFill>
                  <a:schemeClr val="tx1"/>
                </a:solidFill>
              </a:rPr>
              <a:t>participants to voice </a:t>
            </a:r>
            <a:r>
              <a:rPr lang="en-US" b="0" dirty="0">
                <a:solidFill>
                  <a:schemeClr val="tx1"/>
                </a:solidFill>
              </a:rPr>
              <a:t>their side of the story</a:t>
            </a:r>
            <a:r>
              <a:rPr lang="en-US" b="0" dirty="0" smtClean="0">
                <a:solidFill>
                  <a:schemeClr val="tx1"/>
                </a:solidFill>
              </a:rPr>
              <a:t>);</a:t>
            </a:r>
          </a:p>
          <a:p>
            <a:pPr lvl="1" indent="0">
              <a:buNone/>
            </a:pPr>
            <a:endParaRPr lang="en-US" sz="1400" b="0" dirty="0">
              <a:solidFill>
                <a:schemeClr val="tx1"/>
              </a:solidFill>
            </a:endParaRPr>
          </a:p>
          <a:p>
            <a:pPr marL="520700" lvl="1" indent="-342900"/>
            <a:r>
              <a:rPr lang="en-US" b="0" dirty="0" smtClean="0">
                <a:solidFill>
                  <a:schemeClr val="tx1"/>
                </a:solidFill>
              </a:rPr>
              <a:t>the </a:t>
            </a:r>
            <a:r>
              <a:rPr lang="en-US" b="0" dirty="0">
                <a:solidFill>
                  <a:schemeClr val="tx1"/>
                </a:solidFill>
              </a:rPr>
              <a:t>importance of </a:t>
            </a:r>
            <a:r>
              <a:rPr lang="en-US" b="1" dirty="0">
                <a:solidFill>
                  <a:srgbClr val="1ABC97"/>
                </a:solidFill>
              </a:rPr>
              <a:t>clear </a:t>
            </a:r>
            <a:r>
              <a:rPr lang="en-US" b="1" dirty="0" smtClean="0">
                <a:solidFill>
                  <a:srgbClr val="1ABC97"/>
                </a:solidFill>
              </a:rPr>
              <a:t>communication</a:t>
            </a:r>
            <a:r>
              <a:rPr lang="en-US" b="0" dirty="0" smtClean="0">
                <a:solidFill>
                  <a:schemeClr val="tx1"/>
                </a:solidFill>
              </a:rPr>
              <a:t> (both </a:t>
            </a:r>
            <a:r>
              <a:rPr lang="en-US" b="0" dirty="0">
                <a:solidFill>
                  <a:schemeClr val="tx1"/>
                </a:solidFill>
              </a:rPr>
              <a:t>oral and written, avoiding legal jargon). </a:t>
            </a:r>
          </a:p>
        </p:txBody>
      </p:sp>
      <p:sp>
        <p:nvSpPr>
          <p:cNvPr id="5" name="Title 1"/>
          <p:cNvSpPr txBox="1">
            <a:spLocks/>
          </p:cNvSpPr>
          <p:nvPr/>
        </p:nvSpPr>
        <p:spPr>
          <a:xfrm>
            <a:off x="0" y="166254"/>
            <a:ext cx="12196410" cy="533400"/>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Procedural fairness good practice</a:t>
            </a:r>
            <a:endParaRPr lang="en-GB" sz="2600" b="1" dirty="0">
              <a:solidFill>
                <a:srgbClr val="1ABC97"/>
              </a:solidFill>
              <a:latin typeface="Franklin Gothic Book" panose="020B0503020102020204" pitchFamily="34" charset="0"/>
            </a:endParaRPr>
          </a:p>
        </p:txBody>
      </p:sp>
      <p:cxnSp>
        <p:nvCxnSpPr>
          <p:cNvPr id="7" name="Straight Connector 6"/>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354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5" y="1211152"/>
            <a:ext cx="11512437" cy="5145197"/>
          </a:xfrm>
        </p:spPr>
        <p:txBody>
          <a:bodyPr anchor="t">
            <a:noAutofit/>
          </a:bodyPr>
          <a:lstStyle/>
          <a:p>
            <a:pPr marL="342900" indent="-342900">
              <a:buFont typeface="Arial" panose="020B0604020202020204" pitchFamily="34" charset="0"/>
              <a:buChar char="•"/>
            </a:pPr>
            <a:r>
              <a:rPr lang="en-US" sz="2400" b="0" dirty="0" smtClean="0">
                <a:solidFill>
                  <a:schemeClr val="tx1"/>
                </a:solidFill>
              </a:rPr>
              <a:t>Importantly not </a:t>
            </a:r>
            <a:r>
              <a:rPr lang="en-US" sz="2400" b="0" dirty="0">
                <a:solidFill>
                  <a:schemeClr val="tx1"/>
                </a:solidFill>
              </a:rPr>
              <a:t>any old review hearing will do – how </a:t>
            </a:r>
            <a:r>
              <a:rPr lang="en-US" sz="2400" b="0" dirty="0" smtClean="0">
                <a:solidFill>
                  <a:schemeClr val="tx1"/>
                </a:solidFill>
              </a:rPr>
              <a:t>the monitoring </a:t>
            </a:r>
            <a:r>
              <a:rPr lang="en-US" sz="2400" b="0" dirty="0">
                <a:solidFill>
                  <a:schemeClr val="tx1"/>
                </a:solidFill>
              </a:rPr>
              <a:t>is done, how it adopts procedurally fair practice seems to be </a:t>
            </a:r>
            <a:r>
              <a:rPr lang="en-US" sz="2400" b="0" dirty="0" smtClean="0">
                <a:solidFill>
                  <a:schemeClr val="tx1"/>
                </a:solidFill>
              </a:rPr>
              <a:t>the animating </a:t>
            </a:r>
            <a:r>
              <a:rPr lang="en-US" sz="2400" b="0" dirty="0">
                <a:solidFill>
                  <a:schemeClr val="tx1"/>
                </a:solidFill>
              </a:rPr>
              <a:t>ingredient. </a:t>
            </a:r>
            <a:endParaRPr lang="en-US" sz="2400" b="0" dirty="0" smtClean="0">
              <a:solidFill>
                <a:schemeClr val="tx1"/>
              </a:solidFill>
            </a:endParaRPr>
          </a:p>
          <a:p>
            <a:endParaRPr lang="en-US" sz="2400" b="0" dirty="0" smtClean="0">
              <a:solidFill>
                <a:schemeClr val="tx1"/>
              </a:solidFill>
            </a:endParaRPr>
          </a:p>
          <a:p>
            <a:pPr algn="ctr"/>
            <a:r>
              <a:rPr lang="en-US" sz="2800" b="0" dirty="0" smtClean="0">
                <a:solidFill>
                  <a:schemeClr val="tx1"/>
                </a:solidFill>
              </a:rPr>
              <a:t>“Significantly better outcomes </a:t>
            </a:r>
            <a:r>
              <a:rPr lang="en-US" sz="2800" b="0" dirty="0">
                <a:solidFill>
                  <a:schemeClr val="tx1"/>
                </a:solidFill>
              </a:rPr>
              <a:t>were achieved by participants who rated the judge as being </a:t>
            </a:r>
            <a:r>
              <a:rPr lang="en-US" sz="2800" dirty="0" smtClean="0"/>
              <a:t>knowledgeable about </a:t>
            </a:r>
            <a:r>
              <a:rPr lang="en-US" sz="2800" dirty="0"/>
              <a:t>their cases </a:t>
            </a:r>
            <a:r>
              <a:rPr lang="en-US" sz="2800" b="0" dirty="0">
                <a:solidFill>
                  <a:schemeClr val="tx1"/>
                </a:solidFill>
              </a:rPr>
              <a:t>and who reported that the judge knew them by </a:t>
            </a:r>
            <a:r>
              <a:rPr lang="en-US" sz="2800" b="0" dirty="0" smtClean="0">
                <a:solidFill>
                  <a:schemeClr val="tx1"/>
                </a:solidFill>
              </a:rPr>
              <a:t>name, </a:t>
            </a:r>
            <a:r>
              <a:rPr lang="en-US" sz="2800" dirty="0" smtClean="0"/>
              <a:t>encouraged </a:t>
            </a:r>
            <a:r>
              <a:rPr lang="en-US" sz="2800" dirty="0"/>
              <a:t>them to succeed</a:t>
            </a:r>
            <a:r>
              <a:rPr lang="en-US" sz="2800" b="0" dirty="0">
                <a:solidFill>
                  <a:schemeClr val="tx1"/>
                </a:solidFill>
              </a:rPr>
              <a:t>, emphasized the importance of drug and </a:t>
            </a:r>
            <a:r>
              <a:rPr lang="en-US" sz="2800" b="0" dirty="0" smtClean="0">
                <a:solidFill>
                  <a:schemeClr val="tx1"/>
                </a:solidFill>
              </a:rPr>
              <a:t>alcohol treatment</a:t>
            </a:r>
            <a:r>
              <a:rPr lang="en-US" sz="2800" b="0" dirty="0">
                <a:solidFill>
                  <a:schemeClr val="tx1"/>
                </a:solidFill>
              </a:rPr>
              <a:t>, was </a:t>
            </a:r>
            <a:r>
              <a:rPr lang="en-US" sz="2800" dirty="0"/>
              <a:t>not intimidating or unapproachable</a:t>
            </a:r>
            <a:r>
              <a:rPr lang="en-US" sz="2800" b="0" dirty="0">
                <a:solidFill>
                  <a:schemeClr val="tx1"/>
                </a:solidFill>
              </a:rPr>
              <a:t>, gave them a </a:t>
            </a:r>
            <a:r>
              <a:rPr lang="en-US" sz="2800" dirty="0"/>
              <a:t>chance to tell </a:t>
            </a:r>
            <a:r>
              <a:rPr lang="en-US" sz="2800" dirty="0" smtClean="0"/>
              <a:t>their side </a:t>
            </a:r>
            <a:r>
              <a:rPr lang="en-US" sz="2800" dirty="0"/>
              <a:t>of the story</a:t>
            </a:r>
            <a:r>
              <a:rPr lang="en-US" sz="2800" b="0" dirty="0">
                <a:solidFill>
                  <a:schemeClr val="tx1"/>
                </a:solidFill>
              </a:rPr>
              <a:t>, and treated them fairly and </a:t>
            </a:r>
            <a:r>
              <a:rPr lang="en-US" sz="2800" dirty="0"/>
              <a:t>with respect</a:t>
            </a:r>
            <a:r>
              <a:rPr lang="en-US" sz="2800" b="0" dirty="0" smtClean="0">
                <a:solidFill>
                  <a:schemeClr val="tx1"/>
                </a:solidFill>
              </a:rPr>
              <a:t>.”</a:t>
            </a:r>
            <a:endParaRPr lang="en-US" sz="2800" b="0" dirty="0">
              <a:solidFill>
                <a:schemeClr val="tx1"/>
              </a:solidFill>
            </a:endParaRPr>
          </a:p>
        </p:txBody>
      </p:sp>
      <p:sp>
        <p:nvSpPr>
          <p:cNvPr id="5" name="Title 1"/>
          <p:cNvSpPr txBox="1">
            <a:spLocks/>
          </p:cNvSpPr>
          <p:nvPr/>
        </p:nvSpPr>
        <p:spPr>
          <a:xfrm>
            <a:off x="0" y="166254"/>
            <a:ext cx="12196410" cy="533400"/>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Procedural fairness good practice</a:t>
            </a:r>
            <a:endParaRPr lang="en-GB" sz="2600" b="1" dirty="0">
              <a:solidFill>
                <a:srgbClr val="1ABC97"/>
              </a:solidFill>
              <a:latin typeface="Franklin Gothic Book" panose="020B0503020102020204" pitchFamily="34" charset="0"/>
            </a:endParaRPr>
          </a:p>
        </p:txBody>
      </p:sp>
      <p:cxnSp>
        <p:nvCxnSpPr>
          <p:cNvPr id="7" name="Straight Connector 6"/>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9380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5" y="1211152"/>
            <a:ext cx="11512437" cy="5145197"/>
          </a:xfrm>
        </p:spPr>
        <p:txBody>
          <a:bodyPr anchor="t">
            <a:noAutofit/>
          </a:bodyPr>
          <a:lstStyle/>
          <a:p>
            <a:pPr marL="342900" indent="-342900">
              <a:buFont typeface="Arial" panose="020B0604020202020204" pitchFamily="34" charset="0"/>
              <a:buChar char="•"/>
            </a:pPr>
            <a:r>
              <a:rPr lang="en-US" sz="2400" b="0" dirty="0" smtClean="0">
                <a:solidFill>
                  <a:schemeClr val="tx1"/>
                </a:solidFill>
              </a:rPr>
              <a:t>In a recent briefing, we interviewed a number of practitioners involved in problem-solving and asked them to highlight the key effective practice points:</a:t>
            </a:r>
          </a:p>
          <a:p>
            <a:pPr marL="342900" indent="-342900">
              <a:buFont typeface="Arial" panose="020B0604020202020204" pitchFamily="34" charset="0"/>
              <a:buChar char="•"/>
            </a:pPr>
            <a:endParaRPr lang="en-US" sz="1400" b="0" dirty="0">
              <a:solidFill>
                <a:schemeClr val="tx1"/>
              </a:solidFill>
            </a:endParaRPr>
          </a:p>
          <a:p>
            <a:pPr marL="342900" indent="-342900">
              <a:buFont typeface="Arial" panose="020B0604020202020204" pitchFamily="34" charset="0"/>
              <a:buChar char="•"/>
            </a:pPr>
            <a:r>
              <a:rPr lang="en-US" sz="2400" b="0" dirty="0" smtClean="0">
                <a:solidFill>
                  <a:schemeClr val="tx1"/>
                </a:solidFill>
              </a:rPr>
              <a:t>Practitioners </a:t>
            </a:r>
            <a:r>
              <a:rPr lang="en-US" sz="2400" b="0" dirty="0">
                <a:solidFill>
                  <a:schemeClr val="tx1"/>
                </a:solidFill>
              </a:rPr>
              <a:t>repeatedly highlighted the </a:t>
            </a:r>
            <a:r>
              <a:rPr lang="en-US" sz="2400" dirty="0"/>
              <a:t>importance of judicial monitoring</a:t>
            </a:r>
            <a:r>
              <a:rPr lang="en-US" sz="2400" b="0" dirty="0">
                <a:solidFill>
                  <a:schemeClr val="tx1"/>
                </a:solidFill>
              </a:rPr>
              <a:t>, where judges monitor the progress of those who have offended. </a:t>
            </a:r>
            <a:endParaRPr lang="en-US" sz="2400" b="0" dirty="0" smtClean="0">
              <a:solidFill>
                <a:schemeClr val="tx1"/>
              </a:solidFill>
            </a:endParaRPr>
          </a:p>
          <a:p>
            <a:pPr marL="342900" indent="-342900">
              <a:buFont typeface="Arial" panose="020B0604020202020204" pitchFamily="34" charset="0"/>
              <a:buChar char="•"/>
            </a:pPr>
            <a:endParaRPr lang="en-US" sz="1400" b="0" dirty="0" smtClean="0">
              <a:solidFill>
                <a:schemeClr val="tx1"/>
              </a:solidFill>
            </a:endParaRPr>
          </a:p>
          <a:p>
            <a:pPr marL="342900" indent="-342900">
              <a:buFont typeface="Arial" panose="020B0604020202020204" pitchFamily="34" charset="0"/>
              <a:buChar char="•"/>
            </a:pPr>
            <a:r>
              <a:rPr lang="en-US" sz="2400" b="0" dirty="0" smtClean="0">
                <a:solidFill>
                  <a:schemeClr val="tx1"/>
                </a:solidFill>
              </a:rPr>
              <a:t>The </a:t>
            </a:r>
            <a:r>
              <a:rPr lang="en-US" sz="2400" b="0" dirty="0">
                <a:solidFill>
                  <a:schemeClr val="tx1"/>
                </a:solidFill>
              </a:rPr>
              <a:t>sites stressed the importance of the </a:t>
            </a:r>
            <a:r>
              <a:rPr lang="en-US" sz="2400" dirty="0"/>
              <a:t>consistency of the same judge appearing at each review hearing</a:t>
            </a:r>
            <a:r>
              <a:rPr lang="en-US" sz="2400" b="0" dirty="0">
                <a:solidFill>
                  <a:schemeClr val="tx1"/>
                </a:solidFill>
              </a:rPr>
              <a:t>, to ensure there is continuity and consistency of approach. </a:t>
            </a:r>
            <a:endParaRPr lang="en-US" sz="2400" b="0" dirty="0" smtClean="0">
              <a:solidFill>
                <a:schemeClr val="tx1"/>
              </a:solidFill>
            </a:endParaRPr>
          </a:p>
          <a:p>
            <a:pPr marL="342900" indent="-342900">
              <a:buFont typeface="Arial" panose="020B0604020202020204" pitchFamily="34" charset="0"/>
              <a:buChar char="•"/>
            </a:pPr>
            <a:endParaRPr lang="en-US" sz="1400" b="0" dirty="0" smtClean="0">
              <a:solidFill>
                <a:schemeClr val="tx1"/>
              </a:solidFill>
            </a:endParaRPr>
          </a:p>
          <a:p>
            <a:pPr marL="342900" indent="-342900">
              <a:buFont typeface="Arial" panose="020B0604020202020204" pitchFamily="34" charset="0"/>
              <a:buChar char="•"/>
            </a:pPr>
            <a:r>
              <a:rPr lang="en-US" sz="2400" b="0" dirty="0" smtClean="0">
                <a:solidFill>
                  <a:schemeClr val="tx1"/>
                </a:solidFill>
              </a:rPr>
              <a:t>In </a:t>
            </a:r>
            <a:r>
              <a:rPr lang="en-US" sz="2400" b="0" dirty="0">
                <a:solidFill>
                  <a:schemeClr val="tx1"/>
                </a:solidFill>
              </a:rPr>
              <a:t>addition to consistency, practitioners in the four sites also highlighted the importance of the </a:t>
            </a:r>
            <a:r>
              <a:rPr lang="en-US" sz="2400" dirty="0"/>
              <a:t>skills of the judges to offer regular feedback directly to individuals</a:t>
            </a:r>
            <a:r>
              <a:rPr lang="en-US" sz="2400" b="0" dirty="0">
                <a:solidFill>
                  <a:schemeClr val="tx1"/>
                </a:solidFill>
              </a:rPr>
              <a:t>, to motivate and inspire them to do better than they thought they were capable of</a:t>
            </a:r>
            <a:r>
              <a:rPr lang="en-US" sz="2400" b="0" dirty="0" smtClean="0">
                <a:solidFill>
                  <a:schemeClr val="tx1"/>
                </a:solidFill>
              </a:rPr>
              <a:t>.</a:t>
            </a:r>
          </a:p>
          <a:p>
            <a:pPr marL="342900" indent="-342900">
              <a:buFont typeface="Arial" panose="020B0604020202020204" pitchFamily="34" charset="0"/>
              <a:buChar char="•"/>
            </a:pPr>
            <a:endParaRPr lang="en-US" sz="1400" b="0" dirty="0" smtClean="0">
              <a:solidFill>
                <a:schemeClr val="tx1"/>
              </a:solidFill>
            </a:endParaRPr>
          </a:p>
          <a:p>
            <a:pPr marL="342900" indent="-342900">
              <a:buFont typeface="Arial" panose="020B0604020202020204" pitchFamily="34" charset="0"/>
              <a:buChar char="•"/>
            </a:pPr>
            <a:r>
              <a:rPr lang="en-US" sz="2400" b="0" dirty="0" smtClean="0">
                <a:solidFill>
                  <a:schemeClr val="tx1"/>
                </a:solidFill>
              </a:rPr>
              <a:t>Number </a:t>
            </a:r>
            <a:r>
              <a:rPr lang="en-US" sz="2400" b="0" dirty="0">
                <a:solidFill>
                  <a:schemeClr val="tx1"/>
                </a:solidFill>
              </a:rPr>
              <a:t>of the practitioners we spoke with </a:t>
            </a:r>
            <a:r>
              <a:rPr lang="en-US" sz="2400" b="0" dirty="0" err="1">
                <a:solidFill>
                  <a:schemeClr val="tx1"/>
                </a:solidFill>
              </a:rPr>
              <a:t>emphasised</a:t>
            </a:r>
            <a:r>
              <a:rPr lang="en-US" sz="2400" b="0" dirty="0">
                <a:solidFill>
                  <a:schemeClr val="tx1"/>
                </a:solidFill>
              </a:rPr>
              <a:t> the value of </a:t>
            </a:r>
            <a:r>
              <a:rPr lang="en-US" sz="2400" dirty="0"/>
              <a:t>holding ‘graduations’ to acknowledge the participants’ progress and achievements</a:t>
            </a:r>
            <a:r>
              <a:rPr lang="en-US" sz="2400" b="0" dirty="0">
                <a:solidFill>
                  <a:schemeClr val="tx1"/>
                </a:solidFill>
              </a:rPr>
              <a:t>. </a:t>
            </a:r>
          </a:p>
        </p:txBody>
      </p:sp>
      <p:sp>
        <p:nvSpPr>
          <p:cNvPr id="5" name="Title 1"/>
          <p:cNvSpPr txBox="1">
            <a:spLocks/>
          </p:cNvSpPr>
          <p:nvPr/>
        </p:nvSpPr>
        <p:spPr>
          <a:xfrm>
            <a:off x="0" y="166254"/>
            <a:ext cx="12196410" cy="533400"/>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Procedural fairness good practice</a:t>
            </a:r>
            <a:endParaRPr lang="en-GB" sz="2600" b="1" dirty="0">
              <a:solidFill>
                <a:srgbClr val="1ABC97"/>
              </a:solidFill>
              <a:latin typeface="Franklin Gothic Book" panose="020B0503020102020204" pitchFamily="34" charset="0"/>
            </a:endParaRPr>
          </a:p>
        </p:txBody>
      </p:sp>
      <p:cxnSp>
        <p:nvCxnSpPr>
          <p:cNvPr id="7" name="Straight Connector 6"/>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225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5" y="1211152"/>
            <a:ext cx="11512437" cy="5145197"/>
          </a:xfrm>
        </p:spPr>
        <p:txBody>
          <a:bodyPr anchor="t">
            <a:noAutofit/>
          </a:bodyPr>
          <a:lstStyle/>
          <a:p>
            <a:pPr marL="342900" indent="-342900">
              <a:buFont typeface="Arial" panose="020B0604020202020204" pitchFamily="34" charset="0"/>
              <a:buChar char="•"/>
            </a:pPr>
            <a:r>
              <a:rPr lang="en-US" sz="2400" b="0" dirty="0" smtClean="0">
                <a:solidFill>
                  <a:schemeClr val="tx1"/>
                </a:solidFill>
              </a:rPr>
              <a:t>Treating people with humanity and decency is the right thing to do.</a:t>
            </a:r>
          </a:p>
          <a:p>
            <a:pPr marL="342900" indent="-342900">
              <a:buFont typeface="Arial" panose="020B0604020202020204" pitchFamily="34" charset="0"/>
              <a:buChar char="•"/>
            </a:pPr>
            <a:endParaRPr lang="en-US" sz="2400" b="0" dirty="0" smtClean="0">
              <a:solidFill>
                <a:schemeClr val="tx1"/>
              </a:solidFill>
            </a:endParaRPr>
          </a:p>
          <a:p>
            <a:pPr marL="342900" indent="-342900">
              <a:buFont typeface="Arial" panose="020B0604020202020204" pitchFamily="34" charset="0"/>
              <a:buChar char="•"/>
            </a:pPr>
            <a:r>
              <a:rPr lang="en-US" sz="2400" b="0" dirty="0" smtClean="0">
                <a:solidFill>
                  <a:schemeClr val="tx1"/>
                </a:solidFill>
              </a:rPr>
              <a:t>But, happily, the evidence shows that it also keeps communities safer, helps people move on with their lives, keeps families together and saves us money.</a:t>
            </a:r>
          </a:p>
          <a:p>
            <a:pPr marL="342900" indent="-342900">
              <a:buFont typeface="Arial" panose="020B0604020202020204" pitchFamily="34" charset="0"/>
              <a:buChar char="•"/>
            </a:pPr>
            <a:endParaRPr lang="en-US" sz="2400" b="0" dirty="0" smtClean="0">
              <a:solidFill>
                <a:schemeClr val="tx1"/>
              </a:solidFill>
            </a:endParaRPr>
          </a:p>
          <a:p>
            <a:pPr marL="342900" indent="-342900">
              <a:buFont typeface="Arial" panose="020B0604020202020204" pitchFamily="34" charset="0"/>
              <a:buChar char="•"/>
            </a:pPr>
            <a:r>
              <a:rPr lang="en-US" sz="2400" b="0" dirty="0" smtClean="0">
                <a:solidFill>
                  <a:schemeClr val="tx1"/>
                </a:solidFill>
              </a:rPr>
              <a:t>Procedural fairness is a teachable set of skills: its use in court-based drug treatment models has been replicated international and in the UK.</a:t>
            </a:r>
            <a:endParaRPr lang="en-US" sz="2400" b="0" dirty="0">
              <a:solidFill>
                <a:schemeClr val="tx1"/>
              </a:solidFill>
            </a:endParaRPr>
          </a:p>
        </p:txBody>
      </p:sp>
      <p:sp>
        <p:nvSpPr>
          <p:cNvPr id="5" name="Title 1"/>
          <p:cNvSpPr txBox="1">
            <a:spLocks/>
          </p:cNvSpPr>
          <p:nvPr/>
        </p:nvSpPr>
        <p:spPr>
          <a:xfrm>
            <a:off x="0" y="166254"/>
            <a:ext cx="12196410" cy="533400"/>
          </a:xfrm>
          <a:prstGeom prst="rect">
            <a:avLst/>
          </a:prstGeom>
          <a:no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Conclusion</a:t>
            </a:r>
            <a:endParaRPr lang="en-GB" sz="2600" b="1" dirty="0">
              <a:solidFill>
                <a:srgbClr val="1ABC97"/>
              </a:solidFill>
              <a:latin typeface="Franklin Gothic Book" panose="020B0503020102020204" pitchFamily="34" charset="0"/>
            </a:endParaRPr>
          </a:p>
        </p:txBody>
      </p:sp>
      <p:sp>
        <p:nvSpPr>
          <p:cNvPr id="2" name="Slide Number Placeholder 1"/>
          <p:cNvSpPr>
            <a:spLocks noGrp="1"/>
          </p:cNvSpPr>
          <p:nvPr>
            <p:ph type="sldNum" sz="quarter" idx="12"/>
          </p:nvPr>
        </p:nvSpPr>
        <p:spPr/>
        <p:txBody>
          <a:bodyPr/>
          <a:lstStyle/>
          <a:p>
            <a:r>
              <a:rPr lang="en-GB" dirty="0" smtClean="0">
                <a:latin typeface="Franklin Gothic Book" panose="020B0503020102020204" pitchFamily="34" charset="0"/>
              </a:rPr>
              <a:t>32</a:t>
            </a:r>
            <a:endParaRPr lang="en-GB" dirty="0">
              <a:latin typeface="Franklin Gothic Book" panose="020B0503020102020204" pitchFamily="34" charset="0"/>
            </a:endParaRPr>
          </a:p>
        </p:txBody>
      </p:sp>
      <p:cxnSp>
        <p:nvCxnSpPr>
          <p:cNvPr id="7" name="Straight Connector 6"/>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697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519265" y="6356350"/>
            <a:ext cx="7231225" cy="365125"/>
          </a:xfrm>
        </p:spPr>
        <p:txBody>
          <a:bodyPr/>
          <a:lstStyle/>
          <a:p>
            <a:r>
              <a:rPr lang="en-GB" i="1" dirty="0">
                <a:solidFill>
                  <a:prstClr val="white"/>
                </a:solidFill>
                <a:latin typeface="Franklin Gothic Book" panose="020B0503020102020204" pitchFamily="34" charset="0"/>
                <a:cs typeface="Arial" panose="020B0604020202020204" pitchFamily="34" charset="0"/>
              </a:rPr>
              <a:t>P</a:t>
            </a:r>
            <a:r>
              <a:rPr lang="en-GB" i="1" dirty="0" smtClean="0">
                <a:solidFill>
                  <a:prstClr val="white"/>
                </a:solidFill>
                <a:latin typeface="Franklin Gothic Book" panose="020B0503020102020204" pitchFamily="34" charset="0"/>
                <a:cs typeface="Arial" panose="020B0604020202020204" pitchFamily="34" charset="0"/>
              </a:rPr>
              <a:t>utting practitioners and evidence at the heart of justice reform</a:t>
            </a:r>
            <a:endParaRPr lang="en-GB" i="1" dirty="0">
              <a:solidFill>
                <a:prstClr val="white"/>
              </a:solidFill>
              <a:latin typeface="Franklin Gothic Book" panose="020B0503020102020204" pitchFamily="34" charset="0"/>
              <a:cs typeface="Arial" panose="020B0604020202020204" pitchFamily="34" charset="0"/>
            </a:endParaRPr>
          </a:p>
        </p:txBody>
      </p:sp>
      <p:sp>
        <p:nvSpPr>
          <p:cNvPr id="5" name="TextBox 4"/>
          <p:cNvSpPr txBox="1"/>
          <p:nvPr/>
        </p:nvSpPr>
        <p:spPr>
          <a:xfrm>
            <a:off x="15572" y="2725405"/>
            <a:ext cx="12176427" cy="2646394"/>
          </a:xfrm>
          <a:prstGeom prst="rect">
            <a:avLst/>
          </a:prstGeom>
          <a:noFill/>
        </p:spPr>
        <p:txBody>
          <a:bodyPr wrap="square" tIns="0" bIns="792000" rtlCol="0" anchor="ctr">
            <a:spAutoFit/>
          </a:bodyPr>
          <a:lstStyle/>
          <a:p>
            <a:pPr algn="ctr"/>
            <a:r>
              <a:rPr lang="en-GB" sz="2400" dirty="0">
                <a:solidFill>
                  <a:schemeClr val="bg1"/>
                </a:solidFill>
                <a:latin typeface="Franklin Gothic Book" panose="020B0503020102020204" pitchFamily="34" charset="0"/>
                <a:cs typeface="Arial" panose="020B0604020202020204" pitchFamily="34" charset="0"/>
              </a:rPr>
              <a:t>www.justiceinnovation.org</a:t>
            </a:r>
          </a:p>
          <a:p>
            <a:pPr algn="ctr"/>
            <a:endParaRPr lang="en-GB" sz="2400" dirty="0">
              <a:solidFill>
                <a:schemeClr val="bg1"/>
              </a:solidFill>
              <a:latin typeface="Franklin Gothic Book" panose="020B0503020102020204" pitchFamily="34" charset="0"/>
              <a:cs typeface="Arial" panose="020B0604020202020204" pitchFamily="34" charset="0"/>
            </a:endParaRPr>
          </a:p>
          <a:p>
            <a:pPr algn="ctr"/>
            <a:r>
              <a:rPr lang="en-GB" sz="2400" dirty="0">
                <a:solidFill>
                  <a:schemeClr val="bg1"/>
                </a:solidFill>
                <a:latin typeface="Franklin Gothic Book" panose="020B0503020102020204" pitchFamily="34" charset="0"/>
                <a:cs typeface="Arial" panose="020B0604020202020204" pitchFamily="34" charset="0"/>
              </a:rPr>
              <a:t>info@justiceinnovation.org</a:t>
            </a:r>
          </a:p>
          <a:p>
            <a:pPr algn="ctr"/>
            <a:endParaRPr lang="en-GB" sz="2400" dirty="0">
              <a:solidFill>
                <a:schemeClr val="bg1"/>
              </a:solidFill>
              <a:latin typeface="Franklin Gothic Book" panose="020B0503020102020204" pitchFamily="34" charset="0"/>
              <a:cs typeface="Arial" panose="020B0604020202020204" pitchFamily="34" charset="0"/>
            </a:endParaRPr>
          </a:p>
          <a:p>
            <a:pPr algn="ctr"/>
            <a:r>
              <a:rPr lang="en-GB" sz="2400" dirty="0">
                <a:solidFill>
                  <a:schemeClr val="bg1"/>
                </a:solidFill>
                <a:latin typeface="Franklin Gothic Book" panose="020B0503020102020204" pitchFamily="34" charset="0"/>
                <a:cs typeface="Arial" panose="020B0604020202020204" pitchFamily="34" charset="0"/>
              </a:rPr>
              <a:t>@</a:t>
            </a:r>
            <a:r>
              <a:rPr lang="en-GB" sz="2400" dirty="0" err="1">
                <a:solidFill>
                  <a:schemeClr val="bg1"/>
                </a:solidFill>
                <a:latin typeface="Franklin Gothic Book" panose="020B0503020102020204" pitchFamily="34" charset="0"/>
                <a:cs typeface="Arial" panose="020B0604020202020204" pitchFamily="34" charset="0"/>
              </a:rPr>
              <a:t>cjinnovation</a:t>
            </a:r>
            <a:r>
              <a:rPr lang="en-GB" sz="2400" dirty="0">
                <a:solidFill>
                  <a:schemeClr val="bg1"/>
                </a:solidFill>
                <a:latin typeface="Franklin Gothic Book" panose="020B0503020102020204" pitchFamily="34" charset="0"/>
                <a:cs typeface="Arial" panose="020B0604020202020204" pitchFamily="34" charset="0"/>
              </a:rPr>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72" y="14282"/>
            <a:ext cx="3811566" cy="1782714"/>
          </a:xfrm>
          <a:prstGeom prst="rect">
            <a:avLst/>
          </a:prstGeom>
        </p:spPr>
      </p:pic>
    </p:spTree>
    <p:extLst>
      <p:ext uri="{BB962C8B-B14F-4D97-AF65-F5344CB8AC3E}">
        <p14:creationId xmlns:p14="http://schemas.microsoft.com/office/powerpoint/2010/main" val="3593879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62862"/>
            <a:ext cx="12196410" cy="609600"/>
          </a:xfrm>
          <a:prstGeom prst="rect">
            <a:avLst/>
          </a:prstGeom>
          <a:solidFill>
            <a:schemeClr val="bg1"/>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Drug treatment in court settings</a:t>
            </a:r>
            <a:endParaRPr lang="en-GB" sz="2600" b="1" dirty="0">
              <a:solidFill>
                <a:srgbClr val="1ABC97"/>
              </a:solidFill>
              <a:latin typeface="Franklin Gothic Book" panose="020B0503020102020204" pitchFamily="34" charset="0"/>
            </a:endParaRPr>
          </a:p>
        </p:txBody>
      </p:sp>
      <p:sp>
        <p:nvSpPr>
          <p:cNvPr id="6" name="Content Placeholder 2"/>
          <p:cNvSpPr txBox="1">
            <a:spLocks/>
          </p:cNvSpPr>
          <p:nvPr/>
        </p:nvSpPr>
        <p:spPr>
          <a:xfrm>
            <a:off x="338666" y="1180547"/>
            <a:ext cx="11512437" cy="5693866"/>
          </a:xfrm>
          <a:prstGeom prst="rect">
            <a:avLst/>
          </a:prstGeom>
        </p:spPr>
        <p:txBody>
          <a:bodyPr vert="horz" lIns="91440" tIns="45720" rIns="91440" bIns="4572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400" dirty="0" smtClean="0">
                <a:latin typeface="Franklin Gothic Book" panose="020B0503020102020204" pitchFamily="34" charset="0"/>
              </a:rPr>
              <a:t>Often, the best response to substance misuse is to intervene early and avoid cases escalating. However, </a:t>
            </a:r>
            <a:r>
              <a:rPr lang="en-US" sz="2400" dirty="0" err="1" smtClean="0">
                <a:latin typeface="Franklin Gothic Book" panose="020B0503020102020204" pitchFamily="34" charset="0"/>
              </a:rPr>
              <a:t>recognising</a:t>
            </a:r>
            <a:r>
              <a:rPr lang="en-US" sz="2400" dirty="0" smtClean="0">
                <a:latin typeface="Franklin Gothic Book" panose="020B0503020102020204" pitchFamily="34" charset="0"/>
              </a:rPr>
              <a:t> some people will come to court, we have been involved in the creation, support and sharing of good practice of a number of </a:t>
            </a:r>
            <a:r>
              <a:rPr lang="en-US" sz="2400" dirty="0">
                <a:latin typeface="Franklin Gothic Book" panose="020B0503020102020204" pitchFamily="34" charset="0"/>
              </a:rPr>
              <a:t>court-based ‘problem-solving’ treatment </a:t>
            </a:r>
            <a:r>
              <a:rPr lang="en-US" sz="2400" dirty="0" smtClean="0">
                <a:latin typeface="Franklin Gothic Book" panose="020B0503020102020204" pitchFamily="34" charset="0"/>
              </a:rPr>
              <a:t>models across the UK. Most notably, we:</a:t>
            </a:r>
          </a:p>
          <a:p>
            <a:pPr lvl="1">
              <a:lnSpc>
                <a:spcPct val="100000"/>
              </a:lnSpc>
              <a:spcBef>
                <a:spcPts val="0"/>
              </a:spcBef>
            </a:pPr>
            <a:endParaRPr lang="en-US" sz="1400" dirty="0" smtClean="0">
              <a:latin typeface="Franklin Gothic Book" panose="020B0503020102020204" pitchFamily="34" charset="0"/>
            </a:endParaRPr>
          </a:p>
          <a:p>
            <a:pPr lvl="1">
              <a:lnSpc>
                <a:spcPct val="100000"/>
              </a:lnSpc>
              <a:spcBef>
                <a:spcPts val="0"/>
              </a:spcBef>
            </a:pPr>
            <a:r>
              <a:rPr lang="en-US" dirty="0" smtClean="0">
                <a:latin typeface="Franklin Gothic Book" panose="020B0503020102020204" pitchFamily="34" charset="0"/>
              </a:rPr>
              <a:t>Provide support to a number of criminal courts who are trialing </a:t>
            </a:r>
            <a:r>
              <a:rPr lang="en-US" u="sng" dirty="0" smtClean="0">
                <a:latin typeface="Franklin Gothic Book" panose="020B0503020102020204" pitchFamily="34" charset="0"/>
              </a:rPr>
              <a:t>‘problem-solving court’ </a:t>
            </a:r>
            <a:r>
              <a:rPr lang="en-US" dirty="0" smtClean="0">
                <a:latin typeface="Franklin Gothic Book" panose="020B0503020102020204" pitchFamily="34" charset="0"/>
              </a:rPr>
              <a:t>models whereby a specialist MDT works with a dedicated judge to supervise individuals on community sentences (often individuals who would have otherwise faced custodial sentences), including working with Government on new pilots in England and Wales, due to commence in Spring 2022;</a:t>
            </a:r>
          </a:p>
          <a:p>
            <a:pPr lvl="1">
              <a:lnSpc>
                <a:spcPct val="100000"/>
              </a:lnSpc>
              <a:spcBef>
                <a:spcPts val="0"/>
              </a:spcBef>
            </a:pPr>
            <a:endParaRPr lang="en-US" sz="1400" dirty="0">
              <a:latin typeface="Franklin Gothic Book" panose="020B0503020102020204" pitchFamily="34" charset="0"/>
            </a:endParaRPr>
          </a:p>
          <a:p>
            <a:pPr lvl="1">
              <a:lnSpc>
                <a:spcPct val="100000"/>
              </a:lnSpc>
              <a:spcBef>
                <a:spcPts val="0"/>
              </a:spcBef>
            </a:pPr>
            <a:r>
              <a:rPr lang="en-US" dirty="0" smtClean="0">
                <a:latin typeface="Franklin Gothic Book" panose="020B0503020102020204" pitchFamily="34" charset="0"/>
              </a:rPr>
              <a:t>We are the national provider of training, support and practice sharing to the growing number of problem-solving Family Drug and Alcohol Courts (FDACs</a:t>
            </a:r>
            <a:r>
              <a:rPr lang="en-US" dirty="0">
                <a:latin typeface="Franklin Gothic Book" panose="020B0503020102020204" pitchFamily="34" charset="0"/>
              </a:rPr>
              <a:t>), whereby a specialist MDT works with a dedicated judge to </a:t>
            </a:r>
            <a:r>
              <a:rPr lang="en-US" dirty="0" smtClean="0">
                <a:latin typeface="Franklin Gothic Book" panose="020B0503020102020204" pitchFamily="34" charset="0"/>
              </a:rPr>
              <a:t>give parents who are at risk of having their children removed with a trial for change during their care proceedings. </a:t>
            </a:r>
          </a:p>
        </p:txBody>
      </p:sp>
      <p:cxnSp>
        <p:nvCxnSpPr>
          <p:cNvPr id="8" name="Straight Connector 7"/>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056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62862"/>
            <a:ext cx="12196410" cy="609600"/>
          </a:xfrm>
          <a:prstGeom prst="rect">
            <a:avLst/>
          </a:prstGeom>
          <a:solidFill>
            <a:schemeClr val="bg1"/>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Drug treatment in problem-solving court settings</a:t>
            </a:r>
            <a:endParaRPr lang="en-GB" sz="2600" b="1" dirty="0">
              <a:solidFill>
                <a:srgbClr val="1ABC97"/>
              </a:solidFill>
              <a:latin typeface="Franklin Gothic Book" panose="020B0503020102020204" pitchFamily="34" charset="0"/>
            </a:endParaRPr>
          </a:p>
        </p:txBody>
      </p:sp>
      <p:cxnSp>
        <p:nvCxnSpPr>
          <p:cNvPr id="8" name="Straight Connector 7"/>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flipV="1">
            <a:off x="2169994" y="3439236"/>
            <a:ext cx="8993875" cy="20471"/>
          </a:xfrm>
          <a:prstGeom prst="straightConnector1">
            <a:avLst/>
          </a:prstGeom>
          <a:ln w="762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1153237" y="2595636"/>
            <a:ext cx="504967" cy="1403321"/>
            <a:chOff x="798393" y="3157252"/>
            <a:chExt cx="504967" cy="1403321"/>
          </a:xfrm>
        </p:grpSpPr>
        <p:sp>
          <p:nvSpPr>
            <p:cNvPr id="13" name="Oval 12"/>
            <p:cNvSpPr/>
            <p:nvPr/>
          </p:nvSpPr>
          <p:spPr>
            <a:xfrm>
              <a:off x="798393" y="3157252"/>
              <a:ext cx="504967" cy="458563"/>
            </a:xfrm>
            <a:prstGeom prst="ellips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p:cNvCxnSpPr/>
            <p:nvPr/>
          </p:nvCxnSpPr>
          <p:spPr>
            <a:xfrm flipH="1">
              <a:off x="1037229" y="3635766"/>
              <a:ext cx="6823" cy="483133"/>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798393" y="3766782"/>
              <a:ext cx="504967" cy="13648"/>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876870" y="4077440"/>
              <a:ext cx="160359" cy="483133"/>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050877" y="4118899"/>
              <a:ext cx="153534" cy="441674"/>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2169994" y="3281602"/>
            <a:ext cx="6533867" cy="2292146"/>
            <a:chOff x="2169994" y="3281602"/>
            <a:chExt cx="6533867" cy="2292146"/>
          </a:xfrm>
        </p:grpSpPr>
        <p:sp>
          <p:nvSpPr>
            <p:cNvPr id="9" name="Oval 8"/>
            <p:cNvSpPr/>
            <p:nvPr/>
          </p:nvSpPr>
          <p:spPr>
            <a:xfrm>
              <a:off x="2169994" y="3635766"/>
              <a:ext cx="2101755" cy="1937982"/>
            </a:xfrm>
            <a:prstGeom prst="ellipse">
              <a:avLst/>
            </a:prstGeom>
            <a:solidFill>
              <a:srgbClr val="1ABC97"/>
            </a:solidFill>
            <a:ln>
              <a:solidFill>
                <a:srgbClr val="1AB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Franklin Gothic Book" panose="020B0503020102020204" pitchFamily="34" charset="0"/>
                </a:rPr>
                <a:t>Specially trained judge</a:t>
              </a:r>
              <a:endParaRPr lang="en-GB" dirty="0">
                <a:latin typeface="Franklin Gothic Book" panose="020B0503020102020204" pitchFamily="34" charset="0"/>
              </a:endParaRPr>
            </a:p>
          </p:txBody>
        </p:sp>
        <p:sp>
          <p:nvSpPr>
            <p:cNvPr id="28" name="Circular Arrow 27"/>
            <p:cNvSpPr/>
            <p:nvPr/>
          </p:nvSpPr>
          <p:spPr>
            <a:xfrm rot="10800000" flipH="1">
              <a:off x="4500354" y="3281602"/>
              <a:ext cx="1337480" cy="1228299"/>
            </a:xfrm>
            <a:prstGeom prst="circularArrow">
              <a:avLst/>
            </a:prstGeom>
            <a:solidFill>
              <a:srgbClr val="1ABC97"/>
            </a:solidFill>
            <a:ln>
              <a:solidFill>
                <a:srgbClr val="1AB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9" name="Circular Arrow 28"/>
            <p:cNvSpPr/>
            <p:nvPr/>
          </p:nvSpPr>
          <p:spPr>
            <a:xfrm rot="10800000" flipH="1">
              <a:off x="5933367" y="3281602"/>
              <a:ext cx="1337480" cy="1228299"/>
            </a:xfrm>
            <a:prstGeom prst="circularArrow">
              <a:avLst/>
            </a:prstGeom>
            <a:solidFill>
              <a:srgbClr val="1ABC97"/>
            </a:solidFill>
            <a:ln>
              <a:solidFill>
                <a:srgbClr val="1AB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0" name="Circular Arrow 29"/>
            <p:cNvSpPr/>
            <p:nvPr/>
          </p:nvSpPr>
          <p:spPr>
            <a:xfrm rot="10800000" flipH="1">
              <a:off x="7366381" y="3281602"/>
              <a:ext cx="1337480" cy="1228299"/>
            </a:xfrm>
            <a:prstGeom prst="circularArrow">
              <a:avLst/>
            </a:prstGeom>
            <a:solidFill>
              <a:srgbClr val="1ABC97"/>
            </a:solidFill>
            <a:ln>
              <a:solidFill>
                <a:srgbClr val="1AB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grpSp>
        <p:nvGrpSpPr>
          <p:cNvPr id="40" name="Group 39"/>
          <p:cNvGrpSpPr/>
          <p:nvPr/>
        </p:nvGrpSpPr>
        <p:grpSpPr>
          <a:xfrm>
            <a:off x="2169995" y="1359315"/>
            <a:ext cx="6533865" cy="1937982"/>
            <a:chOff x="2169995" y="1359315"/>
            <a:chExt cx="6533865" cy="1937982"/>
          </a:xfrm>
        </p:grpSpPr>
        <p:sp>
          <p:nvSpPr>
            <p:cNvPr id="10" name="Oval 9"/>
            <p:cNvSpPr/>
            <p:nvPr/>
          </p:nvSpPr>
          <p:spPr>
            <a:xfrm>
              <a:off x="2169995" y="1359315"/>
              <a:ext cx="2101755" cy="1937982"/>
            </a:xfrm>
            <a:prstGeom prst="ellipse">
              <a:avLst/>
            </a:prstGeom>
            <a:solidFill>
              <a:srgbClr val="1ABC97"/>
            </a:solidFill>
            <a:ln>
              <a:solidFill>
                <a:srgbClr val="1ABC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Franklin Gothic Book" panose="020B0503020102020204" pitchFamily="34" charset="0"/>
                </a:rPr>
                <a:t>Specialist MDT</a:t>
              </a:r>
              <a:endParaRPr lang="en-GB" dirty="0">
                <a:latin typeface="Franklin Gothic Book" panose="020B0503020102020204" pitchFamily="34" charset="0"/>
              </a:endParaRPr>
            </a:p>
          </p:txBody>
        </p:sp>
        <p:cxnSp>
          <p:nvCxnSpPr>
            <p:cNvPr id="32" name="Straight Arrow Connector 31"/>
            <p:cNvCxnSpPr/>
            <p:nvPr/>
          </p:nvCxnSpPr>
          <p:spPr>
            <a:xfrm>
              <a:off x="4494663" y="2915909"/>
              <a:ext cx="2304197" cy="23658"/>
            </a:xfrm>
            <a:prstGeom prst="straightConnector1">
              <a:avLst/>
            </a:prstGeom>
            <a:ln w="76200">
              <a:solidFill>
                <a:srgbClr val="1ABC97"/>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494663" y="2583078"/>
              <a:ext cx="4209197" cy="0"/>
            </a:xfrm>
            <a:prstGeom prst="straightConnector1">
              <a:avLst/>
            </a:prstGeom>
            <a:ln w="76200">
              <a:solidFill>
                <a:srgbClr val="1ABC97"/>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4494663" y="2226590"/>
              <a:ext cx="2304197" cy="23658"/>
            </a:xfrm>
            <a:prstGeom prst="straightConnector1">
              <a:avLst/>
            </a:prstGeom>
            <a:ln w="76200">
              <a:solidFill>
                <a:srgbClr val="1ABC97"/>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494663" y="1893760"/>
              <a:ext cx="4209197" cy="0"/>
            </a:xfrm>
            <a:prstGeom prst="straightConnector1">
              <a:avLst/>
            </a:prstGeom>
            <a:ln w="76200">
              <a:solidFill>
                <a:srgbClr val="1ABC97"/>
              </a:solidFill>
              <a:tailEnd type="triangle"/>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8926773" y="1662218"/>
            <a:ext cx="2924329" cy="923330"/>
          </a:xfrm>
          <a:prstGeom prst="rect">
            <a:avLst/>
          </a:prstGeom>
          <a:noFill/>
        </p:spPr>
        <p:txBody>
          <a:bodyPr wrap="square" rtlCol="0">
            <a:spAutoFit/>
          </a:bodyPr>
          <a:lstStyle/>
          <a:p>
            <a:pPr algn="ctr"/>
            <a:r>
              <a:rPr lang="en-GB" dirty="0" smtClean="0">
                <a:latin typeface="Franklin Gothic Book" panose="020B0503020102020204" pitchFamily="34" charset="0"/>
              </a:rPr>
              <a:t>Person centred interventions, support and supervision</a:t>
            </a:r>
            <a:endParaRPr lang="en-GB" dirty="0">
              <a:latin typeface="Franklin Gothic Book" panose="020B0503020102020204" pitchFamily="34" charset="0"/>
            </a:endParaRPr>
          </a:p>
        </p:txBody>
      </p:sp>
      <p:sp>
        <p:nvSpPr>
          <p:cNvPr id="39" name="TextBox 38"/>
          <p:cNvSpPr txBox="1"/>
          <p:nvPr/>
        </p:nvSpPr>
        <p:spPr>
          <a:xfrm>
            <a:off x="8939291" y="3718704"/>
            <a:ext cx="2911811" cy="1477328"/>
          </a:xfrm>
          <a:prstGeom prst="rect">
            <a:avLst/>
          </a:prstGeom>
          <a:noFill/>
        </p:spPr>
        <p:txBody>
          <a:bodyPr wrap="square" rtlCol="0">
            <a:spAutoFit/>
          </a:bodyPr>
          <a:lstStyle/>
          <a:p>
            <a:pPr algn="ctr"/>
            <a:r>
              <a:rPr lang="en-GB" dirty="0" smtClean="0">
                <a:latin typeface="Franklin Gothic Book" panose="020B0503020102020204" pitchFamily="34" charset="0"/>
              </a:rPr>
              <a:t>Regular ‘judicial monitoring’, with person appearing in front of same judge to discuss progress </a:t>
            </a:r>
            <a:r>
              <a:rPr lang="en-GB" dirty="0" err="1" smtClean="0">
                <a:latin typeface="Franklin Gothic Book" panose="020B0503020102020204" pitchFamily="34" charset="0"/>
              </a:rPr>
              <a:t>etc</a:t>
            </a:r>
            <a:endParaRPr lang="en-GB" dirty="0">
              <a:latin typeface="Franklin Gothic Book" panose="020B0503020102020204" pitchFamily="34" charset="0"/>
            </a:endParaRPr>
          </a:p>
        </p:txBody>
      </p:sp>
      <p:sp>
        <p:nvSpPr>
          <p:cNvPr id="42" name="TextBox 41"/>
          <p:cNvSpPr txBox="1"/>
          <p:nvPr/>
        </p:nvSpPr>
        <p:spPr>
          <a:xfrm>
            <a:off x="8939291" y="5354218"/>
            <a:ext cx="2911811" cy="1477328"/>
          </a:xfrm>
          <a:prstGeom prst="rect">
            <a:avLst/>
          </a:prstGeom>
          <a:noFill/>
        </p:spPr>
        <p:txBody>
          <a:bodyPr wrap="square" rtlCol="0">
            <a:spAutoFit/>
          </a:bodyPr>
          <a:lstStyle/>
          <a:p>
            <a:pPr algn="ctr"/>
            <a:r>
              <a:rPr lang="en-GB" dirty="0" smtClean="0">
                <a:latin typeface="Franklin Gothic Book" panose="020B0503020102020204" pitchFamily="34" charset="0"/>
              </a:rPr>
              <a:t>In criminal courts, this can involve incentives and sanctions, such as relaxing testing conditions or short periods of punishment</a:t>
            </a:r>
            <a:endParaRPr lang="en-GB" dirty="0">
              <a:latin typeface="Franklin Gothic Book" panose="020B0503020102020204" pitchFamily="34" charset="0"/>
            </a:endParaRPr>
          </a:p>
        </p:txBody>
      </p:sp>
    </p:spTree>
    <p:extLst>
      <p:ext uri="{BB962C8B-B14F-4D97-AF65-F5344CB8AC3E}">
        <p14:creationId xmlns:p14="http://schemas.microsoft.com/office/powerpoint/2010/main" val="320769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62862"/>
            <a:ext cx="12196410" cy="609600"/>
          </a:xfrm>
          <a:prstGeom prst="rect">
            <a:avLst/>
          </a:prstGeom>
          <a:solidFill>
            <a:schemeClr val="bg1"/>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The evidence base on ‘problem-solving’ court models for drug treatment</a:t>
            </a:r>
            <a:endParaRPr lang="en-GB" sz="2600" b="1" dirty="0">
              <a:solidFill>
                <a:srgbClr val="1ABC97"/>
              </a:solidFill>
              <a:latin typeface="Franklin Gothic Book" panose="020B0503020102020204" pitchFamily="34" charset="0"/>
            </a:endParaRPr>
          </a:p>
        </p:txBody>
      </p:sp>
      <p:sp>
        <p:nvSpPr>
          <p:cNvPr id="6" name="Content Placeholder 2"/>
          <p:cNvSpPr txBox="1">
            <a:spLocks/>
          </p:cNvSpPr>
          <p:nvPr/>
        </p:nvSpPr>
        <p:spPr>
          <a:xfrm>
            <a:off x="338666" y="1180547"/>
            <a:ext cx="11512437" cy="5324535"/>
          </a:xfrm>
          <a:prstGeom prst="rect">
            <a:avLst/>
          </a:prstGeom>
        </p:spPr>
        <p:txBody>
          <a:bodyPr vert="horz" lIns="91440" tIns="45720" rIns="91440" bIns="4572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400" dirty="0" smtClean="0">
                <a:latin typeface="Franklin Gothic Book" panose="020B0503020102020204" pitchFamily="34" charset="0"/>
              </a:rPr>
              <a:t>International evidence suggests adult criminal ‘drug courts’ </a:t>
            </a:r>
            <a:r>
              <a:rPr lang="en-US" sz="2400" dirty="0">
                <a:latin typeface="Franklin Gothic Book" panose="020B0503020102020204" pitchFamily="34" charset="0"/>
              </a:rPr>
              <a:t>are </a:t>
            </a:r>
            <a:r>
              <a:rPr lang="en-US" sz="2400" dirty="0" smtClean="0">
                <a:latin typeface="Franklin Gothic Book" panose="020B0503020102020204" pitchFamily="34" charset="0"/>
              </a:rPr>
              <a:t>effective at </a:t>
            </a:r>
            <a:r>
              <a:rPr lang="en-US" sz="2400" dirty="0">
                <a:latin typeface="Franklin Gothic Book" panose="020B0503020102020204" pitchFamily="34" charset="0"/>
              </a:rPr>
              <a:t>reducing reoffending and drug use. </a:t>
            </a:r>
            <a:endParaRPr lang="en-US" sz="2400" dirty="0" smtClean="0">
              <a:latin typeface="Franklin Gothic Book" panose="020B0503020102020204" pitchFamily="34" charset="0"/>
            </a:endParaRPr>
          </a:p>
          <a:p>
            <a:pPr>
              <a:lnSpc>
                <a:spcPct val="100000"/>
              </a:lnSpc>
              <a:spcBef>
                <a:spcPts val="0"/>
              </a:spcBef>
            </a:pPr>
            <a:endParaRPr lang="en-US" sz="1400" dirty="0" smtClean="0">
              <a:latin typeface="Franklin Gothic Book" panose="020B0503020102020204" pitchFamily="34" charset="0"/>
            </a:endParaRPr>
          </a:p>
          <a:p>
            <a:pPr>
              <a:lnSpc>
                <a:spcPct val="100000"/>
              </a:lnSpc>
              <a:spcBef>
                <a:spcPts val="0"/>
              </a:spcBef>
            </a:pPr>
            <a:r>
              <a:rPr lang="en-US" sz="2400" dirty="0" smtClean="0">
                <a:latin typeface="Franklin Gothic Book" panose="020B0503020102020204" pitchFamily="34" charset="0"/>
              </a:rPr>
              <a:t>International meta-analyses demonstrate </a:t>
            </a:r>
            <a:r>
              <a:rPr lang="en-US" sz="2400" dirty="0">
                <a:latin typeface="Franklin Gothic Book" panose="020B0503020102020204" pitchFamily="34" charset="0"/>
              </a:rPr>
              <a:t>that drug courts consistently show better re-arrest or </a:t>
            </a:r>
            <a:r>
              <a:rPr lang="en-US" sz="2400" dirty="0" smtClean="0">
                <a:latin typeface="Franklin Gothic Book" panose="020B0503020102020204" pitchFamily="34" charset="0"/>
              </a:rPr>
              <a:t>reoffending rates </a:t>
            </a:r>
            <a:r>
              <a:rPr lang="en-US" sz="2400" dirty="0">
                <a:latin typeface="Franklin Gothic Book" panose="020B0503020102020204" pitchFamily="34" charset="0"/>
              </a:rPr>
              <a:t>compared to randomized or matched comparison samples of drug </a:t>
            </a:r>
            <a:r>
              <a:rPr lang="en-US" sz="2400" dirty="0" smtClean="0">
                <a:latin typeface="Franklin Gothic Book" panose="020B0503020102020204" pitchFamily="34" charset="0"/>
              </a:rPr>
              <a:t>offenders who </a:t>
            </a:r>
            <a:r>
              <a:rPr lang="en-US" sz="2400" dirty="0">
                <a:latin typeface="Franklin Gothic Book" panose="020B0503020102020204" pitchFamily="34" charset="0"/>
              </a:rPr>
              <a:t>were on other forms of probation or who had had their cases heard </a:t>
            </a:r>
            <a:r>
              <a:rPr lang="en-US" sz="2400" dirty="0" smtClean="0">
                <a:latin typeface="Franklin Gothic Book" panose="020B0503020102020204" pitchFamily="34" charset="0"/>
              </a:rPr>
              <a:t>in traditional </a:t>
            </a:r>
            <a:r>
              <a:rPr lang="en-US" sz="2400" dirty="0">
                <a:latin typeface="Franklin Gothic Book" panose="020B0503020102020204" pitchFamily="34" charset="0"/>
              </a:rPr>
              <a:t>courts. These studies also show a marked decrease in drug use, as </a:t>
            </a:r>
            <a:r>
              <a:rPr lang="en-US" sz="2400" dirty="0" smtClean="0">
                <a:latin typeface="Franklin Gothic Book" panose="020B0503020102020204" pitchFamily="34" charset="0"/>
              </a:rPr>
              <a:t>well as </a:t>
            </a:r>
            <a:r>
              <a:rPr lang="en-US" sz="2400" dirty="0">
                <a:latin typeface="Franklin Gothic Book" panose="020B0503020102020204" pitchFamily="34" charset="0"/>
              </a:rPr>
              <a:t>improvements in other outcomes, such as levels of alcohol </a:t>
            </a:r>
            <a:r>
              <a:rPr lang="en-US" sz="2400" dirty="0" err="1">
                <a:latin typeface="Franklin Gothic Book" panose="020B0503020102020204" pitchFamily="34" charset="0"/>
              </a:rPr>
              <a:t>mis</a:t>
            </a:r>
            <a:r>
              <a:rPr lang="en-US" sz="2400" dirty="0">
                <a:latin typeface="Franklin Gothic Book" panose="020B0503020102020204" pitchFamily="34" charset="0"/>
              </a:rPr>
              <a:t>-use</a:t>
            </a:r>
            <a:r>
              <a:rPr lang="en-US" sz="2400" dirty="0" smtClean="0">
                <a:latin typeface="Franklin Gothic Book" panose="020B0503020102020204" pitchFamily="34" charset="0"/>
              </a:rPr>
              <a:t>.</a:t>
            </a:r>
          </a:p>
          <a:p>
            <a:pPr>
              <a:lnSpc>
                <a:spcPct val="100000"/>
              </a:lnSpc>
              <a:spcBef>
                <a:spcPts val="0"/>
              </a:spcBef>
            </a:pPr>
            <a:endParaRPr lang="en-US" sz="1400" dirty="0">
              <a:latin typeface="Franklin Gothic Book" panose="020B0503020102020204" pitchFamily="34" charset="0"/>
            </a:endParaRPr>
          </a:p>
          <a:p>
            <a:pPr>
              <a:lnSpc>
                <a:spcPct val="100000"/>
              </a:lnSpc>
              <a:spcBef>
                <a:spcPts val="0"/>
              </a:spcBef>
            </a:pPr>
            <a:r>
              <a:rPr lang="en-US" sz="2400" dirty="0" smtClean="0">
                <a:latin typeface="Franklin Gothic Book" panose="020B0503020102020204" pitchFamily="34" charset="0"/>
              </a:rPr>
              <a:t>Evidence suggests that nearly all categories </a:t>
            </a:r>
            <a:r>
              <a:rPr lang="en-US" sz="2400" dirty="0">
                <a:latin typeface="Franklin Gothic Book" panose="020B0503020102020204" pitchFamily="34" charset="0"/>
              </a:rPr>
              <a:t>of </a:t>
            </a:r>
            <a:r>
              <a:rPr lang="en-US" sz="2400" dirty="0" smtClean="0">
                <a:latin typeface="Franklin Gothic Book" panose="020B0503020102020204" pitchFamily="34" charset="0"/>
              </a:rPr>
              <a:t>individuals benefit </a:t>
            </a:r>
            <a:r>
              <a:rPr lang="en-US" sz="2400" dirty="0">
                <a:latin typeface="Franklin Gothic Book" panose="020B0503020102020204" pitchFamily="34" charset="0"/>
              </a:rPr>
              <a:t>comparably from the drug court </a:t>
            </a:r>
            <a:r>
              <a:rPr lang="en-US" sz="2400" dirty="0" smtClean="0">
                <a:latin typeface="Franklin Gothic Book" panose="020B0503020102020204" pitchFamily="34" charset="0"/>
              </a:rPr>
              <a:t>intervention: </a:t>
            </a:r>
          </a:p>
          <a:p>
            <a:pPr lvl="1">
              <a:lnSpc>
                <a:spcPct val="100000"/>
              </a:lnSpc>
              <a:spcBef>
                <a:spcPts val="0"/>
              </a:spcBef>
            </a:pPr>
            <a:r>
              <a:rPr lang="en-US" dirty="0" smtClean="0">
                <a:latin typeface="Franklin Gothic Book" panose="020B0503020102020204" pitchFamily="34" charset="0"/>
              </a:rPr>
              <a:t>(</a:t>
            </a:r>
            <a:r>
              <a:rPr lang="en-US" dirty="0" err="1" smtClean="0">
                <a:latin typeface="Franklin Gothic Book" panose="020B0503020102020204" pitchFamily="34" charset="0"/>
              </a:rPr>
              <a:t>i</a:t>
            </a:r>
            <a:r>
              <a:rPr lang="en-US" dirty="0" smtClean="0">
                <a:latin typeface="Franklin Gothic Book" panose="020B0503020102020204" pitchFamily="34" charset="0"/>
              </a:rPr>
              <a:t>) those </a:t>
            </a:r>
            <a:r>
              <a:rPr lang="en-US" dirty="0">
                <a:latin typeface="Franklin Gothic Book" panose="020B0503020102020204" pitchFamily="34" charset="0"/>
              </a:rPr>
              <a:t>reporting more frequent drug </a:t>
            </a:r>
            <a:r>
              <a:rPr lang="en-US" dirty="0" smtClean="0">
                <a:latin typeface="Franklin Gothic Book" panose="020B0503020102020204" pitchFamily="34" charset="0"/>
              </a:rPr>
              <a:t>use at </a:t>
            </a:r>
            <a:r>
              <a:rPr lang="en-US" dirty="0">
                <a:latin typeface="Franklin Gothic Book" panose="020B0503020102020204" pitchFamily="34" charset="0"/>
              </a:rPr>
              <a:t>baseline showed a particularly large reduction in drug use at the </a:t>
            </a:r>
            <a:r>
              <a:rPr lang="en-US" dirty="0" smtClean="0">
                <a:latin typeface="Franklin Gothic Book" panose="020B0503020102020204" pitchFamily="34" charset="0"/>
              </a:rPr>
              <a:t>18-month follow-up; </a:t>
            </a:r>
          </a:p>
          <a:p>
            <a:pPr lvl="1">
              <a:lnSpc>
                <a:spcPct val="100000"/>
              </a:lnSpc>
              <a:spcBef>
                <a:spcPts val="0"/>
              </a:spcBef>
            </a:pPr>
            <a:r>
              <a:rPr lang="en-US" dirty="0" smtClean="0">
                <a:latin typeface="Franklin Gothic Book" panose="020B0503020102020204" pitchFamily="34" charset="0"/>
              </a:rPr>
              <a:t>(ii) individuals with </a:t>
            </a:r>
            <a:r>
              <a:rPr lang="en-US" dirty="0">
                <a:latin typeface="Franklin Gothic Book" panose="020B0503020102020204" pitchFamily="34" charset="0"/>
              </a:rPr>
              <a:t>violent histories showed a greater reduction in </a:t>
            </a:r>
            <a:r>
              <a:rPr lang="en-US" dirty="0" smtClean="0">
                <a:latin typeface="Franklin Gothic Book" panose="020B0503020102020204" pitchFamily="34" charset="0"/>
              </a:rPr>
              <a:t>crime than </a:t>
            </a:r>
            <a:r>
              <a:rPr lang="en-US" dirty="0">
                <a:latin typeface="Franklin Gothic Book" panose="020B0503020102020204" pitchFamily="34" charset="0"/>
              </a:rPr>
              <a:t>others at follow-up. </a:t>
            </a:r>
            <a:endParaRPr lang="en-US" dirty="0" smtClean="0">
              <a:latin typeface="Franklin Gothic Book" panose="020B0503020102020204" pitchFamily="34" charset="0"/>
            </a:endParaRPr>
          </a:p>
        </p:txBody>
      </p:sp>
      <p:cxnSp>
        <p:nvCxnSpPr>
          <p:cNvPr id="8" name="Straight Connector 7"/>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329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62862"/>
            <a:ext cx="12196410" cy="609600"/>
          </a:xfrm>
          <a:prstGeom prst="rect">
            <a:avLst/>
          </a:prstGeom>
          <a:solidFill>
            <a:schemeClr val="bg1"/>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The evidence base on ‘problem-solving’ court models for drug treatment</a:t>
            </a:r>
            <a:endParaRPr lang="en-GB" sz="2600" b="1" dirty="0">
              <a:solidFill>
                <a:srgbClr val="1ABC97"/>
              </a:solidFill>
              <a:latin typeface="Franklin Gothic Book" panose="020B0503020102020204" pitchFamily="34" charset="0"/>
            </a:endParaRPr>
          </a:p>
        </p:txBody>
      </p:sp>
      <p:sp>
        <p:nvSpPr>
          <p:cNvPr id="6" name="Content Placeholder 2"/>
          <p:cNvSpPr txBox="1">
            <a:spLocks/>
          </p:cNvSpPr>
          <p:nvPr/>
        </p:nvSpPr>
        <p:spPr>
          <a:xfrm>
            <a:off x="338666" y="1180547"/>
            <a:ext cx="11512437" cy="5201424"/>
          </a:xfrm>
          <a:prstGeom prst="rect">
            <a:avLst/>
          </a:prstGeom>
        </p:spPr>
        <p:txBody>
          <a:bodyPr vert="horz" lIns="91440" tIns="45720" rIns="91440" bIns="4572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400" dirty="0">
                <a:latin typeface="Franklin Gothic Book" panose="020B0503020102020204" pitchFamily="34" charset="0"/>
              </a:rPr>
              <a:t>Research suggests that, compared to the outcomes of standard care proceedings for similar types of case, </a:t>
            </a:r>
            <a:r>
              <a:rPr lang="en-US" sz="2400" dirty="0" smtClean="0">
                <a:latin typeface="Franklin Gothic Book" panose="020B0503020102020204" pitchFamily="34" charset="0"/>
              </a:rPr>
              <a:t>FDACs:</a:t>
            </a:r>
          </a:p>
          <a:p>
            <a:pPr lvl="1">
              <a:lnSpc>
                <a:spcPct val="100000"/>
              </a:lnSpc>
              <a:spcBef>
                <a:spcPts val="0"/>
              </a:spcBef>
            </a:pPr>
            <a:r>
              <a:rPr lang="en-US" dirty="0" smtClean="0">
                <a:latin typeface="Franklin Gothic Book" panose="020B0503020102020204" pitchFamily="34" charset="0"/>
              </a:rPr>
              <a:t>significantly </a:t>
            </a:r>
            <a:r>
              <a:rPr lang="en-US" dirty="0">
                <a:latin typeface="Franklin Gothic Book" panose="020B0503020102020204" pitchFamily="34" charset="0"/>
              </a:rPr>
              <a:t>increase safe, stable family reunification and parental substance misuse cessation, </a:t>
            </a:r>
            <a:endParaRPr lang="en-US" dirty="0" smtClean="0">
              <a:latin typeface="Franklin Gothic Book" panose="020B0503020102020204" pitchFamily="34" charset="0"/>
            </a:endParaRPr>
          </a:p>
          <a:p>
            <a:pPr lvl="1">
              <a:lnSpc>
                <a:spcPct val="100000"/>
              </a:lnSpc>
              <a:spcBef>
                <a:spcPts val="0"/>
              </a:spcBef>
            </a:pPr>
            <a:r>
              <a:rPr lang="en-US" dirty="0" smtClean="0">
                <a:latin typeface="Franklin Gothic Book" panose="020B0503020102020204" pitchFamily="34" charset="0"/>
              </a:rPr>
              <a:t>decrease </a:t>
            </a:r>
            <a:r>
              <a:rPr lang="en-US" dirty="0">
                <a:latin typeface="Franklin Gothic Book" panose="020B0503020102020204" pitchFamily="34" charset="0"/>
              </a:rPr>
              <a:t>the likelihood of future child neglect and abuse, </a:t>
            </a:r>
            <a:endParaRPr lang="en-US" dirty="0" smtClean="0">
              <a:latin typeface="Franklin Gothic Book" panose="020B0503020102020204" pitchFamily="34" charset="0"/>
            </a:endParaRPr>
          </a:p>
          <a:p>
            <a:pPr lvl="1">
              <a:lnSpc>
                <a:spcPct val="100000"/>
              </a:lnSpc>
              <a:spcBef>
                <a:spcPts val="0"/>
              </a:spcBef>
            </a:pPr>
            <a:r>
              <a:rPr lang="en-US" dirty="0" smtClean="0">
                <a:latin typeface="Franklin Gothic Book" panose="020B0503020102020204" pitchFamily="34" charset="0"/>
              </a:rPr>
              <a:t>decrease </a:t>
            </a:r>
            <a:r>
              <a:rPr lang="en-US" dirty="0">
                <a:latin typeface="Franklin Gothic Book" panose="020B0503020102020204" pitchFamily="34" charset="0"/>
              </a:rPr>
              <a:t>recurrent care proceedings. </a:t>
            </a:r>
            <a:endParaRPr lang="en-US" dirty="0" smtClean="0">
              <a:latin typeface="Franklin Gothic Book" panose="020B0503020102020204" pitchFamily="34" charset="0"/>
            </a:endParaRPr>
          </a:p>
          <a:p>
            <a:pPr lvl="1">
              <a:lnSpc>
                <a:spcPct val="100000"/>
              </a:lnSpc>
              <a:spcBef>
                <a:spcPts val="0"/>
              </a:spcBef>
            </a:pPr>
            <a:r>
              <a:rPr lang="en-US" dirty="0" smtClean="0">
                <a:latin typeface="Franklin Gothic Book" panose="020B0503020102020204" pitchFamily="34" charset="0"/>
              </a:rPr>
              <a:t>looking </a:t>
            </a:r>
            <a:r>
              <a:rPr lang="en-US" dirty="0">
                <a:latin typeface="Franklin Gothic Book" panose="020B0503020102020204" pitchFamily="34" charset="0"/>
              </a:rPr>
              <a:t>at a five year follow-up period after proceedings </a:t>
            </a:r>
            <a:r>
              <a:rPr lang="en-US" dirty="0" smtClean="0">
                <a:latin typeface="Franklin Gothic Book" panose="020B0503020102020204" pitchFamily="34" charset="0"/>
              </a:rPr>
              <a:t>end </a:t>
            </a:r>
            <a:r>
              <a:rPr lang="en-US" dirty="0">
                <a:latin typeface="Franklin Gothic Book" panose="020B0503020102020204" pitchFamily="34" charset="0"/>
              </a:rPr>
              <a:t>strongly suggests that FDACs’ positive outcomes are durable over time. </a:t>
            </a:r>
            <a:r>
              <a:rPr lang="en-US" sz="2000" dirty="0">
                <a:latin typeface="Franklin Gothic Book" panose="020B0503020102020204" pitchFamily="34" charset="0"/>
              </a:rPr>
              <a:t/>
            </a:r>
            <a:br>
              <a:rPr lang="en-US" sz="2000" dirty="0">
                <a:latin typeface="Franklin Gothic Book" panose="020B0503020102020204" pitchFamily="34" charset="0"/>
              </a:rPr>
            </a:br>
            <a:endParaRPr lang="en-US" sz="2000" dirty="0">
              <a:latin typeface="Franklin Gothic Book" panose="020B0503020102020204" pitchFamily="34" charset="0"/>
            </a:endParaRPr>
          </a:p>
          <a:p>
            <a:pPr>
              <a:lnSpc>
                <a:spcPct val="100000"/>
              </a:lnSpc>
              <a:spcBef>
                <a:spcPts val="0"/>
              </a:spcBef>
            </a:pPr>
            <a:r>
              <a:rPr lang="en-US" sz="2400" dirty="0">
                <a:latin typeface="Franklin Gothic Book" panose="020B0503020102020204" pitchFamily="34" charset="0"/>
              </a:rPr>
              <a:t>The What Works Centre for Children’s Social Care ‘Evidence Store’ reports that “FDTCS/FDAC has a positive effect on reunification, based on high strength evidence</a:t>
            </a:r>
            <a:r>
              <a:rPr lang="en-US" sz="2400" dirty="0" smtClean="0">
                <a:latin typeface="Franklin Gothic Book" panose="020B0503020102020204" pitchFamily="34" charset="0"/>
              </a:rPr>
              <a:t>.” A </a:t>
            </a:r>
            <a:r>
              <a:rPr lang="en-US" sz="2400" dirty="0">
                <a:latin typeface="Franklin Gothic Book" panose="020B0503020102020204" pitchFamily="34" charset="0"/>
              </a:rPr>
              <a:t>2019 meta analysis looking at 17 studies of Family Treatment Courts </a:t>
            </a:r>
            <a:r>
              <a:rPr lang="en-US" sz="2400" dirty="0" smtClean="0">
                <a:latin typeface="Franklin Gothic Book" panose="020B0503020102020204" pitchFamily="34" charset="0"/>
              </a:rPr>
              <a:t>showed </a:t>
            </a:r>
            <a:r>
              <a:rPr lang="en-US" sz="2400" dirty="0">
                <a:latin typeface="Franklin Gothic Book" panose="020B0503020102020204" pitchFamily="34" charset="0"/>
              </a:rPr>
              <a:t>that the model demonstrates strong evidence for reunification at the end of proceedings. FTDC participants are roughly twice as likely to be </a:t>
            </a:r>
            <a:r>
              <a:rPr lang="en-US" sz="2400" dirty="0" smtClean="0">
                <a:latin typeface="Franklin Gothic Book" panose="020B0503020102020204" pitchFamily="34" charset="0"/>
              </a:rPr>
              <a:t>reunited.</a:t>
            </a:r>
            <a:endParaRPr lang="en-US" dirty="0" smtClean="0">
              <a:latin typeface="Franklin Gothic Book" panose="020B0503020102020204" pitchFamily="34" charset="0"/>
            </a:endParaRPr>
          </a:p>
        </p:txBody>
      </p:sp>
      <p:cxnSp>
        <p:nvCxnSpPr>
          <p:cNvPr id="8" name="Straight Connector 7"/>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118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62862"/>
            <a:ext cx="12196410" cy="609600"/>
          </a:xfrm>
          <a:prstGeom prst="rect">
            <a:avLst/>
          </a:prstGeom>
          <a:solidFill>
            <a:schemeClr val="bg1"/>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But why do these models work?</a:t>
            </a:r>
            <a:endParaRPr lang="en-GB" sz="2600" b="1" dirty="0">
              <a:solidFill>
                <a:srgbClr val="1ABC97"/>
              </a:solidFill>
              <a:latin typeface="Franklin Gothic Book" panose="020B0503020102020204" pitchFamily="34" charset="0"/>
            </a:endParaRPr>
          </a:p>
        </p:txBody>
      </p:sp>
      <p:sp>
        <p:nvSpPr>
          <p:cNvPr id="6" name="Content Placeholder 2"/>
          <p:cNvSpPr txBox="1">
            <a:spLocks/>
          </p:cNvSpPr>
          <p:nvPr/>
        </p:nvSpPr>
        <p:spPr>
          <a:xfrm>
            <a:off x="338666" y="1180547"/>
            <a:ext cx="11512437" cy="2523768"/>
          </a:xfrm>
          <a:prstGeom prst="rect">
            <a:avLst/>
          </a:prstGeom>
        </p:spPr>
        <p:txBody>
          <a:bodyPr vert="horz" lIns="91440" tIns="45720" rIns="91440" bIns="4572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400" dirty="0" smtClean="0">
                <a:latin typeface="Franklin Gothic Book" panose="020B0503020102020204" pitchFamily="34" charset="0"/>
              </a:rPr>
              <a:t>Drug treatment problem-solving courts have a strong evidence base, strongly suggesting they are effective at improving individuals well being, helping people reduce their dependency and helping them to avoid the most unpleasant consequences the justice system can mete out. </a:t>
            </a:r>
          </a:p>
          <a:p>
            <a:pPr>
              <a:lnSpc>
                <a:spcPct val="100000"/>
              </a:lnSpc>
              <a:spcBef>
                <a:spcPts val="0"/>
              </a:spcBef>
            </a:pPr>
            <a:endParaRPr lang="en-US" sz="1400" dirty="0">
              <a:latin typeface="Franklin Gothic Book" panose="020B0503020102020204" pitchFamily="34" charset="0"/>
            </a:endParaRPr>
          </a:p>
          <a:p>
            <a:pPr>
              <a:lnSpc>
                <a:spcPct val="100000"/>
              </a:lnSpc>
              <a:spcBef>
                <a:spcPts val="0"/>
              </a:spcBef>
            </a:pPr>
            <a:r>
              <a:rPr lang="en-US" sz="2400" dirty="0" smtClean="0">
                <a:latin typeface="Franklin Gothic Book" panose="020B0503020102020204" pitchFamily="34" charset="0"/>
              </a:rPr>
              <a:t>But why do these models work? …alongside the more obvious advantages of connecting individuals with high-quality treatment and ‘whole person’ services.</a:t>
            </a:r>
          </a:p>
        </p:txBody>
      </p:sp>
      <p:cxnSp>
        <p:nvCxnSpPr>
          <p:cNvPr id="8" name="Straight Connector 7"/>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211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62862"/>
            <a:ext cx="12196410" cy="609600"/>
          </a:xfrm>
          <a:prstGeom prst="rect">
            <a:avLst/>
          </a:prstGeom>
          <a:solidFill>
            <a:schemeClr val="bg1"/>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smtClean="0">
                <a:solidFill>
                  <a:srgbClr val="1ABC97"/>
                </a:solidFill>
                <a:latin typeface="Franklin Gothic Book" panose="020B0503020102020204" pitchFamily="34" charset="0"/>
              </a:rPr>
              <a:t>The evidence for procedural fairness</a:t>
            </a:r>
            <a:endParaRPr lang="en-GB" sz="2600" b="1" dirty="0">
              <a:solidFill>
                <a:srgbClr val="1ABC97"/>
              </a:solidFill>
              <a:latin typeface="Franklin Gothic Book" panose="020B0503020102020204" pitchFamily="34" charset="0"/>
            </a:endParaRPr>
          </a:p>
        </p:txBody>
      </p:sp>
      <p:sp>
        <p:nvSpPr>
          <p:cNvPr id="6" name="Content Placeholder 2"/>
          <p:cNvSpPr txBox="1">
            <a:spLocks/>
          </p:cNvSpPr>
          <p:nvPr/>
        </p:nvSpPr>
        <p:spPr>
          <a:xfrm>
            <a:off x="338666" y="1180547"/>
            <a:ext cx="11512437" cy="4216539"/>
          </a:xfrm>
          <a:prstGeom prst="rect">
            <a:avLst/>
          </a:prstGeom>
        </p:spPr>
        <p:txBody>
          <a:bodyPr vert="horz" lIns="91440" tIns="45720" rIns="91440" bIns="4572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US" sz="2400" dirty="0" smtClean="0">
                <a:latin typeface="Franklin Gothic Book" panose="020B0503020102020204" pitchFamily="34" charset="0"/>
              </a:rPr>
              <a:t>A major US study in the early </a:t>
            </a:r>
            <a:r>
              <a:rPr lang="en-US" sz="2400" dirty="0">
                <a:latin typeface="Franklin Gothic Book" panose="020B0503020102020204" pitchFamily="34" charset="0"/>
              </a:rPr>
              <a:t>2010s explored </a:t>
            </a:r>
            <a:r>
              <a:rPr lang="en-US" sz="2400" dirty="0" smtClean="0">
                <a:latin typeface="Franklin Gothic Book" panose="020B0503020102020204" pitchFamily="34" charset="0"/>
              </a:rPr>
              <a:t>“how </a:t>
            </a:r>
            <a:r>
              <a:rPr lang="en-US" sz="2400" dirty="0">
                <a:latin typeface="Franklin Gothic Book" panose="020B0503020102020204" pitchFamily="34" charset="0"/>
              </a:rPr>
              <a:t>drug courts work and for whom by isolating key individual and </a:t>
            </a:r>
            <a:r>
              <a:rPr lang="en-US" sz="2400" dirty="0" smtClean="0">
                <a:latin typeface="Franklin Gothic Book" panose="020B0503020102020204" pitchFamily="34" charset="0"/>
              </a:rPr>
              <a:t>program factors </a:t>
            </a:r>
            <a:r>
              <a:rPr lang="en-US" sz="2400" dirty="0">
                <a:latin typeface="Franklin Gothic Book" panose="020B0503020102020204" pitchFamily="34" charset="0"/>
              </a:rPr>
              <a:t>that make drug courts more or less effective in achieving their desired outcomes.” </a:t>
            </a:r>
            <a:endParaRPr lang="en-US" sz="2400" dirty="0" smtClean="0">
              <a:latin typeface="Franklin Gothic Book" panose="020B0503020102020204" pitchFamily="34" charset="0"/>
            </a:endParaRPr>
          </a:p>
          <a:p>
            <a:pPr>
              <a:lnSpc>
                <a:spcPct val="100000"/>
              </a:lnSpc>
              <a:spcBef>
                <a:spcPts val="0"/>
              </a:spcBef>
            </a:pPr>
            <a:endParaRPr lang="en-US" sz="1400" dirty="0">
              <a:latin typeface="Franklin Gothic Book" panose="020B0503020102020204" pitchFamily="34" charset="0"/>
            </a:endParaRPr>
          </a:p>
          <a:p>
            <a:pPr>
              <a:lnSpc>
                <a:spcPct val="100000"/>
              </a:lnSpc>
              <a:spcBef>
                <a:spcPts val="0"/>
              </a:spcBef>
            </a:pPr>
            <a:r>
              <a:rPr lang="en-US" sz="2400" dirty="0" smtClean="0">
                <a:latin typeface="Franklin Gothic Book" panose="020B0503020102020204" pitchFamily="34" charset="0"/>
              </a:rPr>
              <a:t>By using a regression model, it looked to isolate those practices which particularly drove the better outcomes ascribed to drug courts.</a:t>
            </a:r>
          </a:p>
          <a:p>
            <a:pPr>
              <a:lnSpc>
                <a:spcPct val="100000"/>
              </a:lnSpc>
              <a:spcBef>
                <a:spcPts val="0"/>
              </a:spcBef>
            </a:pPr>
            <a:endParaRPr lang="en-US" sz="1400" dirty="0">
              <a:latin typeface="Franklin Gothic Book" panose="020B0503020102020204" pitchFamily="34" charset="0"/>
            </a:endParaRPr>
          </a:p>
          <a:p>
            <a:pPr>
              <a:lnSpc>
                <a:spcPct val="100000"/>
              </a:lnSpc>
              <a:spcBef>
                <a:spcPts val="0"/>
              </a:spcBef>
            </a:pPr>
            <a:r>
              <a:rPr lang="en-US" sz="2400" dirty="0" smtClean="0">
                <a:latin typeface="Franklin Gothic Book" panose="020B0503020102020204" pitchFamily="34" charset="0"/>
              </a:rPr>
              <a:t>It looked at nearly </a:t>
            </a:r>
            <a:r>
              <a:rPr lang="en-US" sz="2400" dirty="0">
                <a:latin typeface="Franklin Gothic Book" panose="020B0503020102020204" pitchFamily="34" charset="0"/>
              </a:rPr>
              <a:t>1,800 drug court and non-drug-court probationers from 29 rural, suburban and urban jurisdictions across the United </a:t>
            </a:r>
            <a:r>
              <a:rPr lang="en-US" sz="2400" dirty="0" smtClean="0">
                <a:latin typeface="Franklin Gothic Book" panose="020B0503020102020204" pitchFamily="34" charset="0"/>
              </a:rPr>
              <a:t>States. The </a:t>
            </a:r>
            <a:r>
              <a:rPr lang="en-US" sz="2400" dirty="0">
                <a:latin typeface="Franklin Gothic Book" panose="020B0503020102020204" pitchFamily="34" charset="0"/>
              </a:rPr>
              <a:t>sample </a:t>
            </a:r>
            <a:r>
              <a:rPr lang="en-US" sz="2400" dirty="0" smtClean="0">
                <a:latin typeface="Franklin Gothic Book" panose="020B0503020102020204" pitchFamily="34" charset="0"/>
              </a:rPr>
              <a:t>included </a:t>
            </a:r>
            <a:r>
              <a:rPr lang="en-US" sz="2400" dirty="0">
                <a:latin typeface="Franklin Gothic Book" panose="020B0503020102020204" pitchFamily="34" charset="0"/>
              </a:rPr>
              <a:t>23 drug courts and six comparison groups in eight </a:t>
            </a:r>
            <a:r>
              <a:rPr lang="en-US" sz="2400" dirty="0" smtClean="0">
                <a:latin typeface="Franklin Gothic Book" panose="020B0503020102020204" pitchFamily="34" charset="0"/>
              </a:rPr>
              <a:t>states.</a:t>
            </a:r>
            <a:endParaRPr lang="en-US" sz="2400" dirty="0">
              <a:latin typeface="Franklin Gothic Book" panose="020B0503020102020204" pitchFamily="34" charset="0"/>
            </a:endParaRPr>
          </a:p>
          <a:p>
            <a:pPr>
              <a:lnSpc>
                <a:spcPct val="100000"/>
              </a:lnSpc>
              <a:spcBef>
                <a:spcPts val="0"/>
              </a:spcBef>
            </a:pPr>
            <a:endParaRPr lang="en-US" sz="2400" dirty="0" smtClean="0">
              <a:latin typeface="Franklin Gothic Book" panose="020B0503020102020204" pitchFamily="34" charset="0"/>
            </a:endParaRPr>
          </a:p>
          <a:p>
            <a:pPr marL="0" indent="0">
              <a:lnSpc>
                <a:spcPct val="100000"/>
              </a:lnSpc>
              <a:spcBef>
                <a:spcPts val="0"/>
              </a:spcBef>
              <a:buNone/>
            </a:pPr>
            <a:endParaRPr lang="en-US" sz="2400" dirty="0">
              <a:latin typeface="Franklin Gothic Book" panose="020B0503020102020204" pitchFamily="34" charset="0"/>
            </a:endParaRPr>
          </a:p>
        </p:txBody>
      </p:sp>
      <p:cxnSp>
        <p:nvCxnSpPr>
          <p:cNvPr id="8" name="Straight Connector 7"/>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7986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62862"/>
            <a:ext cx="12196410" cy="609600"/>
          </a:xfrm>
          <a:prstGeom prst="rect">
            <a:avLst/>
          </a:prstGeom>
          <a:solidFill>
            <a:schemeClr val="bg1"/>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a:solidFill>
                  <a:srgbClr val="1ABC97"/>
                </a:solidFill>
                <a:latin typeface="Franklin Gothic Book" panose="020B0503020102020204" pitchFamily="34" charset="0"/>
              </a:rPr>
              <a:t>The evidence for procedural fairness</a:t>
            </a:r>
          </a:p>
        </p:txBody>
      </p:sp>
      <p:sp>
        <p:nvSpPr>
          <p:cNvPr id="6" name="Content Placeholder 2"/>
          <p:cNvSpPr txBox="1">
            <a:spLocks/>
          </p:cNvSpPr>
          <p:nvPr/>
        </p:nvSpPr>
        <p:spPr>
          <a:xfrm>
            <a:off x="338666" y="1180547"/>
            <a:ext cx="11512437" cy="4770537"/>
          </a:xfrm>
          <a:prstGeom prst="rect">
            <a:avLst/>
          </a:prstGeom>
        </p:spPr>
        <p:txBody>
          <a:bodyPr vert="horz" lIns="91440" tIns="45720" rIns="91440" bIns="4572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dirty="0" smtClean="0">
                <a:latin typeface="Franklin Gothic Book" panose="020B0503020102020204" pitchFamily="34" charset="0"/>
              </a:rPr>
              <a:t>“The </a:t>
            </a:r>
            <a:r>
              <a:rPr lang="en-US" dirty="0">
                <a:latin typeface="Franklin Gothic Book" panose="020B0503020102020204" pitchFamily="34" charset="0"/>
              </a:rPr>
              <a:t>primary mechanism by which drug courts reduce substance </a:t>
            </a:r>
            <a:r>
              <a:rPr lang="en-US" dirty="0" smtClean="0">
                <a:latin typeface="Franklin Gothic Book" panose="020B0503020102020204" pitchFamily="34" charset="0"/>
              </a:rPr>
              <a:t>use and </a:t>
            </a:r>
            <a:r>
              <a:rPr lang="en-US" dirty="0">
                <a:latin typeface="Franklin Gothic Book" panose="020B0503020102020204" pitchFamily="34" charset="0"/>
              </a:rPr>
              <a:t>crime is through the judge. </a:t>
            </a:r>
            <a:endParaRPr lang="en-US" dirty="0" smtClean="0">
              <a:latin typeface="Franklin Gothic Book" panose="020B0503020102020204" pitchFamily="34" charset="0"/>
            </a:endParaRPr>
          </a:p>
          <a:p>
            <a:pPr marL="0" indent="0" algn="ctr">
              <a:lnSpc>
                <a:spcPct val="100000"/>
              </a:lnSpc>
              <a:spcBef>
                <a:spcPts val="0"/>
              </a:spcBef>
              <a:buNone/>
            </a:pPr>
            <a:endParaRPr lang="en-US" dirty="0">
              <a:latin typeface="Franklin Gothic Book" panose="020B0503020102020204" pitchFamily="34" charset="0"/>
            </a:endParaRPr>
          </a:p>
          <a:p>
            <a:pPr marL="0" indent="0" algn="ctr">
              <a:lnSpc>
                <a:spcPct val="100000"/>
              </a:lnSpc>
              <a:spcBef>
                <a:spcPts val="0"/>
              </a:spcBef>
              <a:buNone/>
            </a:pPr>
            <a:r>
              <a:rPr lang="en-US" dirty="0" smtClean="0">
                <a:latin typeface="Franklin Gothic Book" panose="020B0503020102020204" pitchFamily="34" charset="0"/>
              </a:rPr>
              <a:t>Drug </a:t>
            </a:r>
            <a:r>
              <a:rPr lang="en-US" dirty="0">
                <a:latin typeface="Franklin Gothic Book" panose="020B0503020102020204" pitchFamily="34" charset="0"/>
              </a:rPr>
              <a:t>court offenders believe that their judge treated </a:t>
            </a:r>
            <a:r>
              <a:rPr lang="en-US" dirty="0" smtClean="0">
                <a:latin typeface="Franklin Gothic Book" panose="020B0503020102020204" pitchFamily="34" charset="0"/>
              </a:rPr>
              <a:t>them more </a:t>
            </a:r>
            <a:r>
              <a:rPr lang="en-US" dirty="0">
                <a:latin typeface="Franklin Gothic Book" panose="020B0503020102020204" pitchFamily="34" charset="0"/>
              </a:rPr>
              <a:t>fairly than the comparison group, including demonstrating </a:t>
            </a:r>
            <a:r>
              <a:rPr lang="en-US" b="1" dirty="0">
                <a:solidFill>
                  <a:srgbClr val="1ABC97"/>
                </a:solidFill>
                <a:latin typeface="Franklin Gothic Book" panose="020B0503020102020204" pitchFamily="34" charset="0"/>
              </a:rPr>
              <a:t>greater respect</a:t>
            </a:r>
            <a:r>
              <a:rPr lang="en-US" b="1" dirty="0">
                <a:latin typeface="Franklin Gothic Book" panose="020B0503020102020204" pitchFamily="34" charset="0"/>
              </a:rPr>
              <a:t> </a:t>
            </a:r>
            <a:r>
              <a:rPr lang="en-US" dirty="0" smtClean="0">
                <a:latin typeface="Franklin Gothic Book" panose="020B0503020102020204" pitchFamily="34" charset="0"/>
              </a:rPr>
              <a:t>and </a:t>
            </a:r>
            <a:r>
              <a:rPr lang="en-US" b="1" dirty="0" smtClean="0">
                <a:solidFill>
                  <a:srgbClr val="1ABC97"/>
                </a:solidFill>
                <a:latin typeface="Franklin Gothic Book" panose="020B0503020102020204" pitchFamily="34" charset="0"/>
              </a:rPr>
              <a:t>interest </a:t>
            </a:r>
            <a:r>
              <a:rPr lang="en-US" b="1" dirty="0">
                <a:solidFill>
                  <a:srgbClr val="1ABC97"/>
                </a:solidFill>
                <a:latin typeface="Franklin Gothic Book" panose="020B0503020102020204" pitchFamily="34" charset="0"/>
              </a:rPr>
              <a:t>in them as individuals</a:t>
            </a:r>
            <a:r>
              <a:rPr lang="en-US" dirty="0">
                <a:latin typeface="Franklin Gothic Book" panose="020B0503020102020204" pitchFamily="34" charset="0"/>
              </a:rPr>
              <a:t> and </a:t>
            </a:r>
            <a:r>
              <a:rPr lang="en-US" b="1" dirty="0">
                <a:solidFill>
                  <a:srgbClr val="1ABC97"/>
                </a:solidFill>
                <a:latin typeface="Franklin Gothic Book" panose="020B0503020102020204" pitchFamily="34" charset="0"/>
              </a:rPr>
              <a:t>greater opportunities to express their own voice</a:t>
            </a:r>
            <a:r>
              <a:rPr lang="en-US" dirty="0">
                <a:latin typeface="Franklin Gothic Book" panose="020B0503020102020204" pitchFamily="34" charset="0"/>
              </a:rPr>
              <a:t> </a:t>
            </a:r>
            <a:r>
              <a:rPr lang="en-US" dirty="0" smtClean="0">
                <a:latin typeface="Franklin Gothic Book" panose="020B0503020102020204" pitchFamily="34" charset="0"/>
              </a:rPr>
              <a:t>during the </a:t>
            </a:r>
            <a:r>
              <a:rPr lang="en-US" dirty="0">
                <a:latin typeface="Franklin Gothic Book" panose="020B0503020102020204" pitchFamily="34" charset="0"/>
              </a:rPr>
              <a:t>proceedings. </a:t>
            </a:r>
            <a:endParaRPr lang="en-US" dirty="0" smtClean="0">
              <a:latin typeface="Franklin Gothic Book" panose="020B0503020102020204" pitchFamily="34" charset="0"/>
            </a:endParaRPr>
          </a:p>
          <a:p>
            <a:pPr marL="0" indent="0" algn="ctr">
              <a:lnSpc>
                <a:spcPct val="100000"/>
              </a:lnSpc>
              <a:spcBef>
                <a:spcPts val="0"/>
              </a:spcBef>
              <a:buNone/>
            </a:pPr>
            <a:endParaRPr lang="en-US" dirty="0">
              <a:latin typeface="Franklin Gothic Book" panose="020B0503020102020204" pitchFamily="34" charset="0"/>
            </a:endParaRPr>
          </a:p>
          <a:p>
            <a:pPr marL="0" indent="0" algn="ctr">
              <a:lnSpc>
                <a:spcPct val="100000"/>
              </a:lnSpc>
              <a:spcBef>
                <a:spcPts val="0"/>
              </a:spcBef>
              <a:buNone/>
            </a:pPr>
            <a:r>
              <a:rPr lang="en-US" dirty="0" smtClean="0">
                <a:latin typeface="Franklin Gothic Book" panose="020B0503020102020204" pitchFamily="34" charset="0"/>
              </a:rPr>
              <a:t>Furthermore</a:t>
            </a:r>
            <a:r>
              <a:rPr lang="en-US" dirty="0">
                <a:latin typeface="Franklin Gothic Book" panose="020B0503020102020204" pitchFamily="34" charset="0"/>
              </a:rPr>
              <a:t>, when </a:t>
            </a:r>
            <a:r>
              <a:rPr lang="en-US" b="1" dirty="0">
                <a:solidFill>
                  <a:srgbClr val="1ABC97"/>
                </a:solidFill>
                <a:latin typeface="Franklin Gothic Book" panose="020B0503020102020204" pitchFamily="34" charset="0"/>
              </a:rPr>
              <a:t>offenders have more positive attitudes toward </a:t>
            </a:r>
            <a:r>
              <a:rPr lang="en-US" b="1" dirty="0" smtClean="0">
                <a:solidFill>
                  <a:srgbClr val="1ABC97"/>
                </a:solidFill>
                <a:latin typeface="Franklin Gothic Book" panose="020B0503020102020204" pitchFamily="34" charset="0"/>
              </a:rPr>
              <a:t>the judge</a:t>
            </a:r>
            <a:r>
              <a:rPr lang="en-US" b="1" dirty="0">
                <a:solidFill>
                  <a:srgbClr val="1ABC97"/>
                </a:solidFill>
                <a:latin typeface="Franklin Gothic Book" panose="020B0503020102020204" pitchFamily="34" charset="0"/>
              </a:rPr>
              <a:t>, they have better outcomes</a:t>
            </a:r>
            <a:r>
              <a:rPr lang="en-US" dirty="0" smtClean="0">
                <a:latin typeface="Franklin Gothic Book" panose="020B0503020102020204" pitchFamily="34" charset="0"/>
              </a:rPr>
              <a:t>.”</a:t>
            </a:r>
          </a:p>
          <a:p>
            <a:pPr marL="0" indent="0">
              <a:lnSpc>
                <a:spcPct val="100000"/>
              </a:lnSpc>
              <a:spcBef>
                <a:spcPts val="0"/>
              </a:spcBef>
              <a:buNone/>
            </a:pPr>
            <a:endParaRPr lang="en-US" sz="2400" dirty="0">
              <a:latin typeface="Franklin Gothic Book" panose="020B0503020102020204" pitchFamily="34" charset="0"/>
            </a:endParaRPr>
          </a:p>
        </p:txBody>
      </p:sp>
      <p:cxnSp>
        <p:nvCxnSpPr>
          <p:cNvPr id="8" name="Straight Connector 7"/>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6239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162862"/>
            <a:ext cx="12196410" cy="609600"/>
          </a:xfrm>
          <a:prstGeom prst="rect">
            <a:avLst/>
          </a:prstGeom>
          <a:solidFill>
            <a:schemeClr val="bg1"/>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2600" b="1" dirty="0">
                <a:solidFill>
                  <a:srgbClr val="1ABC97"/>
                </a:solidFill>
                <a:latin typeface="Franklin Gothic Book" panose="020B0503020102020204" pitchFamily="34" charset="0"/>
              </a:rPr>
              <a:t>The evidence for procedural fairness</a:t>
            </a:r>
          </a:p>
        </p:txBody>
      </p:sp>
      <p:sp>
        <p:nvSpPr>
          <p:cNvPr id="6" name="Content Placeholder 2"/>
          <p:cNvSpPr txBox="1">
            <a:spLocks/>
          </p:cNvSpPr>
          <p:nvPr/>
        </p:nvSpPr>
        <p:spPr>
          <a:xfrm>
            <a:off x="338666" y="1180547"/>
            <a:ext cx="11512437" cy="3970318"/>
          </a:xfrm>
          <a:prstGeom prst="rect">
            <a:avLst/>
          </a:prstGeom>
        </p:spPr>
        <p:txBody>
          <a:bodyPr vert="horz" lIns="91440" tIns="45720" rIns="91440" bIns="4572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dirty="0" smtClean="0">
                <a:latin typeface="Franklin Gothic Book" panose="020B0503020102020204" pitchFamily="34" charset="0"/>
              </a:rPr>
              <a:t>“A separate analysis </a:t>
            </a:r>
            <a:r>
              <a:rPr lang="en-US" dirty="0">
                <a:latin typeface="Franklin Gothic Book" panose="020B0503020102020204" pitchFamily="34" charset="0"/>
              </a:rPr>
              <a:t>drawing upon the results of structured courtroom observations found, </a:t>
            </a:r>
            <a:r>
              <a:rPr lang="en-US" dirty="0" smtClean="0">
                <a:latin typeface="Franklin Gothic Book" panose="020B0503020102020204" pitchFamily="34" charset="0"/>
              </a:rPr>
              <a:t>similarly, that </a:t>
            </a:r>
            <a:r>
              <a:rPr lang="en-US" dirty="0">
                <a:latin typeface="Franklin Gothic Book" panose="020B0503020102020204" pitchFamily="34" charset="0"/>
              </a:rPr>
              <a:t>drug courts whose judge was rated by members of the research team as exhibiting </a:t>
            </a:r>
            <a:r>
              <a:rPr lang="en-US" dirty="0" smtClean="0">
                <a:latin typeface="Franklin Gothic Book" panose="020B0503020102020204" pitchFamily="34" charset="0"/>
              </a:rPr>
              <a:t>a </a:t>
            </a:r>
            <a:r>
              <a:rPr lang="en-US" b="1" dirty="0" smtClean="0">
                <a:solidFill>
                  <a:srgbClr val="1ABC97"/>
                </a:solidFill>
                <a:latin typeface="Franklin Gothic Book" panose="020B0503020102020204" pitchFamily="34" charset="0"/>
              </a:rPr>
              <a:t>more </a:t>
            </a:r>
            <a:r>
              <a:rPr lang="en-US" b="1" dirty="0">
                <a:solidFill>
                  <a:srgbClr val="1ABC97"/>
                </a:solidFill>
                <a:latin typeface="Franklin Gothic Book" panose="020B0503020102020204" pitchFamily="34" charset="0"/>
              </a:rPr>
              <a:t>positive judicial demeanor</a:t>
            </a:r>
            <a:r>
              <a:rPr lang="en-US" dirty="0">
                <a:latin typeface="Franklin Gothic Book" panose="020B0503020102020204" pitchFamily="34" charset="0"/>
              </a:rPr>
              <a:t> </a:t>
            </a:r>
            <a:endParaRPr lang="en-US" dirty="0" smtClean="0">
              <a:latin typeface="Franklin Gothic Book" panose="020B0503020102020204" pitchFamily="34" charset="0"/>
            </a:endParaRPr>
          </a:p>
          <a:p>
            <a:pPr marL="0" indent="0" algn="ctr">
              <a:lnSpc>
                <a:spcPct val="100000"/>
              </a:lnSpc>
              <a:spcBef>
                <a:spcPts val="0"/>
              </a:spcBef>
              <a:buNone/>
            </a:pPr>
            <a:endParaRPr lang="en-US" dirty="0" smtClean="0">
              <a:latin typeface="Franklin Gothic Book" panose="020B0503020102020204" pitchFamily="34" charset="0"/>
            </a:endParaRPr>
          </a:p>
          <a:p>
            <a:pPr marL="0" indent="0" algn="ctr">
              <a:lnSpc>
                <a:spcPct val="100000"/>
              </a:lnSpc>
              <a:spcBef>
                <a:spcPts val="0"/>
              </a:spcBef>
              <a:buNone/>
            </a:pPr>
            <a:r>
              <a:rPr lang="en-US" dirty="0" smtClean="0">
                <a:latin typeface="Franklin Gothic Book" panose="020B0503020102020204" pitchFamily="34" charset="0"/>
              </a:rPr>
              <a:t>(</a:t>
            </a:r>
            <a:r>
              <a:rPr lang="en-US" dirty="0">
                <a:latin typeface="Franklin Gothic Book" panose="020B0503020102020204" pitchFamily="34" charset="0"/>
              </a:rPr>
              <a:t>e.g., </a:t>
            </a:r>
            <a:r>
              <a:rPr lang="en-US" b="1" dirty="0">
                <a:solidFill>
                  <a:srgbClr val="1ABC97"/>
                </a:solidFill>
                <a:latin typeface="Franklin Gothic Book" panose="020B0503020102020204" pitchFamily="34" charset="0"/>
              </a:rPr>
              <a:t>respectful</a:t>
            </a:r>
            <a:r>
              <a:rPr lang="en-US" dirty="0">
                <a:latin typeface="Franklin Gothic Book" panose="020B0503020102020204" pitchFamily="34" charset="0"/>
              </a:rPr>
              <a:t>, </a:t>
            </a:r>
            <a:r>
              <a:rPr lang="en-US" b="1" dirty="0">
                <a:solidFill>
                  <a:srgbClr val="1ABC97"/>
                </a:solidFill>
                <a:latin typeface="Franklin Gothic Book" panose="020B0503020102020204" pitchFamily="34" charset="0"/>
              </a:rPr>
              <a:t>fair</a:t>
            </a:r>
            <a:r>
              <a:rPr lang="en-US" dirty="0">
                <a:latin typeface="Franklin Gothic Book" panose="020B0503020102020204" pitchFamily="34" charset="0"/>
              </a:rPr>
              <a:t>, </a:t>
            </a:r>
            <a:r>
              <a:rPr lang="en-US" b="1" dirty="0">
                <a:solidFill>
                  <a:srgbClr val="1ABC97"/>
                </a:solidFill>
                <a:latin typeface="Franklin Gothic Book" panose="020B0503020102020204" pitchFamily="34" charset="0"/>
              </a:rPr>
              <a:t>attentive</a:t>
            </a:r>
            <a:r>
              <a:rPr lang="en-US" dirty="0">
                <a:latin typeface="Franklin Gothic Book" panose="020B0503020102020204" pitchFamily="34" charset="0"/>
              </a:rPr>
              <a:t>, </a:t>
            </a:r>
            <a:r>
              <a:rPr lang="en-US" b="1" dirty="0" smtClean="0">
                <a:solidFill>
                  <a:srgbClr val="1ABC97"/>
                </a:solidFill>
                <a:latin typeface="Franklin Gothic Book" panose="020B0503020102020204" pitchFamily="34" charset="0"/>
              </a:rPr>
              <a:t>enthusiastic</a:t>
            </a:r>
            <a:r>
              <a:rPr lang="en-US" dirty="0" smtClean="0">
                <a:latin typeface="Franklin Gothic Book" panose="020B0503020102020204" pitchFamily="34" charset="0"/>
              </a:rPr>
              <a:t>, </a:t>
            </a:r>
            <a:r>
              <a:rPr lang="en-US" b="1" dirty="0" smtClean="0">
                <a:solidFill>
                  <a:srgbClr val="1ABC97"/>
                </a:solidFill>
                <a:latin typeface="Franklin Gothic Book" panose="020B0503020102020204" pitchFamily="34" charset="0"/>
              </a:rPr>
              <a:t>consistent/predictable</a:t>
            </a:r>
            <a:r>
              <a:rPr lang="en-US" dirty="0">
                <a:latin typeface="Franklin Gothic Book" panose="020B0503020102020204" pitchFamily="34" charset="0"/>
              </a:rPr>
              <a:t>, </a:t>
            </a:r>
            <a:r>
              <a:rPr lang="en-US" b="1" dirty="0">
                <a:solidFill>
                  <a:srgbClr val="1ABC97"/>
                </a:solidFill>
                <a:latin typeface="Franklin Gothic Book" panose="020B0503020102020204" pitchFamily="34" charset="0"/>
              </a:rPr>
              <a:t>caring, and knowledgeable</a:t>
            </a:r>
            <a:r>
              <a:rPr lang="en-US" dirty="0">
                <a:latin typeface="Franklin Gothic Book" panose="020B0503020102020204" pitchFamily="34" charset="0"/>
              </a:rPr>
              <a:t>) </a:t>
            </a:r>
            <a:endParaRPr lang="en-US" dirty="0" smtClean="0">
              <a:latin typeface="Franklin Gothic Book" panose="020B0503020102020204" pitchFamily="34" charset="0"/>
            </a:endParaRPr>
          </a:p>
          <a:p>
            <a:pPr marL="0" indent="0" algn="ctr">
              <a:lnSpc>
                <a:spcPct val="100000"/>
              </a:lnSpc>
              <a:spcBef>
                <a:spcPts val="0"/>
              </a:spcBef>
              <a:buNone/>
            </a:pPr>
            <a:endParaRPr lang="en-US" dirty="0">
              <a:latin typeface="Franklin Gothic Book" panose="020B0503020102020204" pitchFamily="34" charset="0"/>
            </a:endParaRPr>
          </a:p>
          <a:p>
            <a:pPr marL="0" indent="0" algn="ctr">
              <a:lnSpc>
                <a:spcPct val="100000"/>
              </a:lnSpc>
              <a:spcBef>
                <a:spcPts val="0"/>
              </a:spcBef>
              <a:buNone/>
            </a:pPr>
            <a:r>
              <a:rPr lang="en-US" b="1" dirty="0" smtClean="0">
                <a:solidFill>
                  <a:srgbClr val="1ABC97"/>
                </a:solidFill>
                <a:latin typeface="Franklin Gothic Book" panose="020B0503020102020204" pitchFamily="34" charset="0"/>
              </a:rPr>
              <a:t>produced </a:t>
            </a:r>
            <a:r>
              <a:rPr lang="en-US" b="1" dirty="0">
                <a:solidFill>
                  <a:srgbClr val="1ABC97"/>
                </a:solidFill>
                <a:latin typeface="Franklin Gothic Book" panose="020B0503020102020204" pitchFamily="34" charset="0"/>
              </a:rPr>
              <a:t>better outcomes than </a:t>
            </a:r>
            <a:r>
              <a:rPr lang="en-US" b="1" dirty="0" smtClean="0">
                <a:solidFill>
                  <a:srgbClr val="1ABC97"/>
                </a:solidFill>
                <a:latin typeface="Franklin Gothic Book" panose="020B0503020102020204" pitchFamily="34" charset="0"/>
              </a:rPr>
              <a:t>other drug courts</a:t>
            </a:r>
            <a:r>
              <a:rPr lang="en-US" dirty="0" smtClean="0">
                <a:latin typeface="Franklin Gothic Book" panose="020B0503020102020204" pitchFamily="34" charset="0"/>
              </a:rPr>
              <a:t>.” </a:t>
            </a:r>
            <a:endParaRPr lang="en-US" dirty="0">
              <a:latin typeface="Franklin Gothic Book" panose="020B0503020102020204" pitchFamily="34" charset="0"/>
            </a:endParaRPr>
          </a:p>
        </p:txBody>
      </p:sp>
      <p:cxnSp>
        <p:nvCxnSpPr>
          <p:cNvPr id="8" name="Straight Connector 7"/>
          <p:cNvCxnSpPr/>
          <p:nvPr/>
        </p:nvCxnSpPr>
        <p:spPr>
          <a:xfrm>
            <a:off x="338666" y="806060"/>
            <a:ext cx="1151243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4188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35CE2A4-AB38-4734-B8DD-FC3505F4F61B}" vid="{67D19BC6-3411-48C2-AC5C-8F83B8C22EE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14956</TotalTime>
  <Words>1678</Words>
  <Application>Microsoft Office PowerPoint</Application>
  <PresentationFormat>Widescreen</PresentationFormat>
  <Paragraphs>133</Paragraphs>
  <Slides>18</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Calibri Light</vt:lpstr>
      <vt:lpstr>Franklin Gothic Book</vt:lpstr>
      <vt:lpstr>Georgia</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Bowen</dc:creator>
  <cp:lastModifiedBy>peter</cp:lastModifiedBy>
  <cp:revision>533</cp:revision>
  <cp:lastPrinted>2021-09-08T09:28:22Z</cp:lastPrinted>
  <dcterms:created xsi:type="dcterms:W3CDTF">2018-09-12T08:56:50Z</dcterms:created>
  <dcterms:modified xsi:type="dcterms:W3CDTF">2021-10-08T10:26:27Z</dcterms:modified>
</cp:coreProperties>
</file>