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73" r:id="rId5"/>
  </p:sldMasterIdLst>
  <p:notesMasterIdLst>
    <p:notesMasterId r:id="rId11"/>
  </p:notesMasterIdLst>
  <p:sldIdLst>
    <p:sldId id="269" r:id="rId6"/>
    <p:sldId id="287" r:id="rId7"/>
    <p:sldId id="4532" r:id="rId8"/>
    <p:sldId id="263" r:id="rId9"/>
    <p:sldId id="453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EB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8" autoAdjust="0"/>
    <p:restoredTop sz="94660"/>
  </p:normalViewPr>
  <p:slideViewPr>
    <p:cSldViewPr snapToGrid="0">
      <p:cViewPr varScale="1">
        <p:scale>
          <a:sx n="89" d="100"/>
          <a:sy n="89" d="100"/>
        </p:scale>
        <p:origin x="43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presProps" Target="presProps.xml"/><Relationship Id="rId2" Type="http://schemas.openxmlformats.org/officeDocument/2006/relationships/customXml" Target="../customXml/item2.xml"/><Relationship Id="rId16"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notesMaster" Target="notesMasters/notesMaster1.xml"/><Relationship Id="rId5" Type="http://schemas.openxmlformats.org/officeDocument/2006/relationships/slideMaster" Target="slideMasters/slideMaster2.xml"/><Relationship Id="rId15" Type="http://schemas.openxmlformats.org/officeDocument/2006/relationships/tableStyles" Target="tableStyles.xml"/><Relationship Id="rId10" Type="http://schemas.openxmlformats.org/officeDocument/2006/relationships/slide" Target="slides/slide5.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gnon French" userId="a85cb5e3-6bfd-401e-9c74-35fdf8699277" providerId="ADAL" clId="{0DCDB2EA-9245-4883-92E0-CFF16D9FC257}"/>
    <pc:docChg chg="modSld">
      <pc:chgData name="Mignon French" userId="a85cb5e3-6bfd-401e-9c74-35fdf8699277" providerId="ADAL" clId="{0DCDB2EA-9245-4883-92E0-CFF16D9FC257}" dt="2021-10-01T15:16:48.200" v="27" actId="12"/>
      <pc:docMkLst>
        <pc:docMk/>
      </pc:docMkLst>
      <pc:sldChg chg="modSp">
        <pc:chgData name="Mignon French" userId="a85cb5e3-6bfd-401e-9c74-35fdf8699277" providerId="ADAL" clId="{0DCDB2EA-9245-4883-92E0-CFF16D9FC257}" dt="2021-10-01T15:16:48.200" v="27" actId="12"/>
        <pc:sldMkLst>
          <pc:docMk/>
          <pc:sldMk cId="3149622438" sldId="4532"/>
        </pc:sldMkLst>
        <pc:spChg chg="mod">
          <ac:chgData name="Mignon French" userId="a85cb5e3-6bfd-401e-9c74-35fdf8699277" providerId="ADAL" clId="{0DCDB2EA-9245-4883-92E0-CFF16D9FC257}" dt="2021-10-01T15:16:48.200" v="27" actId="12"/>
          <ac:spMkLst>
            <pc:docMk/>
            <pc:sldMk cId="3149622438" sldId="4532"/>
            <ac:spMk id="3" creationId="{30492784-2521-4B75-A803-93C58E53C673}"/>
          </ac:spMkLst>
        </pc:spChg>
      </pc:sldChg>
      <pc:sldChg chg="modSp">
        <pc:chgData name="Mignon French" userId="a85cb5e3-6bfd-401e-9c74-35fdf8699277" providerId="ADAL" clId="{0DCDB2EA-9245-4883-92E0-CFF16D9FC257}" dt="2021-10-01T15:16:35.209" v="26" actId="404"/>
        <pc:sldMkLst>
          <pc:docMk/>
          <pc:sldMk cId="2382978224" sldId="4535"/>
        </pc:sldMkLst>
        <pc:spChg chg="mod">
          <ac:chgData name="Mignon French" userId="a85cb5e3-6bfd-401e-9c74-35fdf8699277" providerId="ADAL" clId="{0DCDB2EA-9245-4883-92E0-CFF16D9FC257}" dt="2021-10-01T15:16:35.209" v="26" actId="404"/>
          <ac:spMkLst>
            <pc:docMk/>
            <pc:sldMk cId="2382978224" sldId="4535"/>
            <ac:spMk id="2" creationId="{B732EF51-A59B-49D8-B145-C6D2C372DEBA}"/>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1A4C424-32F8-4EB9-85F2-1821A00EEB6A}" type="datetimeFigureOut">
              <a:rPr lang="en-GB"/>
              <a:t>08/10/2021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FEAA7EA-A596-4813-8D95-17E2ADED1363}" type="slidenum">
              <a:rPr lang="en-GB"/>
              <a:t>‹#›</a:t>
            </a:fld>
            <a:endParaRPr lang="en-GB"/>
          </a:p>
        </p:txBody>
      </p:sp>
    </p:spTree>
    <p:extLst>
      <p:ext uri="{BB962C8B-B14F-4D97-AF65-F5344CB8AC3E}">
        <p14:creationId xmlns:p14="http://schemas.microsoft.com/office/powerpoint/2010/main" val="37171231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4466B5D-31D6-4E97-859C-493A34ACE3E0}" type="slidenum">
              <a:rPr kumimoji="0" lang="en-GB"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790186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EBC4AEF-07AA-4444-8A24-C778ED11230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xmlns="" id="{0F9EE126-F7F4-48FE-A472-E8314AA5938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xmlns="" id="{19D64F88-3267-4572-8809-D78D9B13F414}"/>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5" name="Footer Placeholder 4">
            <a:extLst>
              <a:ext uri="{FF2B5EF4-FFF2-40B4-BE49-F238E27FC236}">
                <a16:creationId xmlns:a16="http://schemas.microsoft.com/office/drawing/2014/main" xmlns="" id="{077010C8-675B-4BB5-A2F9-366BDC5E3DA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173438D-14F6-454F-A437-6933E25A256D}"/>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7269895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3B8DE5-592D-4981-9C72-B2801234CE2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8F959889-D73A-465B-9217-F2D83C2C843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DB933150-0EF8-4784-BD29-7E09DC9606BD}"/>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5" name="Footer Placeholder 4">
            <a:extLst>
              <a:ext uri="{FF2B5EF4-FFF2-40B4-BE49-F238E27FC236}">
                <a16:creationId xmlns:a16="http://schemas.microsoft.com/office/drawing/2014/main" xmlns="" id="{7225D3B5-C3AB-4528-8093-C2A3B42FCFC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9B897D27-37C4-427E-AB14-5E097DFBAB2F}"/>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13541236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38246A95-6EE5-4D9D-92BB-A692773EDB2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xmlns="" id="{5461E24B-3715-49B1-974F-7CFEAE482BC3}"/>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9A2CB23-4F2F-42D2-B2BC-73C7CDBAB3F1}"/>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5" name="Footer Placeholder 4">
            <a:extLst>
              <a:ext uri="{FF2B5EF4-FFF2-40B4-BE49-F238E27FC236}">
                <a16:creationId xmlns:a16="http://schemas.microsoft.com/office/drawing/2014/main" xmlns="" id="{27679D82-918E-4785-AC63-7CDB3AB42D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B49D1F1D-8DF0-414F-B856-7A24452E1485}"/>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12759776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Title 9"/>
          <p:cNvSpPr>
            <a:spLocks noGrp="1"/>
          </p:cNvSpPr>
          <p:nvPr>
            <p:ph type="title" hasCustomPrompt="1"/>
          </p:nvPr>
        </p:nvSpPr>
        <p:spPr>
          <a:xfrm>
            <a:off x="599385" y="3660488"/>
            <a:ext cx="10515600" cy="689541"/>
          </a:xfrm>
          <a:prstGeom prst="rect">
            <a:avLst/>
          </a:prstGeom>
        </p:spPr>
        <p:txBody>
          <a:bodyPr/>
          <a:lstStyle>
            <a:lvl1pPr>
              <a:defRPr sz="3600" baseline="0">
                <a:solidFill>
                  <a:srgbClr val="005EB8"/>
                </a:solidFill>
                <a:latin typeface="Arial" panose="020B0604020202020204" pitchFamily="34" charset="0"/>
                <a:cs typeface="Arial" panose="020B0604020202020204" pitchFamily="34" charset="0"/>
              </a:defRPr>
            </a:lvl1pPr>
          </a:lstStyle>
          <a:p>
            <a:r>
              <a:rPr lang="en-US" dirty="0"/>
              <a:t>Presentation title</a:t>
            </a:r>
          </a:p>
        </p:txBody>
      </p:sp>
      <p:sp>
        <p:nvSpPr>
          <p:cNvPr id="11" name="Subtitle 2"/>
          <p:cNvSpPr>
            <a:spLocks noGrp="1"/>
          </p:cNvSpPr>
          <p:nvPr>
            <p:ph type="subTitle" idx="1" hasCustomPrompt="1"/>
          </p:nvPr>
        </p:nvSpPr>
        <p:spPr>
          <a:xfrm>
            <a:off x="599385" y="4364955"/>
            <a:ext cx="9144000" cy="473244"/>
          </a:xfrm>
          <a:prstGeom prst="rect">
            <a:avLst/>
          </a:prstGeom>
        </p:spPr>
        <p:txBody>
          <a:bodyPr/>
          <a:lstStyle>
            <a:lvl1pPr marL="0" indent="0" algn="l">
              <a:buNone/>
              <a:defRPr sz="1800" b="0" i="0" baseline="0">
                <a:solidFill>
                  <a:srgbClr val="005EB8"/>
                </a:solidFill>
                <a:latin typeface="Arial" charset="0"/>
                <a:ea typeface="Arial" charset="0"/>
                <a:cs typeface="Arial"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Date</a:t>
            </a:r>
          </a:p>
        </p:txBody>
      </p:sp>
      <p:pic>
        <p:nvPicPr>
          <p:cNvPr id="9" name="Picture 8" descr="A picture containing clipart&#10;&#10;Description generated with very high confidence">
            <a:extLst>
              <a:ext uri="{FF2B5EF4-FFF2-40B4-BE49-F238E27FC236}">
                <a16:creationId xmlns:a16="http://schemas.microsoft.com/office/drawing/2014/main" xmlns="" id="{97959884-1B4F-43C5-92F7-E44DF373C9BF}"/>
              </a:ext>
            </a:extLst>
          </p:cNvPr>
          <p:cNvPicPr>
            <a:picLocks noChangeAspect="1"/>
          </p:cNvPicPr>
          <p:nvPr userDrawn="1"/>
        </p:nvPicPr>
        <p:blipFill>
          <a:blip r:embed="rId2"/>
          <a:stretch>
            <a:fillRect/>
          </a:stretch>
        </p:blipFill>
        <p:spPr>
          <a:xfrm>
            <a:off x="10261546" y="293024"/>
            <a:ext cx="1440873" cy="436418"/>
          </a:xfrm>
          <a:prstGeom prst="rect">
            <a:avLst/>
          </a:prstGeom>
        </p:spPr>
      </p:pic>
      <p:pic>
        <p:nvPicPr>
          <p:cNvPr id="5" name="Content Placeholder 16">
            <a:extLst>
              <a:ext uri="{FF2B5EF4-FFF2-40B4-BE49-F238E27FC236}">
                <a16:creationId xmlns:a16="http://schemas.microsoft.com/office/drawing/2014/main" xmlns="" id="{5FDDE1C8-218E-4901-92BB-E0ADB27DCE4B}"/>
              </a:ext>
            </a:extLst>
          </p:cNvPr>
          <p:cNvPicPr>
            <a:picLocks noChangeAspect="1"/>
          </p:cNvPicPr>
          <p:nvPr userDrawn="1"/>
        </p:nvPicPr>
        <p:blipFill>
          <a:blip r:embed="rId3"/>
          <a:stretch>
            <a:fillRect/>
          </a:stretch>
        </p:blipFill>
        <p:spPr>
          <a:xfrm>
            <a:off x="0" y="6345237"/>
            <a:ext cx="12192000" cy="309465"/>
          </a:xfrm>
          <a:prstGeom prst="rect">
            <a:avLst/>
          </a:prstGeom>
        </p:spPr>
      </p:pic>
      <p:sp>
        <p:nvSpPr>
          <p:cNvPr id="6" name="Text Box 4">
            <a:extLst>
              <a:ext uri="{FF2B5EF4-FFF2-40B4-BE49-F238E27FC236}">
                <a16:creationId xmlns:a16="http://schemas.microsoft.com/office/drawing/2014/main" xmlns="" id="{733EB1D2-9EB5-4BBA-9043-DD9322866AB7}"/>
              </a:ext>
            </a:extLst>
          </p:cNvPr>
          <p:cNvSpPr txBox="1"/>
          <p:nvPr userDrawn="1"/>
        </p:nvSpPr>
        <p:spPr>
          <a:xfrm>
            <a:off x="3434080" y="5792942"/>
            <a:ext cx="532384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4727457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0" y="1649628"/>
            <a:ext cx="10316899" cy="2244128"/>
          </a:xfrm>
          <a:prstGeom prst="rect">
            <a:avLst/>
          </a:prstGeom>
        </p:spPr>
        <p:txBody>
          <a:bodyPr/>
          <a:lstStyle>
            <a:lvl1pPr>
              <a:defRPr sz="1400">
                <a:latin typeface="Arial" panose="020B0604020202020204" pitchFamily="34" charset="0"/>
                <a:cs typeface="Arial" panose="020B0604020202020204" pitchFamily="34" charset="0"/>
              </a:defRPr>
            </a:lvl1pPr>
            <a:lvl2pPr>
              <a:defRPr sz="1400">
                <a:latin typeface="Arial" panose="020B0604020202020204" pitchFamily="34" charset="0"/>
                <a:cs typeface="Arial" panose="020B0604020202020204" pitchFamily="34" charset="0"/>
              </a:defRPr>
            </a:lvl2pPr>
            <a:lvl3pPr>
              <a:defRPr sz="1400">
                <a:latin typeface="Arial" panose="020B0604020202020204" pitchFamily="34" charset="0"/>
                <a:cs typeface="Arial" panose="020B0604020202020204" pitchFamily="34" charset="0"/>
              </a:defRPr>
            </a:lvl3pPr>
            <a:lvl4pPr>
              <a:defRPr sz="1400">
                <a:latin typeface="Arial" panose="020B0604020202020204" pitchFamily="34" charset="0"/>
                <a:cs typeface="Arial" panose="020B0604020202020204" pitchFamily="34" charset="0"/>
              </a:defRPr>
            </a:lvl4pPr>
            <a:lvl5pPr>
              <a:defRPr sz="140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10"/>
          <p:cNvSpPr>
            <a:spLocks noGrp="1"/>
          </p:cNvSpPr>
          <p:nvPr>
            <p:ph type="title"/>
          </p:nvPr>
        </p:nvSpPr>
        <p:spPr>
          <a:xfrm>
            <a:off x="614921" y="854465"/>
            <a:ext cx="8756073" cy="611649"/>
          </a:xfrm>
          <a:prstGeom prst="rect">
            <a:avLst/>
          </a:prstGeom>
        </p:spPr>
        <p:txBody>
          <a:bodyPr/>
          <a:lstStyle>
            <a:lvl1pPr>
              <a:defRPr sz="36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800" dirty="0">
              <a:solidFill>
                <a:srgbClr val="005EB8"/>
              </a:solidFill>
              <a:latin typeface="Arial" charset="0"/>
              <a:ea typeface="Arial" charset="0"/>
              <a:cs typeface="Arial" charset="0"/>
            </a:endParaRPr>
          </a:p>
        </p:txBody>
      </p:sp>
      <p:sp>
        <p:nvSpPr>
          <p:cNvPr id="8" name="TextBox 7"/>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a:t>
            </a:r>
            <a:endParaRPr lang="en-US" sz="12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xmlns="" id="{7ADC841C-5A22-4563-A975-9750BB6F94B4}"/>
              </a:ext>
            </a:extLst>
          </p:cNvPr>
          <p:cNvPicPr>
            <a:picLocks noChangeAspect="1"/>
          </p:cNvPicPr>
          <p:nvPr userDrawn="1"/>
        </p:nvPicPr>
        <p:blipFill>
          <a:blip r:embed="rId2"/>
          <a:stretch>
            <a:fillRect/>
          </a:stretch>
        </p:blipFill>
        <p:spPr>
          <a:xfrm>
            <a:off x="10261546" y="293024"/>
            <a:ext cx="1440873" cy="436418"/>
          </a:xfrm>
          <a:prstGeom prst="rect">
            <a:avLst/>
          </a:prstGeom>
        </p:spPr>
      </p:pic>
    </p:spTree>
    <p:extLst>
      <p:ext uri="{BB962C8B-B14F-4D97-AF65-F5344CB8AC3E}">
        <p14:creationId xmlns:p14="http://schemas.microsoft.com/office/powerpoint/2010/main" val="396422629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cSld name="2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F4CB2EB-2ECA-422C-9186-564362AB69F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434EED32-29EB-468A-97C8-A844439113E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588B3878-2543-4820-ACBF-4D4725537468}"/>
              </a:ext>
            </a:extLst>
          </p:cNvPr>
          <p:cNvSpPr>
            <a:spLocks noGrp="1"/>
          </p:cNvSpPr>
          <p:nvPr>
            <p:ph type="dt" sz="half" idx="10"/>
          </p:nvPr>
        </p:nvSpPr>
        <p:spPr/>
        <p:txBody>
          <a:bodyPr/>
          <a:lstStyle/>
          <a:p>
            <a:fld id="{F75D3D18-09B8-4316-B864-09658B3681A8}" type="datetimeFigureOut">
              <a:rPr lang="en-GB" smtClean="0"/>
              <a:t>08/10/2021</a:t>
            </a:fld>
            <a:endParaRPr lang="en-GB"/>
          </a:p>
        </p:txBody>
      </p:sp>
      <p:sp>
        <p:nvSpPr>
          <p:cNvPr id="5" name="Footer Placeholder 4">
            <a:extLst>
              <a:ext uri="{FF2B5EF4-FFF2-40B4-BE49-F238E27FC236}">
                <a16:creationId xmlns:a16="http://schemas.microsoft.com/office/drawing/2014/main" xmlns="" id="{387C826B-79E1-4AEA-BF26-0C4C9A78C20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1A4B834C-EC66-4A64-BB7D-31EFB558F8B3}"/>
              </a:ext>
            </a:extLst>
          </p:cNvPr>
          <p:cNvSpPr>
            <a:spLocks noGrp="1"/>
          </p:cNvSpPr>
          <p:nvPr>
            <p:ph type="sldNum" sz="quarter" idx="12"/>
          </p:nvPr>
        </p:nvSpPr>
        <p:spPr/>
        <p:txBody>
          <a:bodyPr/>
          <a:lstStyle/>
          <a:p>
            <a:fld id="{33B780C2-4FF9-47F8-AF7F-C39F03122FBD}" type="slidenum">
              <a:rPr lang="en-GB" smtClean="0"/>
              <a:t>‹#›</a:t>
            </a:fld>
            <a:endParaRPr lang="en-GB"/>
          </a:p>
        </p:txBody>
      </p:sp>
    </p:spTree>
    <p:extLst>
      <p:ext uri="{BB962C8B-B14F-4D97-AF65-F5344CB8AC3E}">
        <p14:creationId xmlns:p14="http://schemas.microsoft.com/office/powerpoint/2010/main" val="1118398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10" name="Content Placeholder 9"/>
          <p:cNvSpPr>
            <a:spLocks noGrp="1"/>
          </p:cNvSpPr>
          <p:nvPr>
            <p:ph sz="quarter" idx="10"/>
          </p:nvPr>
        </p:nvSpPr>
        <p:spPr>
          <a:xfrm>
            <a:off x="620241" y="1649628"/>
            <a:ext cx="10316899" cy="2244128"/>
          </a:xfrm>
          <a:prstGeom prst="rect">
            <a:avLst/>
          </a:prstGeom>
        </p:spPr>
        <p:txBody>
          <a:bodyPr/>
          <a:lstStyle>
            <a:lvl1pPr>
              <a:defRPr sz="1050">
                <a:latin typeface="Arial" panose="020B0604020202020204" pitchFamily="34" charset="0"/>
                <a:cs typeface="Arial" panose="020B0604020202020204" pitchFamily="34" charset="0"/>
              </a:defRPr>
            </a:lvl1pPr>
            <a:lvl2pPr>
              <a:defRPr sz="1050">
                <a:latin typeface="Arial" panose="020B0604020202020204" pitchFamily="34" charset="0"/>
                <a:cs typeface="Arial" panose="020B0604020202020204" pitchFamily="34" charset="0"/>
              </a:defRPr>
            </a:lvl2pPr>
            <a:lvl3pPr>
              <a:defRPr sz="1050">
                <a:latin typeface="Arial" panose="020B0604020202020204" pitchFamily="34" charset="0"/>
                <a:cs typeface="Arial" panose="020B0604020202020204" pitchFamily="34" charset="0"/>
              </a:defRPr>
            </a:lvl3pPr>
            <a:lvl4pPr>
              <a:defRPr sz="1050">
                <a:latin typeface="Arial" panose="020B0604020202020204" pitchFamily="34" charset="0"/>
                <a:cs typeface="Arial" panose="020B0604020202020204" pitchFamily="34" charset="0"/>
              </a:defRPr>
            </a:lvl4pPr>
            <a:lvl5pPr>
              <a:defRPr sz="1050">
                <a:latin typeface="Arial" panose="020B0604020202020204" pitchFamily="34" charset="0"/>
                <a:cs typeface="Arial" panose="020B060402020202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11" name="Title 10"/>
          <p:cNvSpPr>
            <a:spLocks noGrp="1"/>
          </p:cNvSpPr>
          <p:nvPr>
            <p:ph type="title"/>
          </p:nvPr>
        </p:nvSpPr>
        <p:spPr>
          <a:xfrm>
            <a:off x="614922" y="854467"/>
            <a:ext cx="8756073" cy="611649"/>
          </a:xfrm>
          <a:prstGeom prst="rect">
            <a:avLst/>
          </a:prstGeom>
        </p:spPr>
        <p:txBody>
          <a:bodyPr/>
          <a:lstStyle>
            <a:lvl1pPr>
              <a:defRPr sz="2700" b="0">
                <a:solidFill>
                  <a:srgbClr val="005EB8"/>
                </a:solidFill>
                <a:latin typeface="Arial" panose="020B0604020202020204" pitchFamily="34" charset="0"/>
                <a:cs typeface="Arial" panose="020B0604020202020204" pitchFamily="34" charset="0"/>
              </a:defRPr>
            </a:lvl1pPr>
          </a:lstStyle>
          <a:p>
            <a:r>
              <a:rPr lang="en-US"/>
              <a:t>Click to edit Master title style</a:t>
            </a:r>
            <a:endParaRPr lang="en-US" sz="2100" dirty="0">
              <a:solidFill>
                <a:srgbClr val="005EB8"/>
              </a:solidFill>
              <a:latin typeface="Arial" charset="0"/>
              <a:ea typeface="Arial" charset="0"/>
              <a:cs typeface="Arial" charset="0"/>
            </a:endParaRPr>
          </a:p>
        </p:txBody>
      </p:sp>
      <p:sp>
        <p:nvSpPr>
          <p:cNvPr id="8" name="TextBox 7"/>
          <p:cNvSpPr txBox="1"/>
          <p:nvPr userDrawn="1"/>
        </p:nvSpPr>
        <p:spPr>
          <a:xfrm>
            <a:off x="388420" y="6372537"/>
            <a:ext cx="863149" cy="230832"/>
          </a:xfrm>
          <a:prstGeom prst="rect">
            <a:avLst/>
          </a:prstGeom>
          <a:noFill/>
        </p:spPr>
        <p:txBody>
          <a:bodyPr wrap="square" rtlCol="0">
            <a:spAutoFit/>
          </a:bodyPr>
          <a:lstStyle/>
          <a:p>
            <a:pPr algn="l"/>
            <a:fld id="{34F92BC6-D7C3-584B-87F2-0B845776A5AD}" type="slidenum">
              <a:rPr lang="en-US" sz="9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900" dirty="0">
                <a:solidFill>
                  <a:schemeClr val="accent3">
                    <a:lumMod val="60000"/>
                    <a:lumOff val="40000"/>
                  </a:schemeClr>
                </a:solidFill>
                <a:latin typeface="Arial" panose="020B0604020202020204" pitchFamily="34" charset="0"/>
                <a:cs typeface="Arial" panose="020B0604020202020204" pitchFamily="34" charset="0"/>
              </a:rPr>
              <a:t> </a:t>
            </a:r>
            <a:r>
              <a:rPr lang="en-US" sz="900" dirty="0">
                <a:solidFill>
                  <a:schemeClr val="accent3"/>
                </a:solidFill>
                <a:latin typeface="Arial" panose="020B0604020202020204" pitchFamily="34" charset="0"/>
                <a:cs typeface="Arial" panose="020B0604020202020204" pitchFamily="34" charset="0"/>
              </a:rPr>
              <a:t>  </a:t>
            </a:r>
            <a:r>
              <a:rPr lang="en-US" sz="900" dirty="0">
                <a:solidFill>
                  <a:srgbClr val="005EB8"/>
                </a:solidFill>
                <a:latin typeface="Arial" panose="020B0604020202020204" pitchFamily="34" charset="0"/>
                <a:cs typeface="Arial" panose="020B0604020202020204" pitchFamily="34" charset="0"/>
              </a:rPr>
              <a:t>|</a:t>
            </a:r>
            <a:endParaRPr lang="en-US" sz="900" dirty="0">
              <a:solidFill>
                <a:schemeClr val="accent3"/>
              </a:solidFill>
              <a:latin typeface="Arial" panose="020B0604020202020204" pitchFamily="34" charset="0"/>
              <a:cs typeface="Arial" panose="020B0604020202020204" pitchFamily="34" charset="0"/>
            </a:endParaRPr>
          </a:p>
        </p:txBody>
      </p:sp>
      <p:sp>
        <p:nvSpPr>
          <p:cNvPr id="9" name="Footer Placeholder 2"/>
          <p:cNvSpPr>
            <a:spLocks noGrp="1"/>
          </p:cNvSpPr>
          <p:nvPr>
            <p:ph type="ftr" sz="quarter" idx="3"/>
          </p:nvPr>
        </p:nvSpPr>
        <p:spPr>
          <a:xfrm>
            <a:off x="920903" y="6333442"/>
            <a:ext cx="7630885" cy="365125"/>
          </a:xfrm>
          <a:prstGeom prst="rect">
            <a:avLst/>
          </a:prstGeom>
        </p:spPr>
        <p:txBody>
          <a:bodyPr vert="horz" lIns="91440" tIns="45720" rIns="91440" bIns="45720" rtlCol="0" anchor="ctr"/>
          <a:lstStyle>
            <a:lvl1pPr algn="l">
              <a:defRPr sz="900" b="0">
                <a:solidFill>
                  <a:schemeClr val="accent3">
                    <a:lumMod val="60000"/>
                    <a:lumOff val="40000"/>
                  </a:schemeClr>
                </a:solidFill>
                <a:latin typeface="Arial" charset="0"/>
                <a:ea typeface="Arial" charset="0"/>
                <a:cs typeface="Arial" charset="0"/>
              </a:defRPr>
            </a:lvl1pPr>
          </a:lstStyle>
          <a:p>
            <a:r>
              <a:rPr lang="en-US" dirty="0"/>
              <a:t>Presentation title</a:t>
            </a:r>
          </a:p>
        </p:txBody>
      </p:sp>
      <p:pic>
        <p:nvPicPr>
          <p:cNvPr id="12" name="Picture 11" descr="A picture containing clipart&#10;&#10;Description generated with very high confidence">
            <a:extLst>
              <a:ext uri="{FF2B5EF4-FFF2-40B4-BE49-F238E27FC236}">
                <a16:creationId xmlns:a16="http://schemas.microsoft.com/office/drawing/2014/main" xmlns="" id="{7ADC841C-5A22-4563-A975-9750BB6F94B4}"/>
              </a:ext>
            </a:extLst>
          </p:cNvPr>
          <p:cNvPicPr>
            <a:picLocks noChangeAspect="1"/>
          </p:cNvPicPr>
          <p:nvPr userDrawn="1"/>
        </p:nvPicPr>
        <p:blipFill>
          <a:blip r:embed="rId2"/>
          <a:stretch>
            <a:fillRect/>
          </a:stretch>
        </p:blipFill>
        <p:spPr>
          <a:xfrm>
            <a:off x="10261548" y="293024"/>
            <a:ext cx="1440873" cy="436418"/>
          </a:xfrm>
          <a:prstGeom prst="rect">
            <a:avLst/>
          </a:prstGeom>
        </p:spPr>
      </p:pic>
    </p:spTree>
    <p:extLst>
      <p:ext uri="{BB962C8B-B14F-4D97-AF65-F5344CB8AC3E}">
        <p14:creationId xmlns:p14="http://schemas.microsoft.com/office/powerpoint/2010/main" val="978534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8E1BCC24-FCA1-4C17-A10A-C3E859BE08B4}"/>
              </a:ext>
            </a:extLst>
          </p:cNvPr>
          <p:cNvSpPr>
            <a:spLocks noGrp="1"/>
          </p:cNvSpPr>
          <p:nvPr>
            <p:ph type="dt" sz="half" idx="10"/>
          </p:nvPr>
        </p:nvSpPr>
        <p:spPr/>
        <p:txBody>
          <a:bodyPr/>
          <a:lstStyle/>
          <a:p>
            <a:fld id="{D0C30609-1B87-46A0-AF7C-767A95C32698}" type="datetimeFigureOut">
              <a:rPr lang="en-GB" smtClean="0"/>
              <a:t>08/10/2021</a:t>
            </a:fld>
            <a:endParaRPr lang="en-GB"/>
          </a:p>
        </p:txBody>
      </p:sp>
      <p:sp>
        <p:nvSpPr>
          <p:cNvPr id="3" name="Footer Placeholder 2">
            <a:extLst>
              <a:ext uri="{FF2B5EF4-FFF2-40B4-BE49-F238E27FC236}">
                <a16:creationId xmlns:a16="http://schemas.microsoft.com/office/drawing/2014/main" xmlns="" id="{8D7FF185-1028-456B-822A-6C38591AA15E}"/>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EAFC47A4-4AC9-44AD-856A-30EBC6DE22D7}"/>
              </a:ext>
            </a:extLst>
          </p:cNvPr>
          <p:cNvSpPr>
            <a:spLocks noGrp="1"/>
          </p:cNvSpPr>
          <p:nvPr>
            <p:ph type="sldNum" sz="quarter" idx="12"/>
          </p:nvPr>
        </p:nvSpPr>
        <p:spPr/>
        <p:txBody>
          <a:bodyPr/>
          <a:lstStyle/>
          <a:p>
            <a:fld id="{56031E85-C843-4C7B-AAF1-86A6EF1FD5B2}" type="slidenum">
              <a:rPr lang="en-GB" smtClean="0"/>
              <a:t>‹#›</a:t>
            </a:fld>
            <a:endParaRPr lang="en-GB"/>
          </a:p>
        </p:txBody>
      </p:sp>
    </p:spTree>
    <p:extLst>
      <p:ext uri="{BB962C8B-B14F-4D97-AF65-F5344CB8AC3E}">
        <p14:creationId xmlns:p14="http://schemas.microsoft.com/office/powerpoint/2010/main" val="24180896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21E43C5-1E7B-4FD7-A210-D7C1CFDBEFF3}"/>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6557BA96-81AC-43BE-9286-B3ECEBD9B51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F772070D-34F6-49B5-9123-070246B67FBD}"/>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5" name="Footer Placeholder 4">
            <a:extLst>
              <a:ext uri="{FF2B5EF4-FFF2-40B4-BE49-F238E27FC236}">
                <a16:creationId xmlns:a16="http://schemas.microsoft.com/office/drawing/2014/main" xmlns="" id="{88242794-F69C-4303-9C24-853CD1059A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C3A15A48-9514-4747-BB75-F262C8A39618}"/>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2107600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9B11510-879E-48C4-9C24-CA99E6FCE09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xmlns="" id="{24ABBFFF-209B-481F-A1D3-180610BD1B9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EABB4F16-FC94-47A3-84FC-5303AB514632}"/>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5" name="Footer Placeholder 4">
            <a:extLst>
              <a:ext uri="{FF2B5EF4-FFF2-40B4-BE49-F238E27FC236}">
                <a16:creationId xmlns:a16="http://schemas.microsoft.com/office/drawing/2014/main" xmlns="" id="{B304E3C3-BF3A-4175-B4E9-24B5FC5F5EC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xmlns="" id="{F34E0998-8586-4841-A7A6-A7FD7F464CB1}"/>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38971321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36D59CF-7856-46B4-ABFA-7D8F8B7060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9FC13E3E-ABD9-40A5-A3B7-60E7CDA41DC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xmlns="" id="{392DCE59-AE84-4885-BA0B-4B28EDF3B69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xmlns="" id="{B1A3E279-D11D-4F0B-9247-1C51554397BA}"/>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6" name="Footer Placeholder 5">
            <a:extLst>
              <a:ext uri="{FF2B5EF4-FFF2-40B4-BE49-F238E27FC236}">
                <a16:creationId xmlns:a16="http://schemas.microsoft.com/office/drawing/2014/main" xmlns="" id="{FF4A4723-9702-47AC-9A99-ACB8FE01845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315A5043-C059-42BC-A698-4A1F1EC28C23}"/>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39095660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EDB6F64-AD05-491A-86E5-8624096E0FB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E6971FA8-EA06-4881-8F33-55A93F5753A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3B6823AD-B3A5-4170-8B7A-301B5F052DF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xmlns="" id="{EC1C4F9C-1BE5-4548-9EA1-D585E4A8DD2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06FE631F-BBC2-436E-B43A-C6C82BEBE27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xmlns="" id="{6CDB7C27-6952-482C-895E-9F76ADE72EE2}"/>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8" name="Footer Placeholder 7">
            <a:extLst>
              <a:ext uri="{FF2B5EF4-FFF2-40B4-BE49-F238E27FC236}">
                <a16:creationId xmlns:a16="http://schemas.microsoft.com/office/drawing/2014/main" xmlns="" id="{56041A0E-9B78-424B-93D3-98CEC6B66BF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xmlns="" id="{D6B53D5C-ECB2-4350-BEFB-7E27DB45B8F3}"/>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19653690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B0BDD5D-B45A-46AC-AA71-EBFF79E57406}"/>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xmlns="" id="{1FC000DC-34BA-4AC1-92B6-E11D1846E7CF}"/>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4" name="Footer Placeholder 3">
            <a:extLst>
              <a:ext uri="{FF2B5EF4-FFF2-40B4-BE49-F238E27FC236}">
                <a16:creationId xmlns:a16="http://schemas.microsoft.com/office/drawing/2014/main" xmlns="" id="{C09D15A0-A059-4355-A51C-8AE085F524BE}"/>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xmlns="" id="{FCBFDFCA-378E-4512-998D-91FC220E25BB}"/>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5763230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67859667-2D7F-4988-B6EA-A08DF9436EE4}"/>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3" name="Footer Placeholder 2">
            <a:extLst>
              <a:ext uri="{FF2B5EF4-FFF2-40B4-BE49-F238E27FC236}">
                <a16:creationId xmlns:a16="http://schemas.microsoft.com/office/drawing/2014/main" xmlns="" id="{05AEB2CF-BFD4-447D-A58D-532A161D8434}"/>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xmlns="" id="{F55C5E4E-1CC5-4267-910A-B41C5BE50269}"/>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28269621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C8C3030-788C-4262-8154-98D5AD9D30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xmlns="" id="{8CC5E940-D157-47B9-B305-548B9AFC4FD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xmlns="" id="{E509A1CB-80FC-4685-8297-4D57F15DEA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6CA206F2-4B6D-4523-8F8B-0EF45E494623}"/>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6" name="Footer Placeholder 5">
            <a:extLst>
              <a:ext uri="{FF2B5EF4-FFF2-40B4-BE49-F238E27FC236}">
                <a16:creationId xmlns:a16="http://schemas.microsoft.com/office/drawing/2014/main" xmlns="" id="{1D66F029-563C-4B09-83AC-619669A921B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08B69EBB-17A1-4B0F-A405-8300FCE06757}"/>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4559676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00231E1-2F56-4EBE-8B81-C7E9F0A0046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xmlns="" id="{87277F92-2961-4EE9-A964-E815D6A7F54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xmlns="" id="{DBC031B1-CB68-4C4C-A156-621A70AF71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904DCC09-FC76-47D1-BB60-17996D32B18F}"/>
              </a:ext>
            </a:extLst>
          </p:cNvPr>
          <p:cNvSpPr>
            <a:spLocks noGrp="1"/>
          </p:cNvSpPr>
          <p:nvPr>
            <p:ph type="dt" sz="half" idx="10"/>
          </p:nvPr>
        </p:nvSpPr>
        <p:spPr/>
        <p:txBody>
          <a:bodyPr/>
          <a:lstStyle/>
          <a:p>
            <a:fld id="{C92A3EFB-6E53-40A7-8590-1BF9AE482B13}" type="datetimeFigureOut">
              <a:rPr lang="en-GB" smtClean="0"/>
              <a:t>08/10/2021</a:t>
            </a:fld>
            <a:endParaRPr lang="en-GB"/>
          </a:p>
        </p:txBody>
      </p:sp>
      <p:sp>
        <p:nvSpPr>
          <p:cNvPr id="6" name="Footer Placeholder 5">
            <a:extLst>
              <a:ext uri="{FF2B5EF4-FFF2-40B4-BE49-F238E27FC236}">
                <a16:creationId xmlns:a16="http://schemas.microsoft.com/office/drawing/2014/main" xmlns="" id="{B61333C1-5B37-4897-A2F1-DFE8A484B0E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xmlns="" id="{5D7974D0-56A7-4938-AB9A-067C043C9FDB}"/>
              </a:ext>
            </a:extLst>
          </p:cNvPr>
          <p:cNvSpPr>
            <a:spLocks noGrp="1"/>
          </p:cNvSpPr>
          <p:nvPr>
            <p:ph type="sldNum" sz="quarter" idx="12"/>
          </p:nvPr>
        </p:nvSpPr>
        <p:spPr/>
        <p:txBody>
          <a:bodyPr/>
          <a:lstStyle/>
          <a:p>
            <a:fld id="{AB37E9B3-EB92-4CC1-A3C0-9A6CF620C1F9}" type="slidenum">
              <a:rPr lang="en-GB" smtClean="0"/>
              <a:t>‹#›</a:t>
            </a:fld>
            <a:endParaRPr lang="en-GB"/>
          </a:p>
        </p:txBody>
      </p:sp>
    </p:spTree>
    <p:extLst>
      <p:ext uri="{BB962C8B-B14F-4D97-AF65-F5344CB8AC3E}">
        <p14:creationId xmlns:p14="http://schemas.microsoft.com/office/powerpoint/2010/main" val="2032852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theme" Target="../theme/theme2.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06889651-39DC-44D1-B0CF-DDEB04A76A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xmlns="" id="{C292F1AA-E909-4356-A1E8-66263281E5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xmlns="" id="{80D87A49-24BF-42B2-959B-BC048347DA1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A3EFB-6E53-40A7-8590-1BF9AE482B13}" type="datetimeFigureOut">
              <a:rPr lang="en-GB" smtClean="0"/>
              <a:t>08/10/2021</a:t>
            </a:fld>
            <a:endParaRPr lang="en-GB"/>
          </a:p>
        </p:txBody>
      </p:sp>
      <p:sp>
        <p:nvSpPr>
          <p:cNvPr id="5" name="Footer Placeholder 4">
            <a:extLst>
              <a:ext uri="{FF2B5EF4-FFF2-40B4-BE49-F238E27FC236}">
                <a16:creationId xmlns:a16="http://schemas.microsoft.com/office/drawing/2014/main" xmlns="" id="{2895C642-16A9-4483-9FAB-C31FE86864D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xmlns="" id="{2349C460-AD2F-4EC6-8F23-86FB794BE2C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37E9B3-EB92-4CC1-A3C0-9A6CF620C1F9}" type="slidenum">
              <a:rPr lang="en-GB" smtClean="0"/>
              <a:t>‹#›</a:t>
            </a:fld>
            <a:endParaRPr lang="en-GB"/>
          </a:p>
        </p:txBody>
      </p:sp>
    </p:spTree>
    <p:extLst>
      <p:ext uri="{BB962C8B-B14F-4D97-AF65-F5344CB8AC3E}">
        <p14:creationId xmlns:p14="http://schemas.microsoft.com/office/powerpoint/2010/main" val="4007057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Box 8"/>
          <p:cNvSpPr txBox="1"/>
          <p:nvPr userDrawn="1"/>
        </p:nvSpPr>
        <p:spPr>
          <a:xfrm>
            <a:off x="388419" y="6372537"/>
            <a:ext cx="863149" cy="276999"/>
          </a:xfrm>
          <a:prstGeom prst="rect">
            <a:avLst/>
          </a:prstGeom>
          <a:noFill/>
        </p:spPr>
        <p:txBody>
          <a:bodyPr wrap="square" rtlCol="0">
            <a:spAutoFit/>
          </a:bodyPr>
          <a:lstStyle/>
          <a:p>
            <a:pPr algn="l"/>
            <a:fld id="{34F92BC6-D7C3-584B-87F2-0B845776A5AD}" type="slidenum">
              <a:rPr lang="en-US" sz="1200" smtClean="0">
                <a:solidFill>
                  <a:schemeClr val="accent3">
                    <a:lumMod val="60000"/>
                    <a:lumOff val="40000"/>
                  </a:schemeClr>
                </a:solidFill>
                <a:latin typeface="Arial" panose="020B0604020202020204" pitchFamily="34" charset="0"/>
                <a:cs typeface="Arial" panose="020B0604020202020204" pitchFamily="34" charset="0"/>
              </a:rPr>
              <a:pPr algn="l"/>
              <a:t>‹#›</a:t>
            </a:fld>
            <a:r>
              <a:rPr lang="en-US" sz="1200" dirty="0">
                <a:solidFill>
                  <a:schemeClr val="accent3">
                    <a:lumMod val="60000"/>
                    <a:lumOff val="40000"/>
                  </a:schemeClr>
                </a:solidFill>
                <a:latin typeface="Arial" panose="020B0604020202020204" pitchFamily="34" charset="0"/>
                <a:cs typeface="Arial" panose="020B0604020202020204" pitchFamily="34" charset="0"/>
              </a:rPr>
              <a:t> </a:t>
            </a:r>
            <a:r>
              <a:rPr lang="en-US" sz="1200" dirty="0">
                <a:solidFill>
                  <a:schemeClr val="accent3"/>
                </a:solidFill>
                <a:latin typeface="Arial" panose="020B0604020202020204" pitchFamily="34" charset="0"/>
                <a:cs typeface="Arial" panose="020B0604020202020204" pitchFamily="34" charset="0"/>
              </a:rPr>
              <a:t> </a:t>
            </a:r>
            <a:r>
              <a:rPr lang="en-US" sz="1200" dirty="0">
                <a:solidFill>
                  <a:srgbClr val="005EB8"/>
                </a:solidFill>
                <a:latin typeface="Arial" panose="020B0604020202020204" pitchFamily="34" charset="0"/>
                <a:cs typeface="Arial" panose="020B0604020202020204" pitchFamily="34" charset="0"/>
              </a:rPr>
              <a:t> |</a:t>
            </a:r>
          </a:p>
        </p:txBody>
      </p:sp>
      <p:sp>
        <p:nvSpPr>
          <p:cNvPr id="10" name="Footer Placeholder 2"/>
          <p:cNvSpPr>
            <a:spLocks noGrp="1"/>
          </p:cNvSpPr>
          <p:nvPr>
            <p:ph type="ftr" sz="quarter" idx="3"/>
          </p:nvPr>
        </p:nvSpPr>
        <p:spPr>
          <a:xfrm>
            <a:off x="920902" y="6333440"/>
            <a:ext cx="7630885" cy="365125"/>
          </a:xfrm>
          <a:prstGeom prst="rect">
            <a:avLst/>
          </a:prstGeom>
        </p:spPr>
        <p:txBody>
          <a:bodyPr vert="horz" lIns="91440" tIns="45720" rIns="91440" bIns="45720" rtlCol="0" anchor="ctr"/>
          <a:lstStyle>
            <a:lvl1pPr algn="l">
              <a:defRPr sz="1200" b="0">
                <a:solidFill>
                  <a:schemeClr val="accent3">
                    <a:lumMod val="60000"/>
                    <a:lumOff val="40000"/>
                  </a:schemeClr>
                </a:solidFill>
                <a:latin typeface="Arial" charset="0"/>
                <a:ea typeface="Arial" charset="0"/>
                <a:cs typeface="Arial" charset="0"/>
              </a:defRPr>
            </a:lvl1pPr>
          </a:lstStyle>
          <a:p>
            <a:r>
              <a:rPr lang="en-US" dirty="0"/>
              <a:t>Presentation title</a:t>
            </a:r>
          </a:p>
        </p:txBody>
      </p:sp>
    </p:spTree>
    <p:extLst>
      <p:ext uri="{BB962C8B-B14F-4D97-AF65-F5344CB8AC3E}">
        <p14:creationId xmlns:p14="http://schemas.microsoft.com/office/powerpoint/2010/main" val="2706504928"/>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2EF51-A59B-49D8-B145-C6D2C372DEBA}"/>
              </a:ext>
            </a:extLst>
          </p:cNvPr>
          <p:cNvSpPr>
            <a:spLocks noGrp="1"/>
          </p:cNvSpPr>
          <p:nvPr>
            <p:ph type="title"/>
          </p:nvPr>
        </p:nvSpPr>
        <p:spPr>
          <a:xfrm>
            <a:off x="2160575" y="2001078"/>
            <a:ext cx="8164525" cy="1124231"/>
          </a:xfrm>
        </p:spPr>
        <p:txBody>
          <a:bodyPr>
            <a:noAutofit/>
          </a:bodyPr>
          <a:lstStyle/>
          <a:p>
            <a:r>
              <a:rPr lang="en-GB" sz="3600" b="1" dirty="0">
                <a:solidFill>
                  <a:srgbClr val="005EB8"/>
                </a:solidFill>
                <a:latin typeface="Arial" panose="020B0604020202020204" pitchFamily="34" charset="0"/>
                <a:cs typeface="Arial" panose="020B0604020202020204" pitchFamily="34" charset="0"/>
              </a:rPr>
              <a:t>Primary Care Mental Health Treatment Requirements</a:t>
            </a:r>
            <a:endParaRPr lang="en-GB" sz="3000" b="1" dirty="0">
              <a:solidFill>
                <a:srgbClr val="0070C0"/>
              </a:solidFill>
              <a:latin typeface="Arial" panose="020B0604020202020204" pitchFamily="34" charset="0"/>
              <a:cs typeface="Arial" panose="020B0604020202020204" pitchFamily="34" charset="0"/>
            </a:endParaRPr>
          </a:p>
        </p:txBody>
      </p:sp>
      <p:pic>
        <p:nvPicPr>
          <p:cNvPr id="4" name="Picture 3" descr="A picture containing clipart&#10;&#10;Description generated with very high confidence">
            <a:extLst>
              <a:ext uri="{FF2B5EF4-FFF2-40B4-BE49-F238E27FC236}">
                <a16:creationId xmlns:a16="http://schemas.microsoft.com/office/drawing/2014/main" xmlns="" id="{BA1FA42A-3565-4710-90AB-F23C78422A65}"/>
              </a:ext>
            </a:extLst>
          </p:cNvPr>
          <p:cNvPicPr>
            <a:picLocks noChangeAspect="1"/>
          </p:cNvPicPr>
          <p:nvPr/>
        </p:nvPicPr>
        <p:blipFill>
          <a:blip r:embed="rId2"/>
          <a:stretch>
            <a:fillRect/>
          </a:stretch>
        </p:blipFill>
        <p:spPr>
          <a:xfrm>
            <a:off x="10947359" y="232064"/>
            <a:ext cx="1080655" cy="436418"/>
          </a:xfrm>
          <a:prstGeom prst="rect">
            <a:avLst/>
          </a:prstGeom>
        </p:spPr>
      </p:pic>
      <p:sp>
        <p:nvSpPr>
          <p:cNvPr id="5" name="Text Box 4">
            <a:extLst>
              <a:ext uri="{FF2B5EF4-FFF2-40B4-BE49-F238E27FC236}">
                <a16:creationId xmlns:a16="http://schemas.microsoft.com/office/drawing/2014/main" xmlns="" id="{74E7CEC3-4890-47F9-9D91-DD8A65F7154F}"/>
              </a:ext>
            </a:extLst>
          </p:cNvPr>
          <p:cNvSpPr txBox="1"/>
          <p:nvPr/>
        </p:nvSpPr>
        <p:spPr>
          <a:xfrm>
            <a:off x="4099560" y="6192907"/>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
        <p:nvSpPr>
          <p:cNvPr id="7" name="Rectangle 6">
            <a:extLst>
              <a:ext uri="{FF2B5EF4-FFF2-40B4-BE49-F238E27FC236}">
                <a16:creationId xmlns:a16="http://schemas.microsoft.com/office/drawing/2014/main" xmlns="" id="{FAB70880-A30B-4AEE-A8E2-E3ECB02A7C94}"/>
              </a:ext>
            </a:extLst>
          </p:cNvPr>
          <p:cNvSpPr/>
          <p:nvPr/>
        </p:nvSpPr>
        <p:spPr>
          <a:xfrm>
            <a:off x="1736035" y="3409526"/>
            <a:ext cx="9700591" cy="1013611"/>
          </a:xfrm>
          <a:prstGeom prst="rect">
            <a:avLst/>
          </a:prstGeom>
        </p:spPr>
        <p:txBody>
          <a:bodyPr wrap="square">
            <a:spAutoFit/>
          </a:bodyPr>
          <a:lstStyle/>
          <a:p>
            <a:pPr lvl="0" algn="ctr">
              <a:lnSpc>
                <a:spcPct val="90000"/>
              </a:lnSpc>
              <a:spcBef>
                <a:spcPts val="1000"/>
              </a:spcBef>
            </a:pPr>
            <a:r>
              <a:rPr lang="en-GB" sz="1600" b="1" dirty="0">
                <a:solidFill>
                  <a:srgbClr val="005EB8"/>
                </a:solidFill>
                <a:latin typeface="Arial" charset="0"/>
                <a:cs typeface="Arial" charset="0"/>
              </a:rPr>
              <a:t>Mignon French </a:t>
            </a:r>
          </a:p>
          <a:p>
            <a:pPr lvl="0" algn="ctr">
              <a:lnSpc>
                <a:spcPct val="90000"/>
              </a:lnSpc>
              <a:spcBef>
                <a:spcPts val="1000"/>
              </a:spcBef>
            </a:pPr>
            <a:r>
              <a:rPr lang="en-GB" sz="1600" dirty="0">
                <a:solidFill>
                  <a:srgbClr val="005EB8"/>
                </a:solidFill>
                <a:latin typeface="Arial" charset="0"/>
                <a:cs typeface="Arial" charset="0"/>
              </a:rPr>
              <a:t>Mental Health Treatment Requirement  (MHTR) Programme Manager </a:t>
            </a:r>
          </a:p>
          <a:p>
            <a:pPr lvl="0" algn="ctr">
              <a:lnSpc>
                <a:spcPct val="90000"/>
              </a:lnSpc>
              <a:spcBef>
                <a:spcPts val="1000"/>
              </a:spcBef>
            </a:pPr>
            <a:r>
              <a:rPr lang="en-GB" sz="1600" dirty="0">
                <a:solidFill>
                  <a:srgbClr val="005EB8"/>
                </a:solidFill>
                <a:latin typeface="Arial" charset="0"/>
                <a:cs typeface="Arial" charset="0"/>
              </a:rPr>
              <a:t>Health and Justice Non Custodial Team. NHS England and NHS Improvement</a:t>
            </a:r>
          </a:p>
        </p:txBody>
      </p:sp>
    </p:spTree>
    <p:extLst>
      <p:ext uri="{BB962C8B-B14F-4D97-AF65-F5344CB8AC3E}">
        <p14:creationId xmlns:p14="http://schemas.microsoft.com/office/powerpoint/2010/main" val="529345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xmlns="" id="{0FE31EAA-481B-43F5-9038-5890FA5FED77}"/>
              </a:ext>
            </a:extLst>
          </p:cNvPr>
          <p:cNvSpPr>
            <a:spLocks noGrp="1"/>
          </p:cNvSpPr>
          <p:nvPr>
            <p:ph sz="quarter" idx="10"/>
          </p:nvPr>
        </p:nvSpPr>
        <p:spPr>
          <a:xfrm>
            <a:off x="609599" y="1614321"/>
            <a:ext cx="10561983" cy="2244128"/>
          </a:xfrm>
        </p:spPr>
        <p:txBody>
          <a:bodyPr/>
          <a:lstStyle/>
          <a:p>
            <a:pPr marL="0" indent="0">
              <a:spcBef>
                <a:spcPts val="0"/>
              </a:spcBef>
              <a:buNone/>
            </a:pPr>
            <a:r>
              <a:rPr lang="en-GB" sz="1800" dirty="0"/>
              <a:t>Treatment requirements have been a sentencing option since being introduced in the Criminal Justice Act, 2003. </a:t>
            </a:r>
          </a:p>
          <a:p>
            <a:pPr>
              <a:spcBef>
                <a:spcPts val="0"/>
              </a:spcBef>
            </a:pPr>
            <a:endParaRPr lang="en-GB" sz="1800" dirty="0"/>
          </a:p>
          <a:p>
            <a:pPr lvl="1">
              <a:spcBef>
                <a:spcPts val="0"/>
              </a:spcBef>
              <a:buFont typeface="Courier New" panose="02070309020205020404" pitchFamily="49" charset="0"/>
              <a:buChar char="o"/>
            </a:pPr>
            <a:r>
              <a:rPr lang="en-GB" sz="1800" dirty="0"/>
              <a:t>Alcohol Treatment Requirements (ATRs)</a:t>
            </a:r>
          </a:p>
          <a:p>
            <a:pPr lvl="1">
              <a:spcBef>
                <a:spcPts val="0"/>
              </a:spcBef>
              <a:buFont typeface="Courier New" panose="02070309020205020404" pitchFamily="49" charset="0"/>
              <a:buChar char="o"/>
            </a:pPr>
            <a:r>
              <a:rPr lang="en-GB" sz="1800" dirty="0"/>
              <a:t>Drug Rehabilitation Requirements (DRRs)</a:t>
            </a:r>
          </a:p>
          <a:p>
            <a:pPr lvl="1">
              <a:spcBef>
                <a:spcPts val="0"/>
              </a:spcBef>
              <a:buFont typeface="Courier New" panose="02070309020205020404" pitchFamily="49" charset="0"/>
              <a:buChar char="o"/>
            </a:pPr>
            <a:r>
              <a:rPr lang="en-GB" sz="1800" dirty="0"/>
              <a:t>Mental Health Treatment Requirements (MHTRs)</a:t>
            </a:r>
          </a:p>
          <a:p>
            <a:pPr marL="0" indent="0">
              <a:spcBef>
                <a:spcPts val="0"/>
              </a:spcBef>
              <a:buNone/>
            </a:pPr>
            <a:endParaRPr lang="en-GB" sz="1800" dirty="0"/>
          </a:p>
          <a:p>
            <a:pPr marL="0" indent="0">
              <a:spcBef>
                <a:spcPts val="0"/>
              </a:spcBef>
              <a:buNone/>
            </a:pPr>
            <a:r>
              <a:rPr lang="en-GB" sz="1800" dirty="0"/>
              <a:t>Despite high numbers of individuals with mental health and substance misuse issues, use of treatment requirements remains low.</a:t>
            </a:r>
          </a:p>
          <a:p>
            <a:pPr lvl="1">
              <a:spcBef>
                <a:spcPts val="600"/>
              </a:spcBef>
              <a:buFont typeface="Courier New" panose="02070309020205020404" pitchFamily="49" charset="0"/>
              <a:buChar char="o"/>
            </a:pPr>
            <a:r>
              <a:rPr lang="en-GB" sz="1800" dirty="0"/>
              <a:t> In 2019, only 4% of commenced requirements as part of a community order or suspended sentence order were DRRs, 3% ATRs and </a:t>
            </a:r>
            <a:r>
              <a:rPr lang="en-GB" sz="1800" b="1" dirty="0"/>
              <a:t>less than 1% </a:t>
            </a:r>
            <a:r>
              <a:rPr lang="en-GB" sz="1800" dirty="0"/>
              <a:t>MHTR.</a:t>
            </a:r>
          </a:p>
          <a:p>
            <a:pPr lvl="1">
              <a:spcBef>
                <a:spcPts val="600"/>
              </a:spcBef>
              <a:buFont typeface="Courier New" panose="02070309020205020404" pitchFamily="49" charset="0"/>
              <a:buChar char="o"/>
            </a:pPr>
            <a:endParaRPr lang="en-GB" sz="1800" dirty="0"/>
          </a:p>
          <a:p>
            <a:pPr marL="0" indent="0">
              <a:spcBef>
                <a:spcPts val="0"/>
              </a:spcBef>
              <a:buNone/>
            </a:pPr>
            <a:r>
              <a:rPr lang="en-GB" sz="1800" b="1" dirty="0"/>
              <a:t>Partnership approach to increase the use of all three treatment requirements </a:t>
            </a:r>
            <a:r>
              <a:rPr lang="en-GB" sz="1800" dirty="0"/>
              <a:t>introduced in Oct 2017 </a:t>
            </a:r>
          </a:p>
          <a:p>
            <a:pPr marL="0" indent="0">
              <a:spcBef>
                <a:spcPts val="0"/>
              </a:spcBef>
              <a:buNone/>
            </a:pPr>
            <a:r>
              <a:rPr lang="en-GB" sz="1800" dirty="0"/>
              <a:t>Aims: reduce re-offending and use alternatives to short custodial sentences, directly addressing underlying mental health and substance  misuse issues which contribute towards offending behaviour.</a:t>
            </a:r>
            <a:endParaRPr lang="en-GB" sz="2000" dirty="0"/>
          </a:p>
          <a:p>
            <a:endParaRPr lang="en-GB" dirty="0"/>
          </a:p>
        </p:txBody>
      </p:sp>
      <p:sp>
        <p:nvSpPr>
          <p:cNvPr id="3" name="Title 2">
            <a:extLst>
              <a:ext uri="{FF2B5EF4-FFF2-40B4-BE49-F238E27FC236}">
                <a16:creationId xmlns:a16="http://schemas.microsoft.com/office/drawing/2014/main" xmlns="" id="{4AA09D77-C7E3-41E1-9F59-C760186A2199}"/>
              </a:ext>
            </a:extLst>
          </p:cNvPr>
          <p:cNvSpPr>
            <a:spLocks noGrp="1"/>
          </p:cNvSpPr>
          <p:nvPr>
            <p:ph type="title"/>
          </p:nvPr>
        </p:nvSpPr>
        <p:spPr>
          <a:xfrm>
            <a:off x="463823" y="854465"/>
            <a:ext cx="10016159" cy="611649"/>
          </a:xfrm>
        </p:spPr>
        <p:txBody>
          <a:bodyPr/>
          <a:lstStyle/>
          <a:p>
            <a:r>
              <a:rPr lang="en-GB" dirty="0"/>
              <a:t> Community Sentence Treatment Requirements </a:t>
            </a:r>
          </a:p>
        </p:txBody>
      </p:sp>
    </p:spTree>
    <p:extLst>
      <p:ext uri="{BB962C8B-B14F-4D97-AF65-F5344CB8AC3E}">
        <p14:creationId xmlns:p14="http://schemas.microsoft.com/office/powerpoint/2010/main" val="12279073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2EF51-A59B-49D8-B145-C6D2C372DEBA}"/>
              </a:ext>
            </a:extLst>
          </p:cNvPr>
          <p:cNvSpPr>
            <a:spLocks noGrp="1"/>
          </p:cNvSpPr>
          <p:nvPr>
            <p:ph type="title"/>
          </p:nvPr>
        </p:nvSpPr>
        <p:spPr>
          <a:xfrm>
            <a:off x="82832" y="33825"/>
            <a:ext cx="10608613" cy="1325563"/>
          </a:xfrm>
        </p:spPr>
        <p:txBody>
          <a:bodyPr>
            <a:noAutofit/>
          </a:bodyPr>
          <a:lstStyle/>
          <a:p>
            <a:pPr algn="ctr"/>
            <a:r>
              <a:rPr lang="en-GB" sz="3200" dirty="0">
                <a:solidFill>
                  <a:srgbClr val="005EB8"/>
                </a:solidFill>
                <a:latin typeface="Arial" panose="020B0604020202020204" pitchFamily="34" charset="0"/>
                <a:cs typeface="Arial" panose="020B0604020202020204" pitchFamily="34" charset="0"/>
              </a:rPr>
              <a:t>Primary Care Mental Health Treatment Requirement </a:t>
            </a:r>
            <a:br>
              <a:rPr lang="en-GB" sz="3200" dirty="0">
                <a:solidFill>
                  <a:srgbClr val="005EB8"/>
                </a:solidFill>
                <a:latin typeface="Arial" panose="020B0604020202020204" pitchFamily="34" charset="0"/>
                <a:cs typeface="Arial" panose="020B0604020202020204" pitchFamily="34" charset="0"/>
              </a:rPr>
            </a:br>
            <a:r>
              <a:rPr lang="en-GB" sz="3200" dirty="0">
                <a:solidFill>
                  <a:srgbClr val="005EB8"/>
                </a:solidFill>
                <a:latin typeface="Arial" panose="020B0604020202020204" pitchFamily="34" charset="0"/>
                <a:cs typeface="Arial" panose="020B0604020202020204" pitchFamily="34" charset="0"/>
              </a:rPr>
              <a:t>(PC MHTR)</a:t>
            </a:r>
          </a:p>
        </p:txBody>
      </p:sp>
      <p:sp>
        <p:nvSpPr>
          <p:cNvPr id="3" name="Content Placeholder 2">
            <a:extLst>
              <a:ext uri="{FF2B5EF4-FFF2-40B4-BE49-F238E27FC236}">
                <a16:creationId xmlns:a16="http://schemas.microsoft.com/office/drawing/2014/main" xmlns="" id="{30492784-2521-4B75-A803-93C58E53C673}"/>
              </a:ext>
            </a:extLst>
          </p:cNvPr>
          <p:cNvSpPr>
            <a:spLocks noGrp="1"/>
          </p:cNvSpPr>
          <p:nvPr>
            <p:ph idx="1"/>
          </p:nvPr>
        </p:nvSpPr>
        <p:spPr>
          <a:xfrm>
            <a:off x="82833" y="1359388"/>
            <a:ext cx="12026334" cy="5372716"/>
          </a:xfrm>
        </p:spPr>
        <p:txBody>
          <a:bodyPr>
            <a:normAutofit lnSpcReduction="10000"/>
          </a:bodyPr>
          <a:lstStyle/>
          <a:p>
            <a:pPr marL="0" indent="0">
              <a:lnSpc>
                <a:spcPct val="100000"/>
              </a:lnSpc>
              <a:buNone/>
            </a:pPr>
            <a:r>
              <a:rPr lang="en-US" sz="1600" b="1" dirty="0">
                <a:latin typeface="Arial" panose="020B0604020202020204" pitchFamily="34" charset="0"/>
                <a:cs typeface="Arial" panose="020B0604020202020204" pitchFamily="34" charset="0"/>
              </a:rPr>
              <a:t>MHTRs are the least used Community Sentence Treatment Requirements (CSTRs) some reasons include:  </a:t>
            </a:r>
          </a:p>
          <a:p>
            <a:pPr lvl="1">
              <a:lnSpc>
                <a:spcPct val="1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Clinical service availability and lack of d</a:t>
            </a:r>
            <a:r>
              <a:rPr lang="en-US" sz="1600" b="1" dirty="0">
                <a:latin typeface="Arial" panose="020B0604020202020204" pitchFamily="34" charset="0"/>
                <a:cs typeface="Arial" panose="020B0604020202020204" pitchFamily="34" charset="0"/>
              </a:rPr>
              <a:t>ual diagnosis </a:t>
            </a:r>
            <a:r>
              <a:rPr lang="en-US" sz="1600" dirty="0">
                <a:latin typeface="Arial" panose="020B0604020202020204" pitchFamily="34" charset="0"/>
                <a:cs typeface="Arial" panose="020B0604020202020204" pitchFamily="34" charset="0"/>
              </a:rPr>
              <a:t>provision</a:t>
            </a:r>
          </a:p>
          <a:p>
            <a:pPr lvl="1">
              <a:lnSpc>
                <a:spcPct val="100000"/>
              </a:lnSpc>
              <a:buFont typeface="Wingdings" panose="05000000000000000000" pitchFamily="2" charset="2"/>
              <a:buChar char="Ø"/>
            </a:pPr>
            <a:r>
              <a:rPr lang="en-US" sz="1600" b="1" dirty="0">
                <a:latin typeface="Arial" panose="020B0604020202020204" pitchFamily="34" charset="0"/>
                <a:cs typeface="Arial" panose="020B0604020202020204" pitchFamily="34" charset="0"/>
              </a:rPr>
              <a:t>Clinical oversight</a:t>
            </a:r>
            <a:endParaRPr lang="en-US" sz="1600" dirty="0">
              <a:latin typeface="Arial" panose="020B0604020202020204" pitchFamily="34" charset="0"/>
              <a:cs typeface="Arial" panose="020B0604020202020204" pitchFamily="34" charset="0"/>
            </a:endParaRPr>
          </a:p>
          <a:p>
            <a:pPr lvl="1">
              <a:lnSpc>
                <a:spcPct val="1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Lack of </a:t>
            </a:r>
            <a:r>
              <a:rPr lang="en-US" sz="1600" b="1" dirty="0">
                <a:latin typeface="Arial" panose="020B0604020202020204" pitchFamily="34" charset="0"/>
                <a:cs typeface="Arial" panose="020B0604020202020204" pitchFamily="34" charset="0"/>
              </a:rPr>
              <a:t>a clinical model/interventions for this complex vulnerable cohort </a:t>
            </a:r>
            <a:r>
              <a:rPr lang="en-US" sz="1600" dirty="0">
                <a:latin typeface="Arial" panose="020B0604020202020204" pitchFamily="34" charset="0"/>
                <a:cs typeface="Arial" panose="020B0604020202020204" pitchFamily="34" charset="0"/>
              </a:rPr>
              <a:t>of individuals</a:t>
            </a:r>
          </a:p>
          <a:p>
            <a:pPr marL="0">
              <a:lnSpc>
                <a:spcPct val="100000"/>
              </a:lnSpc>
              <a:buNone/>
            </a:pPr>
            <a:r>
              <a:rPr lang="en-US" sz="1600" dirty="0">
                <a:latin typeface="Arial" panose="020B0604020202020204" pitchFamily="34" charset="0"/>
                <a:cs typeface="Arial" panose="020B0604020202020204" pitchFamily="34" charset="0"/>
              </a:rPr>
              <a:t>  Probation have reported:</a:t>
            </a:r>
          </a:p>
          <a:p>
            <a:pPr lvl="1">
              <a:lnSpc>
                <a:spcPct val="100000"/>
              </a:lnSpc>
              <a:buFont typeface="Wingdings" panose="05000000000000000000" pitchFamily="2" charset="2"/>
              <a:buChar char="Ø"/>
            </a:pPr>
            <a:r>
              <a:rPr lang="en-US" sz="1600" dirty="0">
                <a:latin typeface="Arial" panose="020B0604020202020204" pitchFamily="34" charset="0"/>
                <a:cs typeface="Arial" panose="020B0604020202020204" pitchFamily="34" charset="0"/>
              </a:rPr>
              <a:t>Increasing caseloads of individuals with </a:t>
            </a:r>
            <a:r>
              <a:rPr lang="en-US" sz="1600" b="1" dirty="0">
                <a:latin typeface="Arial" panose="020B0604020202020204" pitchFamily="34" charset="0"/>
                <a:cs typeface="Arial" panose="020B0604020202020204" pitchFamily="34" charset="0"/>
              </a:rPr>
              <a:t>high levels of complexities</a:t>
            </a:r>
          </a:p>
          <a:p>
            <a:pPr lvl="1">
              <a:lnSpc>
                <a:spcPct val="100000"/>
              </a:lnSpc>
              <a:buFont typeface="Wingdings" panose="05000000000000000000" pitchFamily="2" charset="2"/>
              <a:buChar char="Ø"/>
            </a:pPr>
            <a:r>
              <a:rPr lang="en-US" sz="1600" b="1" dirty="0">
                <a:latin typeface="Arial" panose="020B0604020202020204" pitchFamily="34" charset="0"/>
                <a:cs typeface="Arial" panose="020B0604020202020204" pitchFamily="34" charset="0"/>
              </a:rPr>
              <a:t>Custodial sentences for those </a:t>
            </a:r>
            <a:r>
              <a:rPr lang="en-US" sz="1600" dirty="0">
                <a:latin typeface="Arial" panose="020B0604020202020204" pitchFamily="34" charset="0"/>
                <a:cs typeface="Arial" panose="020B0604020202020204" pitchFamily="34" charset="0"/>
              </a:rPr>
              <a:t>who have underlying mental health/substance misuse issues</a:t>
            </a:r>
          </a:p>
          <a:p>
            <a:pPr lvl="1">
              <a:lnSpc>
                <a:spcPct val="100000"/>
              </a:lnSpc>
              <a:buFont typeface="Wingdings" panose="05000000000000000000" pitchFamily="2" charset="2"/>
              <a:buChar char="Ø"/>
            </a:pPr>
            <a:r>
              <a:rPr lang="en-US" sz="1600" b="1" dirty="0">
                <a:latin typeface="Arial" panose="020B0604020202020204" pitchFamily="34" charset="0"/>
                <a:cs typeface="Arial" panose="020B0604020202020204" pitchFamily="34" charset="0"/>
              </a:rPr>
              <a:t>Breaching </a:t>
            </a:r>
            <a:r>
              <a:rPr lang="en-US" sz="1600" dirty="0">
                <a:latin typeface="Arial" panose="020B0604020202020204" pitchFamily="34" charset="0"/>
                <a:cs typeface="Arial" panose="020B0604020202020204" pitchFamily="34" charset="0"/>
              </a:rPr>
              <a:t>due to the underlying issues not being addressed.</a:t>
            </a:r>
          </a:p>
          <a:p>
            <a:pPr lvl="1">
              <a:lnSpc>
                <a:spcPct val="100000"/>
              </a:lnSpc>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lvl="1">
              <a:lnSpc>
                <a:spcPct val="100000"/>
              </a:lnSpc>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lvl="1">
              <a:lnSpc>
                <a:spcPct val="100000"/>
              </a:lnSpc>
              <a:buFont typeface="Wingdings" panose="05000000000000000000" pitchFamily="2" charset="2"/>
              <a:buChar char="Ø"/>
            </a:pPr>
            <a:endParaRPr lang="en-US" sz="1800" dirty="0">
              <a:latin typeface="Arial" panose="020B0604020202020204" pitchFamily="34" charset="0"/>
              <a:cs typeface="Arial" panose="020B0604020202020204" pitchFamily="34" charset="0"/>
            </a:endParaRPr>
          </a:p>
          <a:p>
            <a:pPr marL="0" lvl="1" indent="0">
              <a:lnSpc>
                <a:spcPct val="100000"/>
              </a:lnSpc>
              <a:buNone/>
            </a:pPr>
            <a:r>
              <a:rPr lang="en-US" sz="1800" dirty="0">
                <a:latin typeface="Arial" panose="020B0604020202020204" pitchFamily="34" charset="0"/>
                <a:cs typeface="Arial" panose="020B0604020202020204" pitchFamily="34" charset="0"/>
              </a:rPr>
              <a:t> </a:t>
            </a:r>
          </a:p>
          <a:p>
            <a:pPr marL="0" lvl="1" indent="0">
              <a:lnSpc>
                <a:spcPct val="100000"/>
              </a:lnSpc>
              <a:buNone/>
            </a:pPr>
            <a:endParaRPr lang="en-US" sz="1600" b="1" dirty="0">
              <a:latin typeface="Arial" panose="020B0604020202020204" pitchFamily="34" charset="0"/>
              <a:cs typeface="Arial" panose="020B0604020202020204" pitchFamily="34" charset="0"/>
            </a:endParaRPr>
          </a:p>
          <a:p>
            <a:pPr marL="0" lvl="1" indent="0">
              <a:lnSpc>
                <a:spcPct val="100000"/>
              </a:lnSpc>
              <a:buNone/>
            </a:pPr>
            <a:endParaRPr lang="en-US" sz="1600" b="1" dirty="0">
              <a:latin typeface="Arial" panose="020B0604020202020204" pitchFamily="34" charset="0"/>
              <a:cs typeface="Arial" panose="020B0604020202020204" pitchFamily="34" charset="0"/>
            </a:endParaRPr>
          </a:p>
          <a:p>
            <a:pPr marL="285750" lvl="1" indent="-285750">
              <a:lnSpc>
                <a:spcPct val="100000"/>
              </a:lnSpc>
            </a:pPr>
            <a:r>
              <a:rPr lang="en-US" sz="1600" b="1" dirty="0">
                <a:latin typeface="Arial" panose="020B0604020202020204" pitchFamily="34" charset="0"/>
                <a:cs typeface="Arial" panose="020B0604020202020204" pitchFamily="34" charset="0"/>
              </a:rPr>
              <a:t>Improved partnership with substance misuse providers is </a:t>
            </a:r>
            <a:r>
              <a:rPr lang="en-US" sz="1600" dirty="0">
                <a:latin typeface="Arial" panose="020B0604020202020204" pitchFamily="34" charset="0"/>
                <a:cs typeface="Arial" panose="020B0604020202020204" pitchFamily="34" charset="0"/>
              </a:rPr>
              <a:t>vital to enable the sentencing to combined orders (MHTR/DRR, MHTR/ATR), if appropriate. </a:t>
            </a:r>
          </a:p>
          <a:p>
            <a:pPr marL="285750" lvl="1" indent="-285750">
              <a:lnSpc>
                <a:spcPct val="100000"/>
              </a:lnSpc>
            </a:pPr>
            <a:r>
              <a:rPr lang="en-US" sz="1600" b="1" dirty="0">
                <a:latin typeface="Arial" panose="020B0604020202020204" pitchFamily="34" charset="0"/>
                <a:cs typeface="Arial" panose="020B0604020202020204" pitchFamily="34" charset="0"/>
              </a:rPr>
              <a:t>The MHTR service will include</a:t>
            </a:r>
            <a:r>
              <a:rPr lang="en-US" sz="1600" dirty="0">
                <a:latin typeface="Arial" panose="020B0604020202020204" pitchFamily="34" charset="0"/>
                <a:cs typeface="Arial" panose="020B0604020202020204" pitchFamily="34" charset="0"/>
              </a:rPr>
              <a:t> an overseeing </a:t>
            </a:r>
            <a:r>
              <a:rPr lang="en-US" sz="1600" b="1" dirty="0">
                <a:latin typeface="Arial" panose="020B0604020202020204" pitchFamily="34" charset="0"/>
                <a:cs typeface="Arial" panose="020B0604020202020204" pitchFamily="34" charset="0"/>
              </a:rPr>
              <a:t>Clinical Lead who holds the requirement </a:t>
            </a:r>
            <a:r>
              <a:rPr lang="en-US" sz="1600" dirty="0">
                <a:latin typeface="Arial" panose="020B0604020202020204" pitchFamily="34" charset="0"/>
                <a:cs typeface="Arial" panose="020B0604020202020204" pitchFamily="34" charset="0"/>
              </a:rPr>
              <a:t>and provides clinical supervision. </a:t>
            </a:r>
            <a:r>
              <a:rPr lang="en-US" sz="1600" b="1" dirty="0">
                <a:latin typeface="Arial" panose="020B0604020202020204" pitchFamily="34" charset="0"/>
                <a:cs typeface="Arial" panose="020B0604020202020204" pitchFamily="34" charset="0"/>
              </a:rPr>
              <a:t>primary care practitioners assess the individual and provide </a:t>
            </a:r>
            <a:r>
              <a:rPr lang="en-US" sz="1600" dirty="0">
                <a:latin typeface="Arial" panose="020B0604020202020204" pitchFamily="34" charset="0"/>
                <a:cs typeface="Arial" panose="020B0604020202020204" pitchFamily="34" charset="0"/>
              </a:rPr>
              <a:t>the interventions</a:t>
            </a:r>
            <a:r>
              <a:rPr lang="en-US" sz="2200" dirty="0">
                <a:latin typeface="Arial" panose="020B0604020202020204" pitchFamily="34" charset="0"/>
                <a:cs typeface="Arial" panose="020B0604020202020204" pitchFamily="34" charset="0"/>
              </a:rPr>
              <a:t>. </a:t>
            </a:r>
          </a:p>
          <a:p>
            <a:endParaRPr lang="en-GB" dirty="0"/>
          </a:p>
        </p:txBody>
      </p:sp>
      <p:pic>
        <p:nvPicPr>
          <p:cNvPr id="4" name="Picture 3" descr="A picture containing clipart&#10;&#10;Description generated with very high confidence">
            <a:extLst>
              <a:ext uri="{FF2B5EF4-FFF2-40B4-BE49-F238E27FC236}">
                <a16:creationId xmlns:a16="http://schemas.microsoft.com/office/drawing/2014/main" xmlns="" id="{BA1FA42A-3565-4710-90AB-F23C78422A65}"/>
              </a:ext>
            </a:extLst>
          </p:cNvPr>
          <p:cNvPicPr>
            <a:picLocks noChangeAspect="1"/>
          </p:cNvPicPr>
          <p:nvPr/>
        </p:nvPicPr>
        <p:blipFill>
          <a:blip r:embed="rId2"/>
          <a:stretch>
            <a:fillRect/>
          </a:stretch>
        </p:blipFill>
        <p:spPr>
          <a:xfrm>
            <a:off x="10947359" y="232064"/>
            <a:ext cx="1080655" cy="436418"/>
          </a:xfrm>
          <a:prstGeom prst="rect">
            <a:avLst/>
          </a:prstGeom>
        </p:spPr>
      </p:pic>
      <p:sp>
        <p:nvSpPr>
          <p:cNvPr id="7" name="Rectangle 6">
            <a:extLst>
              <a:ext uri="{FF2B5EF4-FFF2-40B4-BE49-F238E27FC236}">
                <a16:creationId xmlns:a16="http://schemas.microsoft.com/office/drawing/2014/main" xmlns="" id="{03E954E4-B814-452F-B54B-8A7773292D20}"/>
              </a:ext>
            </a:extLst>
          </p:cNvPr>
          <p:cNvSpPr/>
          <p:nvPr/>
        </p:nvSpPr>
        <p:spPr>
          <a:xfrm>
            <a:off x="182880" y="3951047"/>
            <a:ext cx="11845133" cy="1338409"/>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dirty="0">
                <a:solidFill>
                  <a:schemeClr val="bg1"/>
                </a:solidFill>
                <a:latin typeface="Arial" panose="020B0604020202020204" pitchFamily="34" charset="0"/>
                <a:cs typeface="Arial" panose="020B0604020202020204" pitchFamily="34" charset="0"/>
              </a:rPr>
              <a:t>NHS England and NHS Improvement have developed the primary care (PC) MHTR model to directly address these issues. The model includes Evidence based clinical interventions and are inclusive for all individuals who meet the clinical criteria, including those with dual diagnosis/personality disorder/neurodiversity. Criteria for acceptance is based on the mental health assessments, offence (community order or higher threshold) and age.</a:t>
            </a:r>
            <a:endParaRPr lang="en-GB" dirty="0">
              <a:solidFill>
                <a:schemeClr val="bg1"/>
              </a:solidFill>
            </a:endParaRPr>
          </a:p>
        </p:txBody>
      </p:sp>
    </p:spTree>
    <p:extLst>
      <p:ext uri="{BB962C8B-B14F-4D97-AF65-F5344CB8AC3E}">
        <p14:creationId xmlns:p14="http://schemas.microsoft.com/office/powerpoint/2010/main" val="31496224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1C67C8A-8C59-4BBA-8D47-D408670AC1D1}"/>
              </a:ext>
            </a:extLst>
          </p:cNvPr>
          <p:cNvSpPr>
            <a:spLocks noGrp="1"/>
          </p:cNvSpPr>
          <p:nvPr>
            <p:ph type="title"/>
          </p:nvPr>
        </p:nvSpPr>
        <p:spPr>
          <a:xfrm>
            <a:off x="1945481" y="409562"/>
            <a:ext cx="8722519" cy="994172"/>
          </a:xfrm>
        </p:spPr>
        <p:txBody>
          <a:bodyPr/>
          <a:lstStyle/>
          <a:p>
            <a:r>
              <a:rPr lang="en-GB" sz="3200" b="1" dirty="0">
                <a:solidFill>
                  <a:schemeClr val="accent1"/>
                </a:solidFill>
                <a:latin typeface="Arial" panose="020B0604020202020204" pitchFamily="34" charset="0"/>
                <a:cs typeface="Arial" panose="020B0604020202020204" pitchFamily="34" charset="0"/>
              </a:rPr>
              <a:t>A CSTR Site</a:t>
            </a:r>
            <a:br>
              <a:rPr lang="en-GB" sz="3200" b="1" dirty="0">
                <a:solidFill>
                  <a:schemeClr val="accent1"/>
                </a:solidFill>
                <a:latin typeface="Arial" panose="020B0604020202020204" pitchFamily="34" charset="0"/>
                <a:cs typeface="Arial" panose="020B0604020202020204" pitchFamily="34" charset="0"/>
              </a:rPr>
            </a:br>
            <a:r>
              <a:rPr lang="en-GB" sz="3200" b="1" dirty="0">
                <a:solidFill>
                  <a:schemeClr val="accent1"/>
                </a:solidFill>
                <a:latin typeface="Arial" panose="020B0604020202020204" pitchFamily="34" charset="0"/>
                <a:cs typeface="Arial" panose="020B0604020202020204" pitchFamily="34" charset="0"/>
              </a:rPr>
              <a:t> </a:t>
            </a:r>
          </a:p>
        </p:txBody>
      </p:sp>
      <p:sp>
        <p:nvSpPr>
          <p:cNvPr id="46" name="Arrow: Left-Right 45">
            <a:extLst>
              <a:ext uri="{FF2B5EF4-FFF2-40B4-BE49-F238E27FC236}">
                <a16:creationId xmlns:a16="http://schemas.microsoft.com/office/drawing/2014/main" xmlns="" id="{AC50CBFC-A53B-4FB1-ADBE-E980F66BED1F}"/>
              </a:ext>
            </a:extLst>
          </p:cNvPr>
          <p:cNvSpPr/>
          <p:nvPr/>
        </p:nvSpPr>
        <p:spPr>
          <a:xfrm>
            <a:off x="371060" y="1471313"/>
            <a:ext cx="5359295" cy="446250"/>
          </a:xfrm>
          <a:prstGeom prst="lef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200" dirty="0">
                <a:solidFill>
                  <a:srgbClr val="4472C4">
                    <a:lumMod val="50000"/>
                  </a:srgbClr>
                </a:solidFill>
                <a:latin typeface="Calibri" panose="020F0502020204030204"/>
              </a:rPr>
              <a:t>Pre-sentence (Court Duty Officer-CDO)</a:t>
            </a:r>
          </a:p>
        </p:txBody>
      </p:sp>
      <p:sp>
        <p:nvSpPr>
          <p:cNvPr id="47" name="Flowchart: Alternate Process 46">
            <a:extLst>
              <a:ext uri="{FF2B5EF4-FFF2-40B4-BE49-F238E27FC236}">
                <a16:creationId xmlns:a16="http://schemas.microsoft.com/office/drawing/2014/main" xmlns="" id="{18260EFC-4007-456A-BDC1-C042244FFF08}"/>
              </a:ext>
            </a:extLst>
          </p:cNvPr>
          <p:cNvSpPr/>
          <p:nvPr/>
        </p:nvSpPr>
        <p:spPr>
          <a:xfrm>
            <a:off x="456573" y="2039979"/>
            <a:ext cx="1395225" cy="947863"/>
          </a:xfrm>
          <a:prstGeom prst="flowChartAlternateProcess">
            <a:avLst/>
          </a:prstGeom>
          <a:solidFill>
            <a:schemeClr val="accent1">
              <a:lumMod val="5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Referral </a:t>
            </a:r>
          </a:p>
          <a:p>
            <a:pPr algn="ctr" defTabSz="514350">
              <a:defRPr/>
            </a:pPr>
            <a:r>
              <a:rPr lang="en-GB" sz="1050" dirty="0">
                <a:solidFill>
                  <a:prstClr val="white"/>
                </a:solidFill>
                <a:latin typeface="Calibri" panose="020F0502020204030204"/>
              </a:rPr>
              <a:t>e.g. from CDO/Liaison &amp; Diversion/Legal Representative</a:t>
            </a:r>
          </a:p>
        </p:txBody>
      </p:sp>
      <p:sp>
        <p:nvSpPr>
          <p:cNvPr id="48" name="Flowchart: Alternate Process 47">
            <a:extLst>
              <a:ext uri="{FF2B5EF4-FFF2-40B4-BE49-F238E27FC236}">
                <a16:creationId xmlns:a16="http://schemas.microsoft.com/office/drawing/2014/main" xmlns="" id="{4CCEE2FD-B5B2-4849-8D53-8614CCE77EBE}"/>
              </a:ext>
            </a:extLst>
          </p:cNvPr>
          <p:cNvSpPr/>
          <p:nvPr/>
        </p:nvSpPr>
        <p:spPr>
          <a:xfrm>
            <a:off x="2076158" y="2039979"/>
            <a:ext cx="1473491" cy="1144643"/>
          </a:xfrm>
          <a:prstGeom prst="flowChartAlternateProcess">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MHTR primary care trigger screen: </a:t>
            </a:r>
          </a:p>
          <a:p>
            <a:pPr algn="ctr" defTabSz="514350">
              <a:defRPr/>
            </a:pPr>
            <a:r>
              <a:rPr lang="en-GB" sz="1050" dirty="0">
                <a:solidFill>
                  <a:prstClr val="white"/>
                </a:solidFill>
                <a:latin typeface="Calibri" panose="020F0502020204030204"/>
              </a:rPr>
              <a:t>Indicates high levels of </a:t>
            </a:r>
            <a:r>
              <a:rPr lang="en-GB" sz="1050" dirty="0">
                <a:solidFill>
                  <a:srgbClr val="FFFFFF"/>
                </a:solidFill>
                <a:latin typeface="Calibri" panose="020F0502020204030204"/>
              </a:rPr>
              <a:t>psychological</a:t>
            </a:r>
            <a:r>
              <a:rPr lang="en-GB" sz="1050" dirty="0">
                <a:solidFill>
                  <a:prstClr val="white"/>
                </a:solidFill>
                <a:latin typeface="Calibri" panose="020F0502020204030204"/>
              </a:rPr>
              <a:t> distress </a:t>
            </a:r>
          </a:p>
        </p:txBody>
      </p:sp>
      <p:sp>
        <p:nvSpPr>
          <p:cNvPr id="49" name="Flowchart: Alternate Process 48">
            <a:extLst>
              <a:ext uri="{FF2B5EF4-FFF2-40B4-BE49-F238E27FC236}">
                <a16:creationId xmlns:a16="http://schemas.microsoft.com/office/drawing/2014/main" xmlns="" id="{F256C3DA-95DD-49FA-9B71-0802F82AF0D3}"/>
              </a:ext>
            </a:extLst>
          </p:cNvPr>
          <p:cNvSpPr/>
          <p:nvPr/>
        </p:nvSpPr>
        <p:spPr>
          <a:xfrm>
            <a:off x="3774009" y="1886867"/>
            <a:ext cx="1859617" cy="908690"/>
          </a:xfrm>
          <a:prstGeom prst="flowChartAlternateProcess">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If guilty plea: </a:t>
            </a:r>
          </a:p>
          <a:p>
            <a:pPr algn="ctr" defTabSz="514350">
              <a:defRPr/>
            </a:pPr>
            <a:r>
              <a:rPr lang="en-GB" sz="1050" dirty="0">
                <a:solidFill>
                  <a:prstClr val="white"/>
                </a:solidFill>
                <a:latin typeface="Calibri" panose="020F0502020204030204"/>
              </a:rPr>
              <a:t>MHTR assessment by MH Practitioner </a:t>
            </a:r>
          </a:p>
          <a:p>
            <a:pPr algn="ctr" defTabSz="514350">
              <a:defRPr/>
            </a:pPr>
            <a:r>
              <a:rPr lang="en-GB" sz="1050" dirty="0">
                <a:solidFill>
                  <a:prstClr val="white"/>
                </a:solidFill>
                <a:latin typeface="Calibri" panose="020F0502020204030204"/>
              </a:rPr>
              <a:t>ATR/DRR  screen by CDO or provider] </a:t>
            </a:r>
          </a:p>
        </p:txBody>
      </p:sp>
      <p:sp>
        <p:nvSpPr>
          <p:cNvPr id="50" name="Flowchart: Alternate Process 49">
            <a:extLst>
              <a:ext uri="{FF2B5EF4-FFF2-40B4-BE49-F238E27FC236}">
                <a16:creationId xmlns:a16="http://schemas.microsoft.com/office/drawing/2014/main" xmlns="" id="{CEC29477-4F85-4C96-981D-E90D11329737}"/>
              </a:ext>
            </a:extLst>
          </p:cNvPr>
          <p:cNvSpPr/>
          <p:nvPr/>
        </p:nvSpPr>
        <p:spPr>
          <a:xfrm>
            <a:off x="3774010" y="2894824"/>
            <a:ext cx="1860152" cy="962637"/>
          </a:xfrm>
          <a:prstGeom prst="flowChartAlternateProcess">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If suitable for MHTR/DRR/ATR and client </a:t>
            </a:r>
            <a:r>
              <a:rPr lang="en-GB" sz="1050" dirty="0">
                <a:solidFill>
                  <a:srgbClr val="FFFFFF"/>
                </a:solidFill>
                <a:latin typeface="Calibri" panose="020F0502020204030204"/>
              </a:rPr>
              <a:t>consents, clinical lead </a:t>
            </a:r>
            <a:r>
              <a:rPr lang="en-GB" sz="1050" dirty="0">
                <a:solidFill>
                  <a:prstClr val="white"/>
                </a:solidFill>
                <a:latin typeface="Calibri" panose="020F0502020204030204"/>
              </a:rPr>
              <a:t>(MHTR) or substance misuse provider (ATR/DRR) contacted</a:t>
            </a:r>
          </a:p>
        </p:txBody>
      </p:sp>
      <p:sp>
        <p:nvSpPr>
          <p:cNvPr id="51" name="Flowchart: Alternate Process 50">
            <a:extLst>
              <a:ext uri="{FF2B5EF4-FFF2-40B4-BE49-F238E27FC236}">
                <a16:creationId xmlns:a16="http://schemas.microsoft.com/office/drawing/2014/main" xmlns="" id="{65BE6B6C-77F6-4409-A9D4-203D8C2A9A55}"/>
              </a:ext>
            </a:extLst>
          </p:cNvPr>
          <p:cNvSpPr/>
          <p:nvPr/>
        </p:nvSpPr>
        <p:spPr>
          <a:xfrm>
            <a:off x="3796233" y="4403715"/>
            <a:ext cx="1837394" cy="616799"/>
          </a:xfrm>
          <a:prstGeom prst="flowChartAlternateProcess">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srgbClr val="FFFFFF"/>
                </a:solidFill>
                <a:latin typeface="Calibri" panose="020F0502020204030204"/>
              </a:rPr>
              <a:t>Verbal report from CDO for recommendation into Pre sentence report  </a:t>
            </a:r>
          </a:p>
        </p:txBody>
      </p:sp>
      <p:sp>
        <p:nvSpPr>
          <p:cNvPr id="52" name="Flowchart: Alternate Process 51">
            <a:extLst>
              <a:ext uri="{FF2B5EF4-FFF2-40B4-BE49-F238E27FC236}">
                <a16:creationId xmlns:a16="http://schemas.microsoft.com/office/drawing/2014/main" xmlns="" id="{DF5A8B3F-EDAC-4026-BF7E-AFBD0145859B}"/>
              </a:ext>
            </a:extLst>
          </p:cNvPr>
          <p:cNvSpPr/>
          <p:nvPr/>
        </p:nvSpPr>
        <p:spPr>
          <a:xfrm>
            <a:off x="3796233" y="5116796"/>
            <a:ext cx="1837394" cy="428125"/>
          </a:xfrm>
          <a:prstGeom prst="flowChartAlternateProcess">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CDO makes recommendations to court  </a:t>
            </a:r>
          </a:p>
        </p:txBody>
      </p:sp>
      <p:sp>
        <p:nvSpPr>
          <p:cNvPr id="53" name="Flowchart: Alternate Process 52">
            <a:extLst>
              <a:ext uri="{FF2B5EF4-FFF2-40B4-BE49-F238E27FC236}">
                <a16:creationId xmlns:a16="http://schemas.microsoft.com/office/drawing/2014/main" xmlns="" id="{F4FDC912-61C1-4BE3-80B6-9A1823AB143E}"/>
              </a:ext>
            </a:extLst>
          </p:cNvPr>
          <p:cNvSpPr/>
          <p:nvPr/>
        </p:nvSpPr>
        <p:spPr>
          <a:xfrm>
            <a:off x="6181507" y="3683814"/>
            <a:ext cx="2720756" cy="719901"/>
          </a:xfrm>
          <a:prstGeom prst="flowChartAlternateProcess">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Date for first appt agreed. Individualised care plan agreed with Providers, Client and Clinical Lead </a:t>
            </a:r>
          </a:p>
        </p:txBody>
      </p:sp>
      <p:sp>
        <p:nvSpPr>
          <p:cNvPr id="54" name="Flowchart: Alternate Process 53">
            <a:extLst>
              <a:ext uri="{FF2B5EF4-FFF2-40B4-BE49-F238E27FC236}">
                <a16:creationId xmlns:a16="http://schemas.microsoft.com/office/drawing/2014/main" xmlns="" id="{8F5D3CC9-86A5-4FD0-AB2E-BDD8C9492C00}"/>
              </a:ext>
            </a:extLst>
          </p:cNvPr>
          <p:cNvSpPr/>
          <p:nvPr/>
        </p:nvSpPr>
        <p:spPr>
          <a:xfrm>
            <a:off x="3796233" y="3949584"/>
            <a:ext cx="1837394" cy="360827"/>
          </a:xfrm>
          <a:prstGeom prst="flowChartAlternateProcess">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CDO assesses level of risk to self and others</a:t>
            </a:r>
          </a:p>
        </p:txBody>
      </p:sp>
      <p:sp>
        <p:nvSpPr>
          <p:cNvPr id="57" name="Arrow: Left-Right 2">
            <a:extLst>
              <a:ext uri="{FF2B5EF4-FFF2-40B4-BE49-F238E27FC236}">
                <a16:creationId xmlns:a16="http://schemas.microsoft.com/office/drawing/2014/main" xmlns="" id="{F0163346-D8FC-4909-9F8D-2A43CAC91C83}"/>
              </a:ext>
            </a:extLst>
          </p:cNvPr>
          <p:cNvSpPr/>
          <p:nvPr/>
        </p:nvSpPr>
        <p:spPr>
          <a:xfrm>
            <a:off x="5989912" y="1478458"/>
            <a:ext cx="3068502" cy="432943"/>
          </a:xfrm>
          <a:prstGeom prst="lef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200" dirty="0">
                <a:solidFill>
                  <a:srgbClr val="4472C4">
                    <a:lumMod val="50000"/>
                  </a:srgbClr>
                </a:solidFill>
                <a:latin typeface="Calibri" panose="020F0502020204030204"/>
              </a:rPr>
              <a:t>Sentence</a:t>
            </a:r>
          </a:p>
        </p:txBody>
      </p:sp>
      <p:sp>
        <p:nvSpPr>
          <p:cNvPr id="59" name="Flowchart: Alternate Process 58">
            <a:extLst>
              <a:ext uri="{FF2B5EF4-FFF2-40B4-BE49-F238E27FC236}">
                <a16:creationId xmlns:a16="http://schemas.microsoft.com/office/drawing/2014/main" xmlns="" id="{50543957-33E1-4B44-9B7D-A8FCD97A3AB6}"/>
              </a:ext>
            </a:extLst>
          </p:cNvPr>
          <p:cNvSpPr/>
          <p:nvPr/>
        </p:nvSpPr>
        <p:spPr>
          <a:xfrm>
            <a:off x="6181507" y="2039978"/>
            <a:ext cx="2720756" cy="1518902"/>
          </a:xfrm>
          <a:prstGeom prst="flowChartAlternateProcess">
            <a:avLst/>
          </a:prstGeom>
          <a:solidFill>
            <a:schemeClr val="accent1">
              <a:lumMod val="60000"/>
              <a:lumOff val="4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514350">
              <a:defRPr/>
            </a:pPr>
            <a:r>
              <a:rPr lang="en-GB" sz="1050" dirty="0">
                <a:solidFill>
                  <a:prstClr val="white"/>
                </a:solidFill>
                <a:latin typeface="Calibri" panose="020F0502020204030204"/>
              </a:rPr>
              <a:t>Court impose community order or SSO to include CSTR. Judiciary to check (if not already covered in PSR):</a:t>
            </a:r>
          </a:p>
          <a:p>
            <a:pPr algn="ctr" defTabSz="514350">
              <a:defRPr/>
            </a:pPr>
            <a:r>
              <a:rPr lang="en-GB" sz="1050" dirty="0">
                <a:solidFill>
                  <a:srgbClr val="FFFFFF"/>
                </a:solidFill>
                <a:latin typeface="Calibri" panose="020F0502020204030204"/>
              </a:rPr>
              <a:t>- Individual has given</a:t>
            </a:r>
            <a:r>
              <a:rPr lang="en-GB" sz="1050" dirty="0">
                <a:solidFill>
                  <a:srgbClr val="FF0000"/>
                </a:solidFill>
                <a:latin typeface="Calibri" panose="020F0502020204030204"/>
              </a:rPr>
              <a:t> </a:t>
            </a:r>
            <a:r>
              <a:rPr lang="en-GB" sz="1050" dirty="0">
                <a:solidFill>
                  <a:prstClr val="white"/>
                </a:solidFill>
                <a:latin typeface="Calibri" panose="020F0502020204030204"/>
              </a:rPr>
              <a:t>consent</a:t>
            </a:r>
          </a:p>
          <a:p>
            <a:pPr algn="ctr" defTabSz="514350">
              <a:defRPr/>
            </a:pPr>
            <a:r>
              <a:rPr lang="en-GB" sz="1050" dirty="0">
                <a:solidFill>
                  <a:srgbClr val="FFFFFF"/>
                </a:solidFill>
                <a:latin typeface="Calibri" panose="020F0502020204030204"/>
              </a:rPr>
              <a:t>- Clinical </a:t>
            </a:r>
            <a:r>
              <a:rPr lang="en-GB" sz="1050" dirty="0">
                <a:solidFill>
                  <a:prstClr val="white"/>
                </a:solidFill>
                <a:latin typeface="Calibri" panose="020F0502020204030204"/>
              </a:rPr>
              <a:t>responsibility agreed</a:t>
            </a:r>
          </a:p>
          <a:p>
            <a:pPr algn="ctr" defTabSz="514350">
              <a:defRPr/>
            </a:pPr>
            <a:r>
              <a:rPr lang="en-GB" sz="1050" dirty="0">
                <a:solidFill>
                  <a:srgbClr val="FFFFFF"/>
                </a:solidFill>
                <a:latin typeface="Calibri" panose="020F0502020204030204"/>
              </a:rPr>
              <a:t>- C</a:t>
            </a:r>
            <a:r>
              <a:rPr lang="en-GB" sz="1050" dirty="0">
                <a:solidFill>
                  <a:prstClr val="white"/>
                </a:solidFill>
                <a:latin typeface="Calibri" panose="020F0502020204030204"/>
              </a:rPr>
              <a:t>STR court review timetable</a:t>
            </a:r>
          </a:p>
        </p:txBody>
      </p:sp>
      <p:cxnSp>
        <p:nvCxnSpPr>
          <p:cNvPr id="66" name="Straight Arrow Connector 65">
            <a:extLst>
              <a:ext uri="{FF2B5EF4-FFF2-40B4-BE49-F238E27FC236}">
                <a16:creationId xmlns:a16="http://schemas.microsoft.com/office/drawing/2014/main" xmlns="" id="{B91FB26C-F479-4199-BD4F-178A65BE1A59}"/>
              </a:ext>
            </a:extLst>
          </p:cNvPr>
          <p:cNvCxnSpPr>
            <a:cxnSpLocks/>
            <a:stCxn id="52" idx="3"/>
            <a:endCxn id="59" idx="1"/>
          </p:cNvCxnSpPr>
          <p:nvPr/>
        </p:nvCxnSpPr>
        <p:spPr>
          <a:xfrm flipV="1">
            <a:off x="5633627" y="2799429"/>
            <a:ext cx="547880" cy="2531430"/>
          </a:xfrm>
          <a:prstGeom prst="straightConnector1">
            <a:avLst/>
          </a:prstGeom>
          <a:ln w="19050">
            <a:tailEnd type="arrow"/>
          </a:ln>
        </p:spPr>
        <p:style>
          <a:lnRef idx="1">
            <a:schemeClr val="accent1"/>
          </a:lnRef>
          <a:fillRef idx="0">
            <a:schemeClr val="accent1"/>
          </a:fillRef>
          <a:effectRef idx="0">
            <a:schemeClr val="accent1"/>
          </a:effectRef>
          <a:fontRef idx="minor">
            <a:schemeClr val="tx1"/>
          </a:fontRef>
        </p:style>
      </p:cxnSp>
      <p:sp>
        <p:nvSpPr>
          <p:cNvPr id="76" name="Arrow: Right 75">
            <a:extLst>
              <a:ext uri="{FF2B5EF4-FFF2-40B4-BE49-F238E27FC236}">
                <a16:creationId xmlns:a16="http://schemas.microsoft.com/office/drawing/2014/main" xmlns="" id="{ED02614A-586D-4656-9E1B-B3F8DF6F05E1}"/>
              </a:ext>
            </a:extLst>
          </p:cNvPr>
          <p:cNvSpPr/>
          <p:nvPr/>
        </p:nvSpPr>
        <p:spPr>
          <a:xfrm>
            <a:off x="3587887" y="2344461"/>
            <a:ext cx="163628" cy="1781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75">
              <a:solidFill>
                <a:srgbClr val="FFFFFF"/>
              </a:solidFill>
              <a:latin typeface="Calibri" panose="020F0502020204030204"/>
            </a:endParaRPr>
          </a:p>
        </p:txBody>
      </p:sp>
      <p:sp>
        <p:nvSpPr>
          <p:cNvPr id="77" name="Arrow: Right 76">
            <a:extLst>
              <a:ext uri="{FF2B5EF4-FFF2-40B4-BE49-F238E27FC236}">
                <a16:creationId xmlns:a16="http://schemas.microsoft.com/office/drawing/2014/main" xmlns="" id="{95787091-241C-472B-979A-78E9CF691D6E}"/>
              </a:ext>
            </a:extLst>
          </p:cNvPr>
          <p:cNvSpPr/>
          <p:nvPr/>
        </p:nvSpPr>
        <p:spPr>
          <a:xfrm>
            <a:off x="1899580" y="2344461"/>
            <a:ext cx="163628" cy="1781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75">
              <a:solidFill>
                <a:srgbClr val="FFFFFF"/>
              </a:solidFill>
              <a:latin typeface="Calibri" panose="020F0502020204030204"/>
            </a:endParaRPr>
          </a:p>
        </p:txBody>
      </p:sp>
      <p:sp>
        <p:nvSpPr>
          <p:cNvPr id="78" name="Arrow: Right 77">
            <a:extLst>
              <a:ext uri="{FF2B5EF4-FFF2-40B4-BE49-F238E27FC236}">
                <a16:creationId xmlns:a16="http://schemas.microsoft.com/office/drawing/2014/main" xmlns="" id="{E821CCCF-A75D-4FA9-9DA5-205495D7C1BE}"/>
              </a:ext>
            </a:extLst>
          </p:cNvPr>
          <p:cNvSpPr/>
          <p:nvPr/>
        </p:nvSpPr>
        <p:spPr>
          <a:xfrm rot="5400000">
            <a:off x="4696223" y="2773997"/>
            <a:ext cx="163628" cy="1781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75">
              <a:solidFill>
                <a:srgbClr val="FFFFFF"/>
              </a:solidFill>
              <a:latin typeface="Calibri" panose="020F0502020204030204"/>
            </a:endParaRPr>
          </a:p>
        </p:txBody>
      </p:sp>
      <p:sp>
        <p:nvSpPr>
          <p:cNvPr id="79" name="Arrow: Right 78">
            <a:extLst>
              <a:ext uri="{FF2B5EF4-FFF2-40B4-BE49-F238E27FC236}">
                <a16:creationId xmlns:a16="http://schemas.microsoft.com/office/drawing/2014/main" xmlns="" id="{4691827A-9102-4FC0-B785-C6275D5D00D8}"/>
              </a:ext>
            </a:extLst>
          </p:cNvPr>
          <p:cNvSpPr/>
          <p:nvPr/>
        </p:nvSpPr>
        <p:spPr>
          <a:xfrm rot="5400000">
            <a:off x="4732415" y="3810188"/>
            <a:ext cx="163628" cy="1781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75">
              <a:solidFill>
                <a:srgbClr val="FFFFFF"/>
              </a:solidFill>
              <a:latin typeface="Calibri" panose="020F0502020204030204"/>
            </a:endParaRPr>
          </a:p>
        </p:txBody>
      </p:sp>
      <p:sp>
        <p:nvSpPr>
          <p:cNvPr id="80" name="Arrow: Right 79">
            <a:extLst>
              <a:ext uri="{FF2B5EF4-FFF2-40B4-BE49-F238E27FC236}">
                <a16:creationId xmlns:a16="http://schemas.microsoft.com/office/drawing/2014/main" xmlns="" id="{3C79DF75-63F4-486C-A564-084311C317C7}"/>
              </a:ext>
            </a:extLst>
          </p:cNvPr>
          <p:cNvSpPr/>
          <p:nvPr/>
        </p:nvSpPr>
        <p:spPr>
          <a:xfrm rot="5400000">
            <a:off x="4732415" y="4284117"/>
            <a:ext cx="163628" cy="1781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75">
              <a:solidFill>
                <a:srgbClr val="FFFFFF"/>
              </a:solidFill>
              <a:latin typeface="Calibri" panose="020F0502020204030204"/>
            </a:endParaRPr>
          </a:p>
        </p:txBody>
      </p:sp>
      <p:sp>
        <p:nvSpPr>
          <p:cNvPr id="81" name="Arrow: Right 80">
            <a:extLst>
              <a:ext uri="{FF2B5EF4-FFF2-40B4-BE49-F238E27FC236}">
                <a16:creationId xmlns:a16="http://schemas.microsoft.com/office/drawing/2014/main" xmlns="" id="{6C0F34EB-7FD9-4A42-94B4-EC515D6ACAB7}"/>
              </a:ext>
            </a:extLst>
          </p:cNvPr>
          <p:cNvSpPr/>
          <p:nvPr/>
        </p:nvSpPr>
        <p:spPr>
          <a:xfrm rot="5400000">
            <a:off x="4732415" y="4979570"/>
            <a:ext cx="163628" cy="1781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75">
              <a:solidFill>
                <a:srgbClr val="FFFFFF"/>
              </a:solidFill>
              <a:latin typeface="Calibri" panose="020F0502020204030204"/>
            </a:endParaRPr>
          </a:p>
        </p:txBody>
      </p:sp>
      <p:sp>
        <p:nvSpPr>
          <p:cNvPr id="82" name="Arrow: Right 81">
            <a:extLst>
              <a:ext uri="{FF2B5EF4-FFF2-40B4-BE49-F238E27FC236}">
                <a16:creationId xmlns:a16="http://schemas.microsoft.com/office/drawing/2014/main" xmlns="" id="{AE82D0BA-E3D1-4DA1-9499-976CAC37BB84}"/>
              </a:ext>
            </a:extLst>
          </p:cNvPr>
          <p:cNvSpPr/>
          <p:nvPr/>
        </p:nvSpPr>
        <p:spPr>
          <a:xfrm rot="5400000">
            <a:off x="7515930" y="3551608"/>
            <a:ext cx="163628" cy="178175"/>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975">
              <a:solidFill>
                <a:srgbClr val="FFFFFF"/>
              </a:solidFill>
              <a:latin typeface="Calibri" panose="020F0502020204030204"/>
            </a:endParaRPr>
          </a:p>
        </p:txBody>
      </p:sp>
      <p:sp>
        <p:nvSpPr>
          <p:cNvPr id="83" name="TextBox 82">
            <a:extLst>
              <a:ext uri="{FF2B5EF4-FFF2-40B4-BE49-F238E27FC236}">
                <a16:creationId xmlns:a16="http://schemas.microsoft.com/office/drawing/2014/main" xmlns="" id="{400EEC3F-1714-4954-87D4-728C399837B1}"/>
              </a:ext>
            </a:extLst>
          </p:cNvPr>
          <p:cNvSpPr txBox="1"/>
          <p:nvPr/>
        </p:nvSpPr>
        <p:spPr>
          <a:xfrm>
            <a:off x="371060" y="3254536"/>
            <a:ext cx="2658671" cy="2554545"/>
          </a:xfrm>
          <a:prstGeom prst="rect">
            <a:avLst/>
          </a:prstGeom>
          <a:noFill/>
          <a:ln>
            <a:noFill/>
          </a:ln>
        </p:spPr>
        <p:txBody>
          <a:bodyPr wrap="square" rtlCol="0">
            <a:spAutoFit/>
          </a:bodyPr>
          <a:lstStyle/>
          <a:p>
            <a:r>
              <a:rPr lang="en-GB" sz="1600" b="1" dirty="0">
                <a:solidFill>
                  <a:srgbClr val="000000"/>
                </a:solidFill>
                <a:latin typeface="Arial Narrow" panose="020B0606020202030204" pitchFamily="34" charset="0"/>
              </a:rPr>
              <a:t>To be eligible individuals must:</a:t>
            </a:r>
          </a:p>
          <a:p>
            <a:endParaRPr lang="en-GB" sz="1600" dirty="0">
              <a:solidFill>
                <a:srgbClr val="000000"/>
              </a:solidFill>
              <a:latin typeface="Arial Narrow" panose="020B0606020202030204" pitchFamily="34" charset="0"/>
            </a:endParaRPr>
          </a:p>
          <a:p>
            <a:pPr marL="214313" indent="-214313">
              <a:buFont typeface="Arial" panose="020B0604020202020204" pitchFamily="34" charset="0"/>
              <a:buChar char="•"/>
            </a:pPr>
            <a:r>
              <a:rPr lang="en-GB" sz="1600" dirty="0">
                <a:solidFill>
                  <a:srgbClr val="000000"/>
                </a:solidFill>
                <a:latin typeface="Arial Narrow" panose="020B0606020202030204" pitchFamily="34" charset="0"/>
              </a:rPr>
              <a:t>Enter a guilty plea or have been found guilty after trial</a:t>
            </a:r>
          </a:p>
          <a:p>
            <a:pPr marL="214313" indent="-214313">
              <a:buFont typeface="Arial" panose="020B0604020202020204" pitchFamily="34" charset="0"/>
              <a:buChar char="•"/>
            </a:pPr>
            <a:r>
              <a:rPr lang="en-GB" sz="1600" dirty="0">
                <a:solidFill>
                  <a:srgbClr val="000000"/>
                </a:solidFill>
                <a:latin typeface="Arial Narrow" panose="020B0606020202030204" pitchFamily="34" charset="0"/>
              </a:rPr>
              <a:t>18+ years old</a:t>
            </a:r>
          </a:p>
          <a:p>
            <a:pPr marL="214313" indent="-214313">
              <a:buFont typeface="Arial" panose="020B0604020202020204" pitchFamily="34" charset="0"/>
              <a:buChar char="•"/>
            </a:pPr>
            <a:r>
              <a:rPr lang="en-GB" sz="1600" dirty="0">
                <a:solidFill>
                  <a:srgbClr val="000000"/>
                </a:solidFill>
                <a:latin typeface="Arial Narrow" panose="020B0606020202030204" pitchFamily="34" charset="0"/>
              </a:rPr>
              <a:t>Consent</a:t>
            </a:r>
          </a:p>
          <a:p>
            <a:pPr marL="214313" indent="-214313">
              <a:buFont typeface="Arial" panose="020B0604020202020204" pitchFamily="34" charset="0"/>
              <a:buChar char="•"/>
            </a:pPr>
            <a:r>
              <a:rPr lang="en-GB" sz="1600" dirty="0">
                <a:solidFill>
                  <a:srgbClr val="000000"/>
                </a:solidFill>
                <a:latin typeface="Arial Narrow" panose="020B0606020202030204" pitchFamily="34" charset="0"/>
              </a:rPr>
              <a:t>Charged with committing an offence which falls into Community or Suspended Sentence Order (SSO) </a:t>
            </a:r>
          </a:p>
        </p:txBody>
      </p:sp>
      <p:sp>
        <p:nvSpPr>
          <p:cNvPr id="84" name="TextBox 83">
            <a:extLst>
              <a:ext uri="{FF2B5EF4-FFF2-40B4-BE49-F238E27FC236}">
                <a16:creationId xmlns:a16="http://schemas.microsoft.com/office/drawing/2014/main" xmlns="" id="{EE878EE2-9A00-46BC-9728-7292B2F0EC4D}"/>
              </a:ext>
            </a:extLst>
          </p:cNvPr>
          <p:cNvSpPr txBox="1"/>
          <p:nvPr/>
        </p:nvSpPr>
        <p:spPr>
          <a:xfrm>
            <a:off x="6255581" y="4528647"/>
            <a:ext cx="2646682" cy="577081"/>
          </a:xfrm>
          <a:prstGeom prst="rect">
            <a:avLst/>
          </a:prstGeom>
          <a:noFill/>
          <a:ln>
            <a:solidFill>
              <a:schemeClr val="tx1"/>
            </a:solidFill>
          </a:ln>
        </p:spPr>
        <p:txBody>
          <a:bodyPr wrap="square" rtlCol="0">
            <a:spAutoFit/>
          </a:bodyPr>
          <a:lstStyle/>
          <a:p>
            <a:pPr algn="ctr"/>
            <a:r>
              <a:rPr lang="en-GB" sz="1050" dirty="0">
                <a:solidFill>
                  <a:srgbClr val="000000"/>
                </a:solidFill>
                <a:latin typeface="Calibri" panose="020F0502020204030204"/>
              </a:rPr>
              <a:t>Where possible, on the day sentencing is encouraged – 80% of CSTRs sentenced on day in Programme sites</a:t>
            </a:r>
          </a:p>
        </p:txBody>
      </p:sp>
      <p:sp>
        <p:nvSpPr>
          <p:cNvPr id="85" name="TextBox 84">
            <a:extLst>
              <a:ext uri="{FF2B5EF4-FFF2-40B4-BE49-F238E27FC236}">
                <a16:creationId xmlns:a16="http://schemas.microsoft.com/office/drawing/2014/main" xmlns="" id="{E095F6AB-C107-40CB-B1DB-3196B1FCDA3D}"/>
              </a:ext>
            </a:extLst>
          </p:cNvPr>
          <p:cNvSpPr txBox="1"/>
          <p:nvPr/>
        </p:nvSpPr>
        <p:spPr>
          <a:xfrm>
            <a:off x="9058414" y="2480641"/>
            <a:ext cx="2881794" cy="2800767"/>
          </a:xfrm>
          <a:prstGeom prst="rect">
            <a:avLst/>
          </a:prstGeom>
          <a:noFill/>
          <a:ln>
            <a:noFill/>
          </a:ln>
        </p:spPr>
        <p:txBody>
          <a:bodyPr wrap="square" rtlCol="0">
            <a:spAutoFit/>
          </a:bodyPr>
          <a:lstStyle/>
          <a:p>
            <a:r>
              <a:rPr lang="en-GB" sz="1600" b="1" dirty="0">
                <a:solidFill>
                  <a:srgbClr val="000000"/>
                </a:solidFill>
                <a:latin typeface="Arial Narrow" panose="020B0606020202030204" pitchFamily="34" charset="0"/>
                <a:cs typeface="Arial" panose="020B0604020202020204" pitchFamily="34" charset="0"/>
              </a:rPr>
              <a:t>Mental Health Treatment requirements (MHTR):</a:t>
            </a:r>
          </a:p>
          <a:p>
            <a:endParaRPr lang="en-GB" sz="1600" dirty="0">
              <a:solidFill>
                <a:srgbClr val="000000"/>
              </a:solidFill>
              <a:latin typeface="Arial Narrow" panose="020B0606020202030204" pitchFamily="34" charset="0"/>
              <a:cs typeface="Arial" panose="020B0604020202020204" pitchFamily="34" charset="0"/>
            </a:endParaRPr>
          </a:p>
          <a:p>
            <a:pPr marL="214313" indent="-214313">
              <a:buFont typeface="Arial" panose="020B0604020202020204" pitchFamily="34" charset="0"/>
              <a:buChar char="•"/>
            </a:pPr>
            <a:r>
              <a:rPr lang="en-GB" sz="1600" dirty="0">
                <a:solidFill>
                  <a:srgbClr val="000000"/>
                </a:solidFill>
                <a:latin typeface="Arial Narrow" panose="020B0606020202030204" pitchFamily="34" charset="0"/>
                <a:cs typeface="Arial" panose="020B0604020202020204" pitchFamily="34" charset="0"/>
              </a:rPr>
              <a:t>Primary care and secondary care</a:t>
            </a:r>
          </a:p>
          <a:p>
            <a:pPr marL="214313" indent="-214313">
              <a:buFont typeface="Arial" panose="020B0604020202020204" pitchFamily="34" charset="0"/>
              <a:buChar char="•"/>
            </a:pPr>
            <a:r>
              <a:rPr lang="en-GB" sz="1600" dirty="0">
                <a:solidFill>
                  <a:srgbClr val="000000"/>
                </a:solidFill>
                <a:latin typeface="Arial Narrow" panose="020B0606020202030204" pitchFamily="34" charset="0"/>
                <a:cs typeface="Arial" panose="020B0604020202020204" pitchFamily="34" charset="0"/>
              </a:rPr>
              <a:t>Any MH issues and personality disorder problems</a:t>
            </a:r>
          </a:p>
          <a:p>
            <a:pPr marL="214313" indent="-214313">
              <a:buFont typeface="Arial" panose="020B0604020202020204" pitchFamily="34" charset="0"/>
              <a:buChar char="•"/>
            </a:pPr>
            <a:r>
              <a:rPr lang="en-GB" sz="1600" dirty="0">
                <a:solidFill>
                  <a:srgbClr val="000000"/>
                </a:solidFill>
                <a:latin typeface="Arial Narrow" panose="020B0606020202030204" pitchFamily="34" charset="0"/>
                <a:cs typeface="Arial" panose="020B0604020202020204" pitchFamily="34" charset="0"/>
              </a:rPr>
              <a:t>Range of evidence-based screening tools and assessments used throughout the process, depending on the specific site and individual in question.</a:t>
            </a:r>
          </a:p>
        </p:txBody>
      </p:sp>
      <p:pic>
        <p:nvPicPr>
          <p:cNvPr id="25" name="Picture 24">
            <a:extLst>
              <a:ext uri="{FF2B5EF4-FFF2-40B4-BE49-F238E27FC236}">
                <a16:creationId xmlns:a16="http://schemas.microsoft.com/office/drawing/2014/main" xmlns="" id="{1E7D203E-316C-4630-B52F-1330BD164921}"/>
              </a:ext>
            </a:extLst>
          </p:cNvPr>
          <p:cNvPicPr/>
          <p:nvPr/>
        </p:nvPicPr>
        <p:blipFill>
          <a:blip r:embed="rId3">
            <a:extLst>
              <a:ext uri="{28A0092B-C50C-407E-A947-70E740481C1C}">
                <a14:useLocalDpi xmlns:a14="http://schemas.microsoft.com/office/drawing/2010/main" val="0"/>
              </a:ext>
            </a:extLst>
          </a:blip>
          <a:stretch>
            <a:fillRect/>
          </a:stretch>
        </p:blipFill>
        <p:spPr bwMode="auto">
          <a:xfrm>
            <a:off x="8902263" y="364387"/>
            <a:ext cx="1318867" cy="439655"/>
          </a:xfrm>
          <a:prstGeom prst="rect">
            <a:avLst/>
          </a:prstGeom>
          <a:ln>
            <a:noFill/>
          </a:ln>
          <a:extLst>
            <a:ext uri="{53640926-AAD7-44D8-BBD7-CCE9431645EC}">
              <a14:shadowObscured xmlns:a14="http://schemas.microsoft.com/office/drawing/2010/main"/>
            </a:ext>
          </a:extLst>
        </p:spPr>
      </p:pic>
      <p:sp>
        <p:nvSpPr>
          <p:cNvPr id="3" name="TextBox 2">
            <a:extLst>
              <a:ext uri="{FF2B5EF4-FFF2-40B4-BE49-F238E27FC236}">
                <a16:creationId xmlns:a16="http://schemas.microsoft.com/office/drawing/2014/main" xmlns="" id="{006CF8A5-1BDD-4DC7-8DBC-1AE2A608D114}"/>
              </a:ext>
            </a:extLst>
          </p:cNvPr>
          <p:cNvSpPr txBox="1"/>
          <p:nvPr/>
        </p:nvSpPr>
        <p:spPr>
          <a:xfrm>
            <a:off x="4359965" y="6175513"/>
            <a:ext cx="3299792" cy="430887"/>
          </a:xfrm>
          <a:prstGeom prst="rect">
            <a:avLst/>
          </a:prstGeom>
          <a:noFill/>
        </p:spPr>
        <p:txBody>
          <a:bodyPr wrap="square" rtlCol="0">
            <a:spAutoFit/>
          </a:bodyPr>
          <a:lstStyle/>
          <a:p>
            <a:pPr marL="285750" indent="-285750">
              <a:buFont typeface="Arial" panose="020B0604020202020204" pitchFamily="34" charset="0"/>
              <a:buChar char="•"/>
            </a:pPr>
            <a:r>
              <a:rPr lang="en-GB" sz="1100" dirty="0">
                <a:solidFill>
                  <a:srgbClr val="000000"/>
                </a:solidFill>
                <a:latin typeface="Calibri" panose="020F0502020204030204"/>
              </a:rPr>
              <a:t>DRR= Drug Rehabilitation Requirement </a:t>
            </a:r>
          </a:p>
          <a:p>
            <a:pPr marL="285750" indent="-285750">
              <a:buFont typeface="Arial" panose="020B0604020202020204" pitchFamily="34" charset="0"/>
              <a:buChar char="•"/>
            </a:pPr>
            <a:r>
              <a:rPr lang="en-GB" sz="1100" dirty="0">
                <a:solidFill>
                  <a:srgbClr val="000000"/>
                </a:solidFill>
                <a:latin typeface="Calibri" panose="020F0502020204030204"/>
              </a:rPr>
              <a:t>ATR= Alcohol Treatment Requirements </a:t>
            </a:r>
          </a:p>
        </p:txBody>
      </p:sp>
    </p:spTree>
    <p:extLst>
      <p:ext uri="{BB962C8B-B14F-4D97-AF65-F5344CB8AC3E}">
        <p14:creationId xmlns:p14="http://schemas.microsoft.com/office/powerpoint/2010/main" val="6260012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732EF51-A59B-49D8-B145-C6D2C372DEBA}"/>
              </a:ext>
            </a:extLst>
          </p:cNvPr>
          <p:cNvSpPr>
            <a:spLocks noGrp="1"/>
          </p:cNvSpPr>
          <p:nvPr>
            <p:ph type="title"/>
          </p:nvPr>
        </p:nvSpPr>
        <p:spPr>
          <a:xfrm>
            <a:off x="2013737" y="2866884"/>
            <a:ext cx="8164525" cy="1124231"/>
          </a:xfrm>
        </p:spPr>
        <p:txBody>
          <a:bodyPr>
            <a:noAutofit/>
          </a:bodyPr>
          <a:lstStyle/>
          <a:p>
            <a:r>
              <a:rPr lang="en-GB" sz="3600" b="1" dirty="0">
                <a:solidFill>
                  <a:srgbClr val="005EB8"/>
                </a:solidFill>
                <a:latin typeface="Arial" panose="020B0604020202020204" pitchFamily="34" charset="0"/>
                <a:cs typeface="Arial" panose="020B0604020202020204" pitchFamily="34" charset="0"/>
              </a:rPr>
              <a:t>Thank you</a:t>
            </a:r>
            <a:br>
              <a:rPr lang="en-GB" sz="3600" b="1" dirty="0">
                <a:solidFill>
                  <a:srgbClr val="005EB8"/>
                </a:solidFill>
                <a:latin typeface="Arial" panose="020B0604020202020204" pitchFamily="34" charset="0"/>
                <a:cs typeface="Arial" panose="020B0604020202020204" pitchFamily="34" charset="0"/>
              </a:rPr>
            </a:br>
            <a:r>
              <a:rPr lang="en-GB" sz="2000" dirty="0">
                <a:solidFill>
                  <a:srgbClr val="005EB8"/>
                </a:solidFill>
                <a:latin typeface="Arial" panose="020B0604020202020204" pitchFamily="34" charset="0"/>
                <a:cs typeface="Arial" panose="020B0604020202020204" pitchFamily="34" charset="0"/>
              </a:rPr>
              <a:t>mignon.french@nhs.net</a:t>
            </a:r>
            <a:endParaRPr lang="en-GB" sz="3000" dirty="0">
              <a:solidFill>
                <a:srgbClr val="0070C0"/>
              </a:solidFill>
              <a:latin typeface="Arial" panose="020B0604020202020204" pitchFamily="34" charset="0"/>
              <a:cs typeface="Arial" panose="020B0604020202020204" pitchFamily="34" charset="0"/>
            </a:endParaRPr>
          </a:p>
        </p:txBody>
      </p:sp>
      <p:pic>
        <p:nvPicPr>
          <p:cNvPr id="4" name="Picture 3" descr="A picture containing clipart&#10;&#10;Description generated with very high confidence">
            <a:extLst>
              <a:ext uri="{FF2B5EF4-FFF2-40B4-BE49-F238E27FC236}">
                <a16:creationId xmlns:a16="http://schemas.microsoft.com/office/drawing/2014/main" xmlns="" id="{BA1FA42A-3565-4710-90AB-F23C78422A65}"/>
              </a:ext>
            </a:extLst>
          </p:cNvPr>
          <p:cNvPicPr>
            <a:picLocks noChangeAspect="1"/>
          </p:cNvPicPr>
          <p:nvPr/>
        </p:nvPicPr>
        <p:blipFill>
          <a:blip r:embed="rId2"/>
          <a:stretch>
            <a:fillRect/>
          </a:stretch>
        </p:blipFill>
        <p:spPr>
          <a:xfrm>
            <a:off x="10947359" y="232064"/>
            <a:ext cx="1080655" cy="436418"/>
          </a:xfrm>
          <a:prstGeom prst="rect">
            <a:avLst/>
          </a:prstGeom>
        </p:spPr>
      </p:pic>
      <p:sp>
        <p:nvSpPr>
          <p:cNvPr id="5" name="Text Box 4">
            <a:extLst>
              <a:ext uri="{FF2B5EF4-FFF2-40B4-BE49-F238E27FC236}">
                <a16:creationId xmlns:a16="http://schemas.microsoft.com/office/drawing/2014/main" xmlns="" id="{74E7CEC3-4890-47F9-9D91-DD8A65F7154F}"/>
              </a:ext>
            </a:extLst>
          </p:cNvPr>
          <p:cNvSpPr txBox="1"/>
          <p:nvPr/>
        </p:nvSpPr>
        <p:spPr>
          <a:xfrm>
            <a:off x="4099560" y="6192907"/>
            <a:ext cx="3992880" cy="4064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spcAft>
                <a:spcPts val="0"/>
              </a:spcAft>
            </a:pPr>
            <a:r>
              <a:rPr lang="en-GB" sz="1800" dirty="0">
                <a:effectLst/>
                <a:latin typeface="Arial" panose="020B0604020202020204" pitchFamily="34" charset="0"/>
                <a:ea typeface="Calibri" panose="020F0502020204030204" pitchFamily="34" charset="0"/>
                <a:cs typeface="Times New Roman" panose="02020603050405020304" pitchFamily="18" charset="0"/>
              </a:rPr>
              <a:t>NHS England and NHS Improvement</a:t>
            </a:r>
            <a:endParaRPr lang="en-GB" sz="1200" dirty="0">
              <a:effectLst/>
              <a:latin typeface="Arial" panose="020B060402020202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829782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Office Theme">
  <a:themeElements>
    <a:clrScheme name="NHS Improvement">
      <a:dk1>
        <a:srgbClr val="000000"/>
      </a:dk1>
      <a:lt1>
        <a:srgbClr val="FFFFFF"/>
      </a:lt1>
      <a:dk2>
        <a:srgbClr val="003087"/>
      </a:dk2>
      <a:lt2>
        <a:srgbClr val="005EB8"/>
      </a:lt2>
      <a:accent1>
        <a:srgbClr val="005EB8"/>
      </a:accent1>
      <a:accent2>
        <a:srgbClr val="41B6E6"/>
      </a:accent2>
      <a:accent3>
        <a:srgbClr val="768692"/>
      </a:accent3>
      <a:accent4>
        <a:srgbClr val="00A499"/>
      </a:accent4>
      <a:accent5>
        <a:srgbClr val="006747"/>
      </a:accent5>
      <a:accent6>
        <a:srgbClr val="00A9CE"/>
      </a:accent6>
      <a:hlink>
        <a:srgbClr val="0072CE"/>
      </a:hlink>
      <a:folHlink>
        <a:srgbClr val="41B6E6"/>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J East gaba and pregaba handling and audit April 2019.pptx" id="{7D4FA901-7A94-41A4-B50B-94C6CB7C7D73}" vid="{3D274454-330F-4D5F-A5FA-F3982AC3D882}"/>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275BF9F9F5DAB41873FCE14518F1E4D" ma:contentTypeVersion="10" ma:contentTypeDescription="Create a new document." ma:contentTypeScope="" ma:versionID="33b5540e599e22b0efdcd5a6241d5424">
  <xsd:schema xmlns:xsd="http://www.w3.org/2001/XMLSchema" xmlns:xs="http://www.w3.org/2001/XMLSchema" xmlns:p="http://schemas.microsoft.com/office/2006/metadata/properties" xmlns:ns3="63ad3076-dbb6-4a0d-a578-47b7e447188a" targetNamespace="http://schemas.microsoft.com/office/2006/metadata/properties" ma:root="true" ma:fieldsID="39c20aea1d2e4cb16d64c19b42a9acc8" ns3:_="">
    <xsd:import namespace="63ad3076-dbb6-4a0d-a578-47b7e447188a"/>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ServiceLocation"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3ad3076-dbb6-4a0d-a578-47b7e447188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B37A0D5D-E3DD-4F80-B99F-9552279108D5}">
  <ds:schemaRefs>
    <ds:schemaRef ds:uri="http://schemas.microsoft.com/office/2006/documentManagement/types"/>
    <ds:schemaRef ds:uri="http://purl.org/dc/elements/1.1/"/>
    <ds:schemaRef ds:uri="http://schemas.microsoft.com/office/2006/metadata/properties"/>
    <ds:schemaRef ds:uri="http://purl.org/dc/terms/"/>
    <ds:schemaRef ds:uri="http://schemas.openxmlformats.org/package/2006/metadata/core-properties"/>
    <ds:schemaRef ds:uri="http://purl.org/dc/dcmitype/"/>
    <ds:schemaRef ds:uri="http://schemas.microsoft.com/office/infopath/2007/PartnerControls"/>
    <ds:schemaRef ds:uri="63ad3076-dbb6-4a0d-a578-47b7e447188a"/>
    <ds:schemaRef ds:uri="http://www.w3.org/XML/1998/namespace"/>
  </ds:schemaRefs>
</ds:datastoreItem>
</file>

<file path=customXml/itemProps2.xml><?xml version="1.0" encoding="utf-8"?>
<ds:datastoreItem xmlns:ds="http://schemas.openxmlformats.org/officeDocument/2006/customXml" ds:itemID="{A8C71E89-D148-4541-BD80-A8AAA79B0B2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3ad3076-dbb6-4a0d-a578-47b7e44718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4576566-803E-4A94-AD6D-F3FA0931755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329</TotalTime>
  <Words>633</Words>
  <Application>Microsoft Office PowerPoint</Application>
  <PresentationFormat>Widescreen</PresentationFormat>
  <Paragraphs>71</Paragraphs>
  <Slides>5</Slides>
  <Notes>1</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vt:i4>
      </vt:variant>
    </vt:vector>
  </HeadingPairs>
  <TitlesOfParts>
    <vt:vector size="14" baseType="lpstr">
      <vt:lpstr>Arial</vt:lpstr>
      <vt:lpstr>Arial Narrow</vt:lpstr>
      <vt:lpstr>Calibri</vt:lpstr>
      <vt:lpstr>Calibri Light</vt:lpstr>
      <vt:lpstr>Courier New</vt:lpstr>
      <vt:lpstr>Times New Roman</vt:lpstr>
      <vt:lpstr>Wingdings</vt:lpstr>
      <vt:lpstr>Office Theme</vt:lpstr>
      <vt:lpstr>2_Office Theme</vt:lpstr>
      <vt:lpstr>Primary Care Mental Health Treatment Requirements</vt:lpstr>
      <vt:lpstr> Community Sentence Treatment Requirements </vt:lpstr>
      <vt:lpstr>Primary Care Mental Health Treatment Requirement  (PC MHTR)</vt:lpstr>
      <vt:lpstr>A CSTR Site  </vt:lpstr>
      <vt:lpstr>Thank you mignon.french@nhs.net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Government’s Domestic Abuse Bill 2021 abuse bill – 2021</dc:title>
  <dc:creator>Debra Elliott</dc:creator>
  <cp:lastModifiedBy>peter</cp:lastModifiedBy>
  <cp:revision>46</cp:revision>
  <dcterms:created xsi:type="dcterms:W3CDTF">2021-06-21T08:01:03Z</dcterms:created>
  <dcterms:modified xsi:type="dcterms:W3CDTF">2021-10-08T10:23:11Z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0x0101001275BF9F9F5DAB41873FCE14518F1E4D</vt:lpwstr>
  </property>
</Properties>
</file>