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85" r:id="rId5"/>
    <p:sldMasterId id="2147483700" r:id="rId6"/>
    <p:sldMasterId id="2147483715" r:id="rId7"/>
    <p:sldMasterId id="2147483670" r:id="rId8"/>
  </p:sldMasterIdLst>
  <p:notesMasterIdLst>
    <p:notesMasterId r:id="rId18"/>
  </p:notesMasterIdLst>
  <p:handoutMasterIdLst>
    <p:handoutMasterId r:id="rId19"/>
  </p:handoutMasterIdLst>
  <p:sldIdLst>
    <p:sldId id="258" r:id="rId9"/>
    <p:sldId id="2147375258" r:id="rId10"/>
    <p:sldId id="2147375256" r:id="rId11"/>
    <p:sldId id="256" r:id="rId12"/>
    <p:sldId id="1184" r:id="rId13"/>
    <p:sldId id="376" r:id="rId14"/>
    <p:sldId id="2147375255" r:id="rId15"/>
    <p:sldId id="1185" r:id="rId16"/>
    <p:sldId id="278" r:id="rId17"/>
  </p:sldIdLst>
  <p:sldSz cx="9144000" cy="5145088"/>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98">
          <p15:clr>
            <a:srgbClr val="A4A3A4"/>
          </p15:clr>
        </p15:guide>
        <p15:guide id="2" orient="horz" pos="260">
          <p15:clr>
            <a:srgbClr val="A4A3A4"/>
          </p15:clr>
        </p15:guide>
        <p15:guide id="3" pos="249">
          <p15:clr>
            <a:srgbClr val="A4A3A4"/>
          </p15:clr>
        </p15:guide>
        <p15:guide id="4" pos="551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003947"/>
    <a:srgbClr val="878787"/>
    <a:srgbClr val="EDEDED"/>
    <a:srgbClr val="1D1D1B"/>
    <a:srgbClr val="A24CC8"/>
    <a:srgbClr val="381D59"/>
    <a:srgbClr val="009ACF"/>
    <a:srgbClr val="004A60"/>
    <a:srgbClr val="404F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3794" autoAdjust="0"/>
  </p:normalViewPr>
  <p:slideViewPr>
    <p:cSldViewPr snapToObjects="1" showGuides="1">
      <p:cViewPr varScale="1">
        <p:scale>
          <a:sx n="95" d="100"/>
          <a:sy n="95" d="100"/>
        </p:scale>
        <p:origin x="1118" y="62"/>
      </p:cViewPr>
      <p:guideLst>
        <p:guide orient="horz" pos="2798"/>
        <p:guide orient="horz" pos="260"/>
        <p:guide pos="249"/>
        <p:guide pos="5511"/>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142" d="100"/>
          <a:sy n="142" d="100"/>
        </p:scale>
        <p:origin x="4120"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Charles" userId="fea6ab79-7861-47ed-b49a-bec939c79cb2" providerId="ADAL" clId="{0E040F26-7EC5-4F03-9783-486E76DF8CC2}"/>
    <pc:docChg chg="undo custSel addSld delSld modSld">
      <pc:chgData name="Anna Charles" userId="fea6ab79-7861-47ed-b49a-bec939c79cb2" providerId="ADAL" clId="{0E040F26-7EC5-4F03-9783-486E76DF8CC2}" dt="2022-11-29T09:22:37.377" v="10" actId="47"/>
      <pc:docMkLst>
        <pc:docMk/>
      </pc:docMkLst>
      <pc:sldChg chg="add del modNotesTx">
        <pc:chgData name="Anna Charles" userId="fea6ab79-7861-47ed-b49a-bec939c79cb2" providerId="ADAL" clId="{0E040F26-7EC5-4F03-9783-486E76DF8CC2}" dt="2022-11-29T09:22:26.037" v="7" actId="47"/>
        <pc:sldMkLst>
          <pc:docMk/>
          <pc:sldMk cId="0" sldId="256"/>
        </pc:sldMkLst>
      </pc:sldChg>
      <pc:sldChg chg="add del modNotesTx">
        <pc:chgData name="Anna Charles" userId="fea6ab79-7861-47ed-b49a-bec939c79cb2" providerId="ADAL" clId="{0E040F26-7EC5-4F03-9783-486E76DF8CC2}" dt="2022-11-29T09:22:26.037" v="7" actId="47"/>
        <pc:sldMkLst>
          <pc:docMk/>
          <pc:sldMk cId="0" sldId="258"/>
        </pc:sldMkLst>
      </pc:sldChg>
      <pc:sldChg chg="add del">
        <pc:chgData name="Anna Charles" userId="fea6ab79-7861-47ed-b49a-bec939c79cb2" providerId="ADAL" clId="{0E040F26-7EC5-4F03-9783-486E76DF8CC2}" dt="2022-11-29T09:22:26.037" v="7" actId="47"/>
        <pc:sldMkLst>
          <pc:docMk/>
          <pc:sldMk cId="0" sldId="278"/>
        </pc:sldMkLst>
      </pc:sldChg>
      <pc:sldChg chg="add del modNotesTx">
        <pc:chgData name="Anna Charles" userId="fea6ab79-7861-47ed-b49a-bec939c79cb2" providerId="ADAL" clId="{0E040F26-7EC5-4F03-9783-486E76DF8CC2}" dt="2022-11-29T09:22:26.037" v="7" actId="47"/>
        <pc:sldMkLst>
          <pc:docMk/>
          <pc:sldMk cId="3260408248" sldId="376"/>
        </pc:sldMkLst>
      </pc:sldChg>
      <pc:sldChg chg="add del modNotesTx">
        <pc:chgData name="Anna Charles" userId="fea6ab79-7861-47ed-b49a-bec939c79cb2" providerId="ADAL" clId="{0E040F26-7EC5-4F03-9783-486E76DF8CC2}" dt="2022-11-29T09:22:26.037" v="7" actId="47"/>
        <pc:sldMkLst>
          <pc:docMk/>
          <pc:sldMk cId="2620617080" sldId="1184"/>
        </pc:sldMkLst>
      </pc:sldChg>
      <pc:sldChg chg="add del modNotesTx">
        <pc:chgData name="Anna Charles" userId="fea6ab79-7861-47ed-b49a-bec939c79cb2" providerId="ADAL" clId="{0E040F26-7EC5-4F03-9783-486E76DF8CC2}" dt="2022-11-29T09:22:31.903" v="9" actId="20577"/>
        <pc:sldMkLst>
          <pc:docMk/>
          <pc:sldMk cId="1868691616" sldId="1185"/>
        </pc:sldMkLst>
      </pc:sldChg>
      <pc:sldChg chg="add del modNotesTx">
        <pc:chgData name="Anna Charles" userId="fea6ab79-7861-47ed-b49a-bec939c79cb2" providerId="ADAL" clId="{0E040F26-7EC5-4F03-9783-486E76DF8CC2}" dt="2022-11-29T09:22:29.167" v="8" actId="20577"/>
        <pc:sldMkLst>
          <pc:docMk/>
          <pc:sldMk cId="2834701350" sldId="2147375255"/>
        </pc:sldMkLst>
      </pc:sldChg>
      <pc:sldChg chg="add del modNotesTx">
        <pc:chgData name="Anna Charles" userId="fea6ab79-7861-47ed-b49a-bec939c79cb2" providerId="ADAL" clId="{0E040F26-7EC5-4F03-9783-486E76DF8CC2}" dt="2022-11-29T09:22:26.037" v="7" actId="47"/>
        <pc:sldMkLst>
          <pc:docMk/>
          <pc:sldMk cId="319081405" sldId="2147375256"/>
        </pc:sldMkLst>
      </pc:sldChg>
      <pc:sldChg chg="add del">
        <pc:chgData name="Anna Charles" userId="fea6ab79-7861-47ed-b49a-bec939c79cb2" providerId="ADAL" clId="{0E040F26-7EC5-4F03-9783-486E76DF8CC2}" dt="2022-11-29T09:22:37.377" v="10" actId="47"/>
        <pc:sldMkLst>
          <pc:docMk/>
          <pc:sldMk cId="2484751146" sldId="2147375257"/>
        </pc:sldMkLst>
      </pc:sldChg>
      <pc:sldChg chg="add del modNotesTx">
        <pc:chgData name="Anna Charles" userId="fea6ab79-7861-47ed-b49a-bec939c79cb2" providerId="ADAL" clId="{0E040F26-7EC5-4F03-9783-486E76DF8CC2}" dt="2022-11-29T09:22:26.037" v="7" actId="47"/>
        <pc:sldMkLst>
          <pc:docMk/>
          <pc:sldMk cId="239144940" sldId="214737525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65973-F78A-4487-969F-2CF55F8F29D2}"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F2E65CEC-5FF3-4A30-901C-9202537601E4}">
      <dgm:prSet phldrT="[Text]"/>
      <dgm:spPr/>
      <dgm:t>
        <a:bodyPr/>
        <a:lstStyle/>
        <a:p>
          <a:r>
            <a:rPr lang="en-GB" b="1"/>
            <a:t>Commissioners / planners</a:t>
          </a:r>
        </a:p>
      </dgm:t>
    </dgm:pt>
    <dgm:pt modelId="{E799BB7A-1D18-49E6-AB44-2FE0D1AE452A}" type="parTrans" cxnId="{041A8FA4-0EC4-4E95-A8E1-059EF7BA7C23}">
      <dgm:prSet/>
      <dgm:spPr/>
      <dgm:t>
        <a:bodyPr/>
        <a:lstStyle/>
        <a:p>
          <a:endParaRPr lang="en-GB"/>
        </a:p>
      </dgm:t>
    </dgm:pt>
    <dgm:pt modelId="{D06BA402-4F33-4B85-BFC3-5AF177C7F49B}" type="sibTrans" cxnId="{041A8FA4-0EC4-4E95-A8E1-059EF7BA7C23}">
      <dgm:prSet/>
      <dgm:spPr/>
      <dgm:t>
        <a:bodyPr/>
        <a:lstStyle/>
        <a:p>
          <a:endParaRPr lang="en-GB"/>
        </a:p>
      </dgm:t>
    </dgm:pt>
    <dgm:pt modelId="{33C9521D-0B65-4AA5-A0C9-8AA00482DAB3}">
      <dgm:prSet phldrT="[Text]"/>
      <dgm:spPr/>
      <dgm:t>
        <a:bodyPr/>
        <a:lstStyle/>
        <a:p>
          <a:r>
            <a:rPr lang="en-GB"/>
            <a:t>NHS commissioners</a:t>
          </a:r>
        </a:p>
      </dgm:t>
    </dgm:pt>
    <dgm:pt modelId="{DD88B5BA-2827-4018-AABF-661DBC71457F}" type="parTrans" cxnId="{58AA43D8-BCEB-42CF-8843-6AAFE3AC8FE9}">
      <dgm:prSet/>
      <dgm:spPr/>
      <dgm:t>
        <a:bodyPr/>
        <a:lstStyle/>
        <a:p>
          <a:endParaRPr lang="en-GB"/>
        </a:p>
      </dgm:t>
    </dgm:pt>
    <dgm:pt modelId="{9ABA1E02-5819-41E8-885C-007B33511803}" type="sibTrans" cxnId="{58AA43D8-BCEB-42CF-8843-6AAFE3AC8FE9}">
      <dgm:prSet/>
      <dgm:spPr/>
      <dgm:t>
        <a:bodyPr/>
        <a:lstStyle/>
        <a:p>
          <a:endParaRPr lang="en-GB"/>
        </a:p>
      </dgm:t>
    </dgm:pt>
    <dgm:pt modelId="{D0BBEAE1-FD6E-4167-910F-2758340694C8}">
      <dgm:prSet phldrT="[Text]"/>
      <dgm:spPr/>
      <dgm:t>
        <a:bodyPr/>
        <a:lstStyle/>
        <a:p>
          <a:r>
            <a:rPr lang="en-GB"/>
            <a:t>Local authorities</a:t>
          </a:r>
        </a:p>
      </dgm:t>
    </dgm:pt>
    <dgm:pt modelId="{8778DBFD-EE3E-4165-8504-AE1FF9AF8B6A}" type="parTrans" cxnId="{20095840-3476-4578-A0D6-08312AA3E3C2}">
      <dgm:prSet/>
      <dgm:spPr/>
      <dgm:t>
        <a:bodyPr/>
        <a:lstStyle/>
        <a:p>
          <a:endParaRPr lang="en-GB"/>
        </a:p>
      </dgm:t>
    </dgm:pt>
    <dgm:pt modelId="{8EE75557-395E-40CE-94D1-809055AAC4CF}" type="sibTrans" cxnId="{20095840-3476-4578-A0D6-08312AA3E3C2}">
      <dgm:prSet/>
      <dgm:spPr/>
      <dgm:t>
        <a:bodyPr/>
        <a:lstStyle/>
        <a:p>
          <a:endParaRPr lang="en-GB"/>
        </a:p>
      </dgm:t>
    </dgm:pt>
    <dgm:pt modelId="{106D5CE3-986D-496B-85E4-34185CF27134}">
      <dgm:prSet phldrT="[Text]"/>
      <dgm:spPr/>
      <dgm:t>
        <a:bodyPr/>
        <a:lstStyle/>
        <a:p>
          <a:r>
            <a:rPr lang="en-GB" b="1"/>
            <a:t>NHS providers</a:t>
          </a:r>
        </a:p>
      </dgm:t>
    </dgm:pt>
    <dgm:pt modelId="{05DE9D4B-1298-4858-9A91-484DDF2EC24E}" type="parTrans" cxnId="{0FD67420-B9D2-439A-AC5B-BECBE2CFAF4D}">
      <dgm:prSet/>
      <dgm:spPr/>
      <dgm:t>
        <a:bodyPr/>
        <a:lstStyle/>
        <a:p>
          <a:endParaRPr lang="en-GB"/>
        </a:p>
      </dgm:t>
    </dgm:pt>
    <dgm:pt modelId="{3776B051-AAAD-43BC-9196-2DDBF92DE905}" type="sibTrans" cxnId="{0FD67420-B9D2-439A-AC5B-BECBE2CFAF4D}">
      <dgm:prSet/>
      <dgm:spPr/>
      <dgm:t>
        <a:bodyPr/>
        <a:lstStyle/>
        <a:p>
          <a:endParaRPr lang="en-GB"/>
        </a:p>
      </dgm:t>
    </dgm:pt>
    <dgm:pt modelId="{92C8B447-C31D-41CD-9ECA-CE98B7A7BC7A}">
      <dgm:prSet phldrT="[Text]"/>
      <dgm:spPr/>
      <dgm:t>
        <a:bodyPr/>
        <a:lstStyle/>
        <a:p>
          <a:r>
            <a:rPr lang="en-GB"/>
            <a:t>Acute trusts</a:t>
          </a:r>
        </a:p>
      </dgm:t>
    </dgm:pt>
    <dgm:pt modelId="{66B175C1-0C3E-4D87-B904-8300CC02E49C}" type="parTrans" cxnId="{19E23DF4-68BB-49F3-B9D8-299F71D1E4A2}">
      <dgm:prSet/>
      <dgm:spPr/>
      <dgm:t>
        <a:bodyPr/>
        <a:lstStyle/>
        <a:p>
          <a:endParaRPr lang="en-GB"/>
        </a:p>
      </dgm:t>
    </dgm:pt>
    <dgm:pt modelId="{A630E69F-FA3F-4235-8F1F-2927C466523C}" type="sibTrans" cxnId="{19E23DF4-68BB-49F3-B9D8-299F71D1E4A2}">
      <dgm:prSet/>
      <dgm:spPr/>
      <dgm:t>
        <a:bodyPr/>
        <a:lstStyle/>
        <a:p>
          <a:endParaRPr lang="en-GB"/>
        </a:p>
      </dgm:t>
    </dgm:pt>
    <dgm:pt modelId="{AA509D42-CBA2-4A70-89EA-19977E3836A4}">
      <dgm:prSet phldrT="[Text]"/>
      <dgm:spPr/>
      <dgm:t>
        <a:bodyPr/>
        <a:lstStyle/>
        <a:p>
          <a:r>
            <a:rPr lang="en-GB"/>
            <a:t>Mental health trusts</a:t>
          </a:r>
        </a:p>
      </dgm:t>
    </dgm:pt>
    <dgm:pt modelId="{15F05F09-23AB-44D8-8F6B-80C14A98E993}" type="parTrans" cxnId="{A514461C-3A6C-4C24-8FF6-C58C2F5ACF26}">
      <dgm:prSet/>
      <dgm:spPr/>
      <dgm:t>
        <a:bodyPr/>
        <a:lstStyle/>
        <a:p>
          <a:endParaRPr lang="en-GB"/>
        </a:p>
      </dgm:t>
    </dgm:pt>
    <dgm:pt modelId="{1FFCDAAA-2931-44D9-80FB-F58A686331A8}" type="sibTrans" cxnId="{A514461C-3A6C-4C24-8FF6-C58C2F5ACF26}">
      <dgm:prSet/>
      <dgm:spPr/>
      <dgm:t>
        <a:bodyPr/>
        <a:lstStyle/>
        <a:p>
          <a:endParaRPr lang="en-GB"/>
        </a:p>
      </dgm:t>
    </dgm:pt>
    <dgm:pt modelId="{A582DA3B-F7D8-416A-80EE-A2A9CFDB2B92}">
      <dgm:prSet phldrT="[Text]"/>
      <dgm:spPr/>
      <dgm:t>
        <a:bodyPr/>
        <a:lstStyle/>
        <a:p>
          <a:r>
            <a:rPr lang="en-GB" b="1"/>
            <a:t>Other providers</a:t>
          </a:r>
        </a:p>
      </dgm:t>
    </dgm:pt>
    <dgm:pt modelId="{A4905C6C-47EB-4E87-96D6-141F048AF8D1}" type="parTrans" cxnId="{A9A135AD-F866-4C79-9852-D5DC3A0D623F}">
      <dgm:prSet/>
      <dgm:spPr/>
      <dgm:t>
        <a:bodyPr/>
        <a:lstStyle/>
        <a:p>
          <a:endParaRPr lang="en-GB"/>
        </a:p>
      </dgm:t>
    </dgm:pt>
    <dgm:pt modelId="{53D3EA6B-5922-4500-AF73-7F10994B7EA3}" type="sibTrans" cxnId="{A9A135AD-F866-4C79-9852-D5DC3A0D623F}">
      <dgm:prSet/>
      <dgm:spPr/>
      <dgm:t>
        <a:bodyPr/>
        <a:lstStyle/>
        <a:p>
          <a:endParaRPr lang="en-GB"/>
        </a:p>
      </dgm:t>
    </dgm:pt>
    <dgm:pt modelId="{F40F0F64-ABCA-4A22-BB6E-15131B55B5A4}">
      <dgm:prSet phldrT="[Text]"/>
      <dgm:spPr/>
      <dgm:t>
        <a:bodyPr/>
        <a:lstStyle/>
        <a:p>
          <a:r>
            <a:rPr lang="en-GB"/>
            <a:t>GPs and community pharmacies</a:t>
          </a:r>
        </a:p>
      </dgm:t>
    </dgm:pt>
    <dgm:pt modelId="{B9326FB0-EC62-486A-AC2E-38E6BB677AEA}" type="parTrans" cxnId="{C93D334E-FF74-41B6-AF12-3152EBACAB25}">
      <dgm:prSet/>
      <dgm:spPr/>
      <dgm:t>
        <a:bodyPr/>
        <a:lstStyle/>
        <a:p>
          <a:endParaRPr lang="en-GB"/>
        </a:p>
      </dgm:t>
    </dgm:pt>
    <dgm:pt modelId="{4319DFCF-66AA-466F-A22A-828B9C6EDF09}" type="sibTrans" cxnId="{C93D334E-FF74-41B6-AF12-3152EBACAB25}">
      <dgm:prSet/>
      <dgm:spPr/>
      <dgm:t>
        <a:bodyPr/>
        <a:lstStyle/>
        <a:p>
          <a:endParaRPr lang="en-GB"/>
        </a:p>
      </dgm:t>
    </dgm:pt>
    <dgm:pt modelId="{FB7BE4D5-F133-415C-82C6-3D2BEA281BDA}">
      <dgm:prSet phldrT="[Text]"/>
      <dgm:spPr/>
      <dgm:t>
        <a:bodyPr/>
        <a:lstStyle/>
        <a:p>
          <a:r>
            <a:rPr lang="en-GB"/>
            <a:t>Voluntary sector and social enterprises</a:t>
          </a:r>
        </a:p>
      </dgm:t>
    </dgm:pt>
    <dgm:pt modelId="{0F21E900-EE94-49C5-831D-887A3491A4D1}" type="parTrans" cxnId="{B115ECA2-818E-4590-A8CC-EEFC956029F4}">
      <dgm:prSet/>
      <dgm:spPr/>
      <dgm:t>
        <a:bodyPr/>
        <a:lstStyle/>
        <a:p>
          <a:endParaRPr lang="en-GB"/>
        </a:p>
      </dgm:t>
    </dgm:pt>
    <dgm:pt modelId="{E851AA9F-C400-48B6-B9E1-0982F7985F1A}" type="sibTrans" cxnId="{B115ECA2-818E-4590-A8CC-EEFC956029F4}">
      <dgm:prSet/>
      <dgm:spPr/>
      <dgm:t>
        <a:bodyPr/>
        <a:lstStyle/>
        <a:p>
          <a:endParaRPr lang="en-GB"/>
        </a:p>
      </dgm:t>
    </dgm:pt>
    <dgm:pt modelId="{E1AECB6F-3C43-488F-850F-0E6F78287C08}">
      <dgm:prSet/>
      <dgm:spPr/>
      <dgm:t>
        <a:bodyPr/>
        <a:lstStyle/>
        <a:p>
          <a:r>
            <a:rPr lang="en-GB"/>
            <a:t>Community trusts</a:t>
          </a:r>
        </a:p>
      </dgm:t>
    </dgm:pt>
    <dgm:pt modelId="{0AC71F89-106B-40B1-A73C-6DAE2464CA2B}" type="parTrans" cxnId="{102EAB96-5C45-4EEB-8D0E-F0BC4AC2F99D}">
      <dgm:prSet/>
      <dgm:spPr/>
      <dgm:t>
        <a:bodyPr/>
        <a:lstStyle/>
        <a:p>
          <a:endParaRPr lang="en-GB"/>
        </a:p>
      </dgm:t>
    </dgm:pt>
    <dgm:pt modelId="{7F2AA128-E8FE-4EA7-8BFE-315A1CF5BEDF}" type="sibTrans" cxnId="{102EAB96-5C45-4EEB-8D0E-F0BC4AC2F99D}">
      <dgm:prSet/>
      <dgm:spPr/>
      <dgm:t>
        <a:bodyPr/>
        <a:lstStyle/>
        <a:p>
          <a:endParaRPr lang="en-GB"/>
        </a:p>
      </dgm:t>
    </dgm:pt>
    <dgm:pt modelId="{4A3A87E4-855C-4146-840A-26536E487622}">
      <dgm:prSet/>
      <dgm:spPr/>
      <dgm:t>
        <a:bodyPr/>
        <a:lstStyle/>
        <a:p>
          <a:r>
            <a:rPr lang="en-GB"/>
            <a:t>Ambulance trust</a:t>
          </a:r>
        </a:p>
      </dgm:t>
    </dgm:pt>
    <dgm:pt modelId="{F009A9A3-3462-45A9-8379-F775A0A46098}" type="parTrans" cxnId="{93D34069-B7DE-48DD-8F48-E71E4B5D242A}">
      <dgm:prSet/>
      <dgm:spPr/>
      <dgm:t>
        <a:bodyPr/>
        <a:lstStyle/>
        <a:p>
          <a:endParaRPr lang="en-GB"/>
        </a:p>
      </dgm:t>
    </dgm:pt>
    <dgm:pt modelId="{69B9DC75-4246-4B04-BACB-307F8391A706}" type="sibTrans" cxnId="{93D34069-B7DE-48DD-8F48-E71E4B5D242A}">
      <dgm:prSet/>
      <dgm:spPr/>
      <dgm:t>
        <a:bodyPr/>
        <a:lstStyle/>
        <a:p>
          <a:endParaRPr lang="en-GB"/>
        </a:p>
      </dgm:t>
    </dgm:pt>
    <dgm:pt modelId="{F71F650E-2D59-4F61-A2BC-94E7D65BB9AE}">
      <dgm:prSet phldrT="[Text]"/>
      <dgm:spPr/>
      <dgm:t>
        <a:bodyPr/>
        <a:lstStyle/>
        <a:p>
          <a:r>
            <a:rPr lang="en-GB"/>
            <a:t>Social care providers</a:t>
          </a:r>
        </a:p>
      </dgm:t>
    </dgm:pt>
    <dgm:pt modelId="{DEC24468-49D6-47E2-B486-12E61BED5A20}" type="parTrans" cxnId="{42C280EB-0021-4DE3-9AC4-1CC9C8843033}">
      <dgm:prSet/>
      <dgm:spPr/>
      <dgm:t>
        <a:bodyPr/>
        <a:lstStyle/>
        <a:p>
          <a:endParaRPr lang="en-GB"/>
        </a:p>
      </dgm:t>
    </dgm:pt>
    <dgm:pt modelId="{A3AE9AE3-5BC0-47F7-8CB9-EB24448AB229}" type="sibTrans" cxnId="{42C280EB-0021-4DE3-9AC4-1CC9C8843033}">
      <dgm:prSet/>
      <dgm:spPr/>
      <dgm:t>
        <a:bodyPr/>
        <a:lstStyle/>
        <a:p>
          <a:endParaRPr lang="en-GB"/>
        </a:p>
      </dgm:t>
    </dgm:pt>
    <dgm:pt modelId="{8112F8AC-D93E-4A6D-8442-2DA03DFB90F7}" type="pres">
      <dgm:prSet presAssocID="{4B165973-F78A-4487-969F-2CF55F8F29D2}" presName="theList" presStyleCnt="0">
        <dgm:presLayoutVars>
          <dgm:dir/>
          <dgm:animLvl val="lvl"/>
          <dgm:resizeHandles val="exact"/>
        </dgm:presLayoutVars>
      </dgm:prSet>
      <dgm:spPr/>
    </dgm:pt>
    <dgm:pt modelId="{9FC7D27E-7B2D-4A59-A3A3-AE0717E388F4}" type="pres">
      <dgm:prSet presAssocID="{F2E65CEC-5FF3-4A30-901C-9202537601E4}" presName="compNode" presStyleCnt="0"/>
      <dgm:spPr/>
    </dgm:pt>
    <dgm:pt modelId="{024FBAF4-9E9D-43AA-A4C4-23C4123A8FF2}" type="pres">
      <dgm:prSet presAssocID="{F2E65CEC-5FF3-4A30-901C-9202537601E4}" presName="aNode" presStyleLbl="bgShp" presStyleIdx="0" presStyleCnt="3"/>
      <dgm:spPr/>
    </dgm:pt>
    <dgm:pt modelId="{BCB3E4E3-45E5-4CB0-81AD-B097F774D355}" type="pres">
      <dgm:prSet presAssocID="{F2E65CEC-5FF3-4A30-901C-9202537601E4}" presName="textNode" presStyleLbl="bgShp" presStyleIdx="0" presStyleCnt="3"/>
      <dgm:spPr/>
    </dgm:pt>
    <dgm:pt modelId="{63540E72-1C64-420C-A085-F1273628D0B6}" type="pres">
      <dgm:prSet presAssocID="{F2E65CEC-5FF3-4A30-901C-9202537601E4}" presName="compChildNode" presStyleCnt="0"/>
      <dgm:spPr/>
    </dgm:pt>
    <dgm:pt modelId="{0089DC88-BC94-4D6E-986D-0F14CD9F7FA0}" type="pres">
      <dgm:prSet presAssocID="{F2E65CEC-5FF3-4A30-901C-9202537601E4}" presName="theInnerList" presStyleCnt="0"/>
      <dgm:spPr/>
    </dgm:pt>
    <dgm:pt modelId="{9F6B3A79-CB15-4A2E-88D2-51E46FDE9B0E}" type="pres">
      <dgm:prSet presAssocID="{33C9521D-0B65-4AA5-A0C9-8AA00482DAB3}" presName="childNode" presStyleLbl="node1" presStyleIdx="0" presStyleCnt="9">
        <dgm:presLayoutVars>
          <dgm:bulletEnabled val="1"/>
        </dgm:presLayoutVars>
      </dgm:prSet>
      <dgm:spPr/>
    </dgm:pt>
    <dgm:pt modelId="{38BE5C5D-3263-471A-9759-8F2ED5CBCC0A}" type="pres">
      <dgm:prSet presAssocID="{33C9521D-0B65-4AA5-A0C9-8AA00482DAB3}" presName="aSpace2" presStyleCnt="0"/>
      <dgm:spPr/>
    </dgm:pt>
    <dgm:pt modelId="{5F365DAA-D708-4451-8F4F-8218E9AED7E9}" type="pres">
      <dgm:prSet presAssocID="{D0BBEAE1-FD6E-4167-910F-2758340694C8}" presName="childNode" presStyleLbl="node1" presStyleIdx="1" presStyleCnt="9">
        <dgm:presLayoutVars>
          <dgm:bulletEnabled val="1"/>
        </dgm:presLayoutVars>
      </dgm:prSet>
      <dgm:spPr/>
    </dgm:pt>
    <dgm:pt modelId="{4F087DBC-72FA-41D1-8041-2290E4DC7078}" type="pres">
      <dgm:prSet presAssocID="{F2E65CEC-5FF3-4A30-901C-9202537601E4}" presName="aSpace" presStyleCnt="0"/>
      <dgm:spPr/>
    </dgm:pt>
    <dgm:pt modelId="{07A0FDB1-B313-4C5E-897E-14B8EA23F358}" type="pres">
      <dgm:prSet presAssocID="{106D5CE3-986D-496B-85E4-34185CF27134}" presName="compNode" presStyleCnt="0"/>
      <dgm:spPr/>
    </dgm:pt>
    <dgm:pt modelId="{BDB128AE-3779-4703-BC03-8DF44D7F00CA}" type="pres">
      <dgm:prSet presAssocID="{106D5CE3-986D-496B-85E4-34185CF27134}" presName="aNode" presStyleLbl="bgShp" presStyleIdx="1" presStyleCnt="3"/>
      <dgm:spPr/>
    </dgm:pt>
    <dgm:pt modelId="{50F38774-8A65-41B7-AA6B-E91DBB4820DC}" type="pres">
      <dgm:prSet presAssocID="{106D5CE3-986D-496B-85E4-34185CF27134}" presName="textNode" presStyleLbl="bgShp" presStyleIdx="1" presStyleCnt="3"/>
      <dgm:spPr/>
    </dgm:pt>
    <dgm:pt modelId="{05D8CFE4-AEEC-44A5-A5C9-8653E7BBBFCE}" type="pres">
      <dgm:prSet presAssocID="{106D5CE3-986D-496B-85E4-34185CF27134}" presName="compChildNode" presStyleCnt="0"/>
      <dgm:spPr/>
    </dgm:pt>
    <dgm:pt modelId="{61AD8BA5-DFFD-4C37-B7B1-683BA5B8FB02}" type="pres">
      <dgm:prSet presAssocID="{106D5CE3-986D-496B-85E4-34185CF27134}" presName="theInnerList" presStyleCnt="0"/>
      <dgm:spPr/>
    </dgm:pt>
    <dgm:pt modelId="{670D7CC1-5D78-4643-A22C-53FE6E17BF48}" type="pres">
      <dgm:prSet presAssocID="{92C8B447-C31D-41CD-9ECA-CE98B7A7BC7A}" presName="childNode" presStyleLbl="node1" presStyleIdx="2" presStyleCnt="9">
        <dgm:presLayoutVars>
          <dgm:bulletEnabled val="1"/>
        </dgm:presLayoutVars>
      </dgm:prSet>
      <dgm:spPr/>
    </dgm:pt>
    <dgm:pt modelId="{640AE1F0-F267-4AD7-9240-89F199E4F5C6}" type="pres">
      <dgm:prSet presAssocID="{92C8B447-C31D-41CD-9ECA-CE98B7A7BC7A}" presName="aSpace2" presStyleCnt="0"/>
      <dgm:spPr/>
    </dgm:pt>
    <dgm:pt modelId="{AA93849C-5EDB-41D0-85B4-B18DD851A0ED}" type="pres">
      <dgm:prSet presAssocID="{E1AECB6F-3C43-488F-850F-0E6F78287C08}" presName="childNode" presStyleLbl="node1" presStyleIdx="3" presStyleCnt="9">
        <dgm:presLayoutVars>
          <dgm:bulletEnabled val="1"/>
        </dgm:presLayoutVars>
      </dgm:prSet>
      <dgm:spPr/>
    </dgm:pt>
    <dgm:pt modelId="{27DE5407-056B-4F0D-823C-2138283A3517}" type="pres">
      <dgm:prSet presAssocID="{E1AECB6F-3C43-488F-850F-0E6F78287C08}" presName="aSpace2" presStyleCnt="0"/>
      <dgm:spPr/>
    </dgm:pt>
    <dgm:pt modelId="{1325F990-25C5-4337-AFD0-580E840DD0E3}" type="pres">
      <dgm:prSet presAssocID="{AA509D42-CBA2-4A70-89EA-19977E3836A4}" presName="childNode" presStyleLbl="node1" presStyleIdx="4" presStyleCnt="9">
        <dgm:presLayoutVars>
          <dgm:bulletEnabled val="1"/>
        </dgm:presLayoutVars>
      </dgm:prSet>
      <dgm:spPr/>
    </dgm:pt>
    <dgm:pt modelId="{38B90C97-54E1-4C8F-BF97-9E633340BEDA}" type="pres">
      <dgm:prSet presAssocID="{AA509D42-CBA2-4A70-89EA-19977E3836A4}" presName="aSpace2" presStyleCnt="0"/>
      <dgm:spPr/>
    </dgm:pt>
    <dgm:pt modelId="{BE3C3ECC-5D38-4F9D-A492-00D506430075}" type="pres">
      <dgm:prSet presAssocID="{4A3A87E4-855C-4146-840A-26536E487622}" presName="childNode" presStyleLbl="node1" presStyleIdx="5" presStyleCnt="9">
        <dgm:presLayoutVars>
          <dgm:bulletEnabled val="1"/>
        </dgm:presLayoutVars>
      </dgm:prSet>
      <dgm:spPr/>
    </dgm:pt>
    <dgm:pt modelId="{106B4E46-7450-4800-8FEF-B640D1EC711B}" type="pres">
      <dgm:prSet presAssocID="{106D5CE3-986D-496B-85E4-34185CF27134}" presName="aSpace" presStyleCnt="0"/>
      <dgm:spPr/>
    </dgm:pt>
    <dgm:pt modelId="{C95B78D5-663B-487F-AD36-73EB58AB2762}" type="pres">
      <dgm:prSet presAssocID="{A582DA3B-F7D8-416A-80EE-A2A9CFDB2B92}" presName="compNode" presStyleCnt="0"/>
      <dgm:spPr/>
    </dgm:pt>
    <dgm:pt modelId="{AFC5C675-6E9F-407F-8803-2D9D8DE98264}" type="pres">
      <dgm:prSet presAssocID="{A582DA3B-F7D8-416A-80EE-A2A9CFDB2B92}" presName="aNode" presStyleLbl="bgShp" presStyleIdx="2" presStyleCnt="3"/>
      <dgm:spPr/>
    </dgm:pt>
    <dgm:pt modelId="{6E71B8A3-F55F-4DC5-80A0-C8230CD0804B}" type="pres">
      <dgm:prSet presAssocID="{A582DA3B-F7D8-416A-80EE-A2A9CFDB2B92}" presName="textNode" presStyleLbl="bgShp" presStyleIdx="2" presStyleCnt="3"/>
      <dgm:spPr/>
    </dgm:pt>
    <dgm:pt modelId="{7FDFF5D4-1658-4E1C-8912-654EC39065D7}" type="pres">
      <dgm:prSet presAssocID="{A582DA3B-F7D8-416A-80EE-A2A9CFDB2B92}" presName="compChildNode" presStyleCnt="0"/>
      <dgm:spPr/>
    </dgm:pt>
    <dgm:pt modelId="{B2046C4C-AA33-41E8-AE3F-8B2FBE293648}" type="pres">
      <dgm:prSet presAssocID="{A582DA3B-F7D8-416A-80EE-A2A9CFDB2B92}" presName="theInnerList" presStyleCnt="0"/>
      <dgm:spPr/>
    </dgm:pt>
    <dgm:pt modelId="{298A7E8F-1BAC-4209-B56A-FE7B96EE886B}" type="pres">
      <dgm:prSet presAssocID="{F40F0F64-ABCA-4A22-BB6E-15131B55B5A4}" presName="childNode" presStyleLbl="node1" presStyleIdx="6" presStyleCnt="9" custScaleY="48014">
        <dgm:presLayoutVars>
          <dgm:bulletEnabled val="1"/>
        </dgm:presLayoutVars>
      </dgm:prSet>
      <dgm:spPr/>
    </dgm:pt>
    <dgm:pt modelId="{9A997C44-3943-47E6-848A-0102BDEEEAC4}" type="pres">
      <dgm:prSet presAssocID="{F40F0F64-ABCA-4A22-BB6E-15131B55B5A4}" presName="aSpace2" presStyleCnt="0"/>
      <dgm:spPr/>
    </dgm:pt>
    <dgm:pt modelId="{66A93F0B-8D2B-4B1F-97E3-1FF3974260E0}" type="pres">
      <dgm:prSet presAssocID="{FB7BE4D5-F133-415C-82C6-3D2BEA281BDA}" presName="childNode" presStyleLbl="node1" presStyleIdx="7" presStyleCnt="9" custScaleY="54159">
        <dgm:presLayoutVars>
          <dgm:bulletEnabled val="1"/>
        </dgm:presLayoutVars>
      </dgm:prSet>
      <dgm:spPr/>
    </dgm:pt>
    <dgm:pt modelId="{A70EEDC4-B3AF-447A-8100-EF95185C9641}" type="pres">
      <dgm:prSet presAssocID="{FB7BE4D5-F133-415C-82C6-3D2BEA281BDA}" presName="aSpace2" presStyleCnt="0"/>
      <dgm:spPr/>
    </dgm:pt>
    <dgm:pt modelId="{68C90DCA-26B8-4E03-8EE5-41DF6BF3DF5F}" type="pres">
      <dgm:prSet presAssocID="{F71F650E-2D59-4F61-A2BC-94E7D65BB9AE}" presName="childNode" presStyleLbl="node1" presStyleIdx="8" presStyleCnt="9" custScaleY="54159">
        <dgm:presLayoutVars>
          <dgm:bulletEnabled val="1"/>
        </dgm:presLayoutVars>
      </dgm:prSet>
      <dgm:spPr/>
    </dgm:pt>
  </dgm:ptLst>
  <dgm:cxnLst>
    <dgm:cxn modelId="{F3078108-1F3C-41F0-A4C6-9E99E48517B8}" type="presOf" srcId="{FB7BE4D5-F133-415C-82C6-3D2BEA281BDA}" destId="{66A93F0B-8D2B-4B1F-97E3-1FF3974260E0}" srcOrd="0" destOrd="0" presId="urn:microsoft.com/office/officeart/2005/8/layout/lProcess2"/>
    <dgm:cxn modelId="{4721E919-B8C2-4AB4-B58D-098E866D38BC}" type="presOf" srcId="{106D5CE3-986D-496B-85E4-34185CF27134}" destId="{50F38774-8A65-41B7-AA6B-E91DBB4820DC}" srcOrd="1" destOrd="0" presId="urn:microsoft.com/office/officeart/2005/8/layout/lProcess2"/>
    <dgm:cxn modelId="{94B1311A-C700-483C-891B-CCA2E89D6ABF}" type="presOf" srcId="{F40F0F64-ABCA-4A22-BB6E-15131B55B5A4}" destId="{298A7E8F-1BAC-4209-B56A-FE7B96EE886B}" srcOrd="0" destOrd="0" presId="urn:microsoft.com/office/officeart/2005/8/layout/lProcess2"/>
    <dgm:cxn modelId="{A514461C-3A6C-4C24-8FF6-C58C2F5ACF26}" srcId="{106D5CE3-986D-496B-85E4-34185CF27134}" destId="{AA509D42-CBA2-4A70-89EA-19977E3836A4}" srcOrd="2" destOrd="0" parTransId="{15F05F09-23AB-44D8-8F6B-80C14A98E993}" sibTransId="{1FFCDAAA-2931-44D9-80FB-F58A686331A8}"/>
    <dgm:cxn modelId="{0FD67420-B9D2-439A-AC5B-BECBE2CFAF4D}" srcId="{4B165973-F78A-4487-969F-2CF55F8F29D2}" destId="{106D5CE3-986D-496B-85E4-34185CF27134}" srcOrd="1" destOrd="0" parTransId="{05DE9D4B-1298-4858-9A91-484DDF2EC24E}" sibTransId="{3776B051-AAAD-43BC-9196-2DDBF92DE905}"/>
    <dgm:cxn modelId="{5090D129-E2A8-41AC-B817-CC412DD7CC3E}" type="presOf" srcId="{4A3A87E4-855C-4146-840A-26536E487622}" destId="{BE3C3ECC-5D38-4F9D-A492-00D506430075}" srcOrd="0" destOrd="0" presId="urn:microsoft.com/office/officeart/2005/8/layout/lProcess2"/>
    <dgm:cxn modelId="{27A06E3E-D793-4583-AC7A-39953FE1F61D}" type="presOf" srcId="{F2E65CEC-5FF3-4A30-901C-9202537601E4}" destId="{BCB3E4E3-45E5-4CB0-81AD-B097F774D355}" srcOrd="1" destOrd="0" presId="urn:microsoft.com/office/officeart/2005/8/layout/lProcess2"/>
    <dgm:cxn modelId="{20095840-3476-4578-A0D6-08312AA3E3C2}" srcId="{F2E65CEC-5FF3-4A30-901C-9202537601E4}" destId="{D0BBEAE1-FD6E-4167-910F-2758340694C8}" srcOrd="1" destOrd="0" parTransId="{8778DBFD-EE3E-4165-8504-AE1FF9AF8B6A}" sibTransId="{8EE75557-395E-40CE-94D1-809055AAC4CF}"/>
    <dgm:cxn modelId="{B066D966-E8F6-4D1F-ADF8-23EF37521694}" type="presOf" srcId="{D0BBEAE1-FD6E-4167-910F-2758340694C8}" destId="{5F365DAA-D708-4451-8F4F-8218E9AED7E9}" srcOrd="0" destOrd="0" presId="urn:microsoft.com/office/officeart/2005/8/layout/lProcess2"/>
    <dgm:cxn modelId="{93D34069-B7DE-48DD-8F48-E71E4B5D242A}" srcId="{106D5CE3-986D-496B-85E4-34185CF27134}" destId="{4A3A87E4-855C-4146-840A-26536E487622}" srcOrd="3" destOrd="0" parTransId="{F009A9A3-3462-45A9-8379-F775A0A46098}" sibTransId="{69B9DC75-4246-4B04-BACB-307F8391A706}"/>
    <dgm:cxn modelId="{E82FA54C-D81D-4C8D-B9B5-42F68F0CEA62}" type="presOf" srcId="{106D5CE3-986D-496B-85E4-34185CF27134}" destId="{BDB128AE-3779-4703-BC03-8DF44D7F00CA}" srcOrd="0" destOrd="0" presId="urn:microsoft.com/office/officeart/2005/8/layout/lProcess2"/>
    <dgm:cxn modelId="{C93D334E-FF74-41B6-AF12-3152EBACAB25}" srcId="{A582DA3B-F7D8-416A-80EE-A2A9CFDB2B92}" destId="{F40F0F64-ABCA-4A22-BB6E-15131B55B5A4}" srcOrd="0" destOrd="0" parTransId="{B9326FB0-EC62-486A-AC2E-38E6BB677AEA}" sibTransId="{4319DFCF-66AA-466F-A22A-828B9C6EDF09}"/>
    <dgm:cxn modelId="{48CE5470-C980-4E15-8BBE-C817B6868505}" type="presOf" srcId="{A582DA3B-F7D8-416A-80EE-A2A9CFDB2B92}" destId="{6E71B8A3-F55F-4DC5-80A0-C8230CD0804B}" srcOrd="1" destOrd="0" presId="urn:microsoft.com/office/officeart/2005/8/layout/lProcess2"/>
    <dgm:cxn modelId="{85C3FD77-C93A-4810-B7D5-9D1F23E83578}" type="presOf" srcId="{33C9521D-0B65-4AA5-A0C9-8AA00482DAB3}" destId="{9F6B3A79-CB15-4A2E-88D2-51E46FDE9B0E}" srcOrd="0" destOrd="0" presId="urn:microsoft.com/office/officeart/2005/8/layout/lProcess2"/>
    <dgm:cxn modelId="{7AB3DC8E-F53E-480C-A0D4-601887107F19}" type="presOf" srcId="{92C8B447-C31D-41CD-9ECA-CE98B7A7BC7A}" destId="{670D7CC1-5D78-4643-A22C-53FE6E17BF48}" srcOrd="0" destOrd="0" presId="urn:microsoft.com/office/officeart/2005/8/layout/lProcess2"/>
    <dgm:cxn modelId="{102EAB96-5C45-4EEB-8D0E-F0BC4AC2F99D}" srcId="{106D5CE3-986D-496B-85E4-34185CF27134}" destId="{E1AECB6F-3C43-488F-850F-0E6F78287C08}" srcOrd="1" destOrd="0" parTransId="{0AC71F89-106B-40B1-A73C-6DAE2464CA2B}" sibTransId="{7F2AA128-E8FE-4EA7-8BFE-315A1CF5BEDF}"/>
    <dgm:cxn modelId="{B115ECA2-818E-4590-A8CC-EEFC956029F4}" srcId="{A582DA3B-F7D8-416A-80EE-A2A9CFDB2B92}" destId="{FB7BE4D5-F133-415C-82C6-3D2BEA281BDA}" srcOrd="1" destOrd="0" parTransId="{0F21E900-EE94-49C5-831D-887A3491A4D1}" sibTransId="{E851AA9F-C400-48B6-B9E1-0982F7985F1A}"/>
    <dgm:cxn modelId="{041A8FA4-0EC4-4E95-A8E1-059EF7BA7C23}" srcId="{4B165973-F78A-4487-969F-2CF55F8F29D2}" destId="{F2E65CEC-5FF3-4A30-901C-9202537601E4}" srcOrd="0" destOrd="0" parTransId="{E799BB7A-1D18-49E6-AB44-2FE0D1AE452A}" sibTransId="{D06BA402-4F33-4B85-BFC3-5AF177C7F49B}"/>
    <dgm:cxn modelId="{5B1C34AC-B78E-40B6-896C-2F94556BF764}" type="presOf" srcId="{E1AECB6F-3C43-488F-850F-0E6F78287C08}" destId="{AA93849C-5EDB-41D0-85B4-B18DD851A0ED}" srcOrd="0" destOrd="0" presId="urn:microsoft.com/office/officeart/2005/8/layout/lProcess2"/>
    <dgm:cxn modelId="{A9A135AD-F866-4C79-9852-D5DC3A0D623F}" srcId="{4B165973-F78A-4487-969F-2CF55F8F29D2}" destId="{A582DA3B-F7D8-416A-80EE-A2A9CFDB2B92}" srcOrd="2" destOrd="0" parTransId="{A4905C6C-47EB-4E87-96D6-141F048AF8D1}" sibTransId="{53D3EA6B-5922-4500-AF73-7F10994B7EA3}"/>
    <dgm:cxn modelId="{17B3F4AE-2A4F-42AA-BC8A-AD4779472CD2}" type="presOf" srcId="{A582DA3B-F7D8-416A-80EE-A2A9CFDB2B92}" destId="{AFC5C675-6E9F-407F-8803-2D9D8DE98264}" srcOrd="0" destOrd="0" presId="urn:microsoft.com/office/officeart/2005/8/layout/lProcess2"/>
    <dgm:cxn modelId="{7EBDFBBC-9B05-4108-88B9-CECC44C7A1F3}" type="presOf" srcId="{F71F650E-2D59-4F61-A2BC-94E7D65BB9AE}" destId="{68C90DCA-26B8-4E03-8EE5-41DF6BF3DF5F}" srcOrd="0" destOrd="0" presId="urn:microsoft.com/office/officeart/2005/8/layout/lProcess2"/>
    <dgm:cxn modelId="{AC914DC3-6C99-48BD-BF66-9B0B2B114F6C}" type="presOf" srcId="{AA509D42-CBA2-4A70-89EA-19977E3836A4}" destId="{1325F990-25C5-4337-AFD0-580E840DD0E3}" srcOrd="0" destOrd="0" presId="urn:microsoft.com/office/officeart/2005/8/layout/lProcess2"/>
    <dgm:cxn modelId="{58AA43D8-BCEB-42CF-8843-6AAFE3AC8FE9}" srcId="{F2E65CEC-5FF3-4A30-901C-9202537601E4}" destId="{33C9521D-0B65-4AA5-A0C9-8AA00482DAB3}" srcOrd="0" destOrd="0" parTransId="{DD88B5BA-2827-4018-AABF-661DBC71457F}" sibTransId="{9ABA1E02-5819-41E8-885C-007B33511803}"/>
    <dgm:cxn modelId="{D98F9AE9-19FF-4913-844D-499B93A5EED2}" type="presOf" srcId="{F2E65CEC-5FF3-4A30-901C-9202537601E4}" destId="{024FBAF4-9E9D-43AA-A4C4-23C4123A8FF2}" srcOrd="0" destOrd="0" presId="urn:microsoft.com/office/officeart/2005/8/layout/lProcess2"/>
    <dgm:cxn modelId="{42C280EB-0021-4DE3-9AC4-1CC9C8843033}" srcId="{A582DA3B-F7D8-416A-80EE-A2A9CFDB2B92}" destId="{F71F650E-2D59-4F61-A2BC-94E7D65BB9AE}" srcOrd="2" destOrd="0" parTransId="{DEC24468-49D6-47E2-B486-12E61BED5A20}" sibTransId="{A3AE9AE3-5BC0-47F7-8CB9-EB24448AB229}"/>
    <dgm:cxn modelId="{B4E77CEE-FBC8-45E5-9953-7C26E45F4F5E}" type="presOf" srcId="{4B165973-F78A-4487-969F-2CF55F8F29D2}" destId="{8112F8AC-D93E-4A6D-8442-2DA03DFB90F7}" srcOrd="0" destOrd="0" presId="urn:microsoft.com/office/officeart/2005/8/layout/lProcess2"/>
    <dgm:cxn modelId="{19E23DF4-68BB-49F3-B9D8-299F71D1E4A2}" srcId="{106D5CE3-986D-496B-85E4-34185CF27134}" destId="{92C8B447-C31D-41CD-9ECA-CE98B7A7BC7A}" srcOrd="0" destOrd="0" parTransId="{66B175C1-0C3E-4D87-B904-8300CC02E49C}" sibTransId="{A630E69F-FA3F-4235-8F1F-2927C466523C}"/>
    <dgm:cxn modelId="{520B7075-27C8-46AA-91AF-812A220DEC56}" type="presParOf" srcId="{8112F8AC-D93E-4A6D-8442-2DA03DFB90F7}" destId="{9FC7D27E-7B2D-4A59-A3A3-AE0717E388F4}" srcOrd="0" destOrd="0" presId="urn:microsoft.com/office/officeart/2005/8/layout/lProcess2"/>
    <dgm:cxn modelId="{F916AC45-AED8-4AA5-A99C-15CDB666CCDB}" type="presParOf" srcId="{9FC7D27E-7B2D-4A59-A3A3-AE0717E388F4}" destId="{024FBAF4-9E9D-43AA-A4C4-23C4123A8FF2}" srcOrd="0" destOrd="0" presId="urn:microsoft.com/office/officeart/2005/8/layout/lProcess2"/>
    <dgm:cxn modelId="{8CA87B1D-0834-4174-BA54-93FBFDAC4DCA}" type="presParOf" srcId="{9FC7D27E-7B2D-4A59-A3A3-AE0717E388F4}" destId="{BCB3E4E3-45E5-4CB0-81AD-B097F774D355}" srcOrd="1" destOrd="0" presId="urn:microsoft.com/office/officeart/2005/8/layout/lProcess2"/>
    <dgm:cxn modelId="{860A5644-FD76-4E67-B2CD-29651DAF0FFF}" type="presParOf" srcId="{9FC7D27E-7B2D-4A59-A3A3-AE0717E388F4}" destId="{63540E72-1C64-420C-A085-F1273628D0B6}" srcOrd="2" destOrd="0" presId="urn:microsoft.com/office/officeart/2005/8/layout/lProcess2"/>
    <dgm:cxn modelId="{A7EED520-1D41-454C-AD00-4E523059E67D}" type="presParOf" srcId="{63540E72-1C64-420C-A085-F1273628D0B6}" destId="{0089DC88-BC94-4D6E-986D-0F14CD9F7FA0}" srcOrd="0" destOrd="0" presId="urn:microsoft.com/office/officeart/2005/8/layout/lProcess2"/>
    <dgm:cxn modelId="{C003A9A6-5DA7-4FE4-B88C-0B447F7E9C85}" type="presParOf" srcId="{0089DC88-BC94-4D6E-986D-0F14CD9F7FA0}" destId="{9F6B3A79-CB15-4A2E-88D2-51E46FDE9B0E}" srcOrd="0" destOrd="0" presId="urn:microsoft.com/office/officeart/2005/8/layout/lProcess2"/>
    <dgm:cxn modelId="{9653610F-F79C-4B76-8DB4-AB011EDFEE7F}" type="presParOf" srcId="{0089DC88-BC94-4D6E-986D-0F14CD9F7FA0}" destId="{38BE5C5D-3263-471A-9759-8F2ED5CBCC0A}" srcOrd="1" destOrd="0" presId="urn:microsoft.com/office/officeart/2005/8/layout/lProcess2"/>
    <dgm:cxn modelId="{DC67D4F0-B9FF-4AA1-A198-E13545BB37E9}" type="presParOf" srcId="{0089DC88-BC94-4D6E-986D-0F14CD9F7FA0}" destId="{5F365DAA-D708-4451-8F4F-8218E9AED7E9}" srcOrd="2" destOrd="0" presId="urn:microsoft.com/office/officeart/2005/8/layout/lProcess2"/>
    <dgm:cxn modelId="{A310D741-8A67-4815-99C3-F5E8BF1EB6FB}" type="presParOf" srcId="{8112F8AC-D93E-4A6D-8442-2DA03DFB90F7}" destId="{4F087DBC-72FA-41D1-8041-2290E4DC7078}" srcOrd="1" destOrd="0" presId="urn:microsoft.com/office/officeart/2005/8/layout/lProcess2"/>
    <dgm:cxn modelId="{1ADDD10D-B772-403B-8EF8-84B9D6439857}" type="presParOf" srcId="{8112F8AC-D93E-4A6D-8442-2DA03DFB90F7}" destId="{07A0FDB1-B313-4C5E-897E-14B8EA23F358}" srcOrd="2" destOrd="0" presId="urn:microsoft.com/office/officeart/2005/8/layout/lProcess2"/>
    <dgm:cxn modelId="{02944826-5B1C-4C80-85C2-D350D8D8867A}" type="presParOf" srcId="{07A0FDB1-B313-4C5E-897E-14B8EA23F358}" destId="{BDB128AE-3779-4703-BC03-8DF44D7F00CA}" srcOrd="0" destOrd="0" presId="urn:microsoft.com/office/officeart/2005/8/layout/lProcess2"/>
    <dgm:cxn modelId="{C7CB4601-4D5B-4D23-8915-65DE91925590}" type="presParOf" srcId="{07A0FDB1-B313-4C5E-897E-14B8EA23F358}" destId="{50F38774-8A65-41B7-AA6B-E91DBB4820DC}" srcOrd="1" destOrd="0" presId="urn:microsoft.com/office/officeart/2005/8/layout/lProcess2"/>
    <dgm:cxn modelId="{6D8108B8-EA15-4227-B184-E1C2CB355620}" type="presParOf" srcId="{07A0FDB1-B313-4C5E-897E-14B8EA23F358}" destId="{05D8CFE4-AEEC-44A5-A5C9-8653E7BBBFCE}" srcOrd="2" destOrd="0" presId="urn:microsoft.com/office/officeart/2005/8/layout/lProcess2"/>
    <dgm:cxn modelId="{A5F576B7-2970-47E0-A0D9-8311940823FA}" type="presParOf" srcId="{05D8CFE4-AEEC-44A5-A5C9-8653E7BBBFCE}" destId="{61AD8BA5-DFFD-4C37-B7B1-683BA5B8FB02}" srcOrd="0" destOrd="0" presId="urn:microsoft.com/office/officeart/2005/8/layout/lProcess2"/>
    <dgm:cxn modelId="{406D67E2-DDDA-47D3-A661-C80C8EB93368}" type="presParOf" srcId="{61AD8BA5-DFFD-4C37-B7B1-683BA5B8FB02}" destId="{670D7CC1-5D78-4643-A22C-53FE6E17BF48}" srcOrd="0" destOrd="0" presId="urn:microsoft.com/office/officeart/2005/8/layout/lProcess2"/>
    <dgm:cxn modelId="{CE27255B-6A93-4A6E-B78E-C8CC635CB55A}" type="presParOf" srcId="{61AD8BA5-DFFD-4C37-B7B1-683BA5B8FB02}" destId="{640AE1F0-F267-4AD7-9240-89F199E4F5C6}" srcOrd="1" destOrd="0" presId="urn:microsoft.com/office/officeart/2005/8/layout/lProcess2"/>
    <dgm:cxn modelId="{76C5C897-3D19-4607-91FB-082263610BCC}" type="presParOf" srcId="{61AD8BA5-DFFD-4C37-B7B1-683BA5B8FB02}" destId="{AA93849C-5EDB-41D0-85B4-B18DD851A0ED}" srcOrd="2" destOrd="0" presId="urn:microsoft.com/office/officeart/2005/8/layout/lProcess2"/>
    <dgm:cxn modelId="{66AEF3FE-E560-4F2B-BF2D-A696326D4AD0}" type="presParOf" srcId="{61AD8BA5-DFFD-4C37-B7B1-683BA5B8FB02}" destId="{27DE5407-056B-4F0D-823C-2138283A3517}" srcOrd="3" destOrd="0" presId="urn:microsoft.com/office/officeart/2005/8/layout/lProcess2"/>
    <dgm:cxn modelId="{BA216840-66EC-48F0-BE53-0DE84FC6C366}" type="presParOf" srcId="{61AD8BA5-DFFD-4C37-B7B1-683BA5B8FB02}" destId="{1325F990-25C5-4337-AFD0-580E840DD0E3}" srcOrd="4" destOrd="0" presId="urn:microsoft.com/office/officeart/2005/8/layout/lProcess2"/>
    <dgm:cxn modelId="{24F29AFF-442E-467A-B3A2-58016F6FCAD4}" type="presParOf" srcId="{61AD8BA5-DFFD-4C37-B7B1-683BA5B8FB02}" destId="{38B90C97-54E1-4C8F-BF97-9E633340BEDA}" srcOrd="5" destOrd="0" presId="urn:microsoft.com/office/officeart/2005/8/layout/lProcess2"/>
    <dgm:cxn modelId="{00C01F9F-6AF6-404C-9264-2D13D42595C0}" type="presParOf" srcId="{61AD8BA5-DFFD-4C37-B7B1-683BA5B8FB02}" destId="{BE3C3ECC-5D38-4F9D-A492-00D506430075}" srcOrd="6" destOrd="0" presId="urn:microsoft.com/office/officeart/2005/8/layout/lProcess2"/>
    <dgm:cxn modelId="{DD05C79B-AAB8-4AD8-8955-A9679DFD119D}" type="presParOf" srcId="{8112F8AC-D93E-4A6D-8442-2DA03DFB90F7}" destId="{106B4E46-7450-4800-8FEF-B640D1EC711B}" srcOrd="3" destOrd="0" presId="urn:microsoft.com/office/officeart/2005/8/layout/lProcess2"/>
    <dgm:cxn modelId="{EE0D49F2-C068-45AB-ACB4-C8D585D48DDE}" type="presParOf" srcId="{8112F8AC-D93E-4A6D-8442-2DA03DFB90F7}" destId="{C95B78D5-663B-487F-AD36-73EB58AB2762}" srcOrd="4" destOrd="0" presId="urn:microsoft.com/office/officeart/2005/8/layout/lProcess2"/>
    <dgm:cxn modelId="{F814629A-D32A-43D8-9749-9928352ACE6D}" type="presParOf" srcId="{C95B78D5-663B-487F-AD36-73EB58AB2762}" destId="{AFC5C675-6E9F-407F-8803-2D9D8DE98264}" srcOrd="0" destOrd="0" presId="urn:microsoft.com/office/officeart/2005/8/layout/lProcess2"/>
    <dgm:cxn modelId="{CFEDD51C-9F7F-49F8-8FFF-48A9BC2D1449}" type="presParOf" srcId="{C95B78D5-663B-487F-AD36-73EB58AB2762}" destId="{6E71B8A3-F55F-4DC5-80A0-C8230CD0804B}" srcOrd="1" destOrd="0" presId="urn:microsoft.com/office/officeart/2005/8/layout/lProcess2"/>
    <dgm:cxn modelId="{90A380C0-8C09-4A38-9AC2-25ACB47F7EAF}" type="presParOf" srcId="{C95B78D5-663B-487F-AD36-73EB58AB2762}" destId="{7FDFF5D4-1658-4E1C-8912-654EC39065D7}" srcOrd="2" destOrd="0" presId="urn:microsoft.com/office/officeart/2005/8/layout/lProcess2"/>
    <dgm:cxn modelId="{6D916483-D58F-44C3-9DD4-713CE1757F5C}" type="presParOf" srcId="{7FDFF5D4-1658-4E1C-8912-654EC39065D7}" destId="{B2046C4C-AA33-41E8-AE3F-8B2FBE293648}" srcOrd="0" destOrd="0" presId="urn:microsoft.com/office/officeart/2005/8/layout/lProcess2"/>
    <dgm:cxn modelId="{19609845-C1DF-4B64-A5E8-D988560779A9}" type="presParOf" srcId="{B2046C4C-AA33-41E8-AE3F-8B2FBE293648}" destId="{298A7E8F-1BAC-4209-B56A-FE7B96EE886B}" srcOrd="0" destOrd="0" presId="urn:microsoft.com/office/officeart/2005/8/layout/lProcess2"/>
    <dgm:cxn modelId="{48C79944-2C62-46A5-98E0-343E3F6B8794}" type="presParOf" srcId="{B2046C4C-AA33-41E8-AE3F-8B2FBE293648}" destId="{9A997C44-3943-47E6-848A-0102BDEEEAC4}" srcOrd="1" destOrd="0" presId="urn:microsoft.com/office/officeart/2005/8/layout/lProcess2"/>
    <dgm:cxn modelId="{2E408DE1-E312-4344-A691-2A0AD68E550A}" type="presParOf" srcId="{B2046C4C-AA33-41E8-AE3F-8B2FBE293648}" destId="{66A93F0B-8D2B-4B1F-97E3-1FF3974260E0}" srcOrd="2" destOrd="0" presId="urn:microsoft.com/office/officeart/2005/8/layout/lProcess2"/>
    <dgm:cxn modelId="{AC9C9AE4-C4EC-448E-829D-118D82E7F10D}" type="presParOf" srcId="{B2046C4C-AA33-41E8-AE3F-8B2FBE293648}" destId="{A70EEDC4-B3AF-447A-8100-EF95185C9641}" srcOrd="3" destOrd="0" presId="urn:microsoft.com/office/officeart/2005/8/layout/lProcess2"/>
    <dgm:cxn modelId="{A5F45881-BC0B-464A-85FB-94F65EBE25F9}" type="presParOf" srcId="{B2046C4C-AA33-41E8-AE3F-8B2FBE293648}" destId="{68C90DCA-26B8-4E03-8EE5-41DF6BF3DF5F}"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4FBAF4-9E9D-43AA-A4C4-23C4123A8FF2}">
      <dsp:nvSpPr>
        <dsp:cNvPr id="0" name=""/>
        <dsp:cNvSpPr/>
      </dsp:nvSpPr>
      <dsp:spPr>
        <a:xfrm>
          <a:off x="746" y="0"/>
          <a:ext cx="1942077" cy="2588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Commissioners / planners</a:t>
          </a:r>
        </a:p>
      </dsp:txBody>
      <dsp:txXfrm>
        <a:off x="746" y="0"/>
        <a:ext cx="1942077" cy="776568"/>
      </dsp:txXfrm>
    </dsp:sp>
    <dsp:sp modelId="{9F6B3A79-CB15-4A2E-88D2-51E46FDE9B0E}">
      <dsp:nvSpPr>
        <dsp:cNvPr id="0" name=""/>
        <dsp:cNvSpPr/>
      </dsp:nvSpPr>
      <dsp:spPr>
        <a:xfrm>
          <a:off x="194954" y="777326"/>
          <a:ext cx="1553662" cy="7804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NHS commissioners</a:t>
          </a:r>
        </a:p>
      </dsp:txBody>
      <dsp:txXfrm>
        <a:off x="217814" y="800186"/>
        <a:ext cx="1507942" cy="734766"/>
      </dsp:txXfrm>
    </dsp:sp>
    <dsp:sp modelId="{5F365DAA-D708-4451-8F4F-8218E9AED7E9}">
      <dsp:nvSpPr>
        <dsp:cNvPr id="0" name=""/>
        <dsp:cNvSpPr/>
      </dsp:nvSpPr>
      <dsp:spPr>
        <a:xfrm>
          <a:off x="194954" y="1677888"/>
          <a:ext cx="1553662" cy="7804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Local authorities</a:t>
          </a:r>
        </a:p>
      </dsp:txBody>
      <dsp:txXfrm>
        <a:off x="217814" y="1700748"/>
        <a:ext cx="1507942" cy="734766"/>
      </dsp:txXfrm>
    </dsp:sp>
    <dsp:sp modelId="{BDB128AE-3779-4703-BC03-8DF44D7F00CA}">
      <dsp:nvSpPr>
        <dsp:cNvPr id="0" name=""/>
        <dsp:cNvSpPr/>
      </dsp:nvSpPr>
      <dsp:spPr>
        <a:xfrm>
          <a:off x="2088480" y="0"/>
          <a:ext cx="1942077" cy="2588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NHS providers</a:t>
          </a:r>
        </a:p>
      </dsp:txBody>
      <dsp:txXfrm>
        <a:off x="2088480" y="0"/>
        <a:ext cx="1942077" cy="776568"/>
      </dsp:txXfrm>
    </dsp:sp>
    <dsp:sp modelId="{670D7CC1-5D78-4643-A22C-53FE6E17BF48}">
      <dsp:nvSpPr>
        <dsp:cNvPr id="0" name=""/>
        <dsp:cNvSpPr/>
      </dsp:nvSpPr>
      <dsp:spPr>
        <a:xfrm>
          <a:off x="2282688" y="776631"/>
          <a:ext cx="1553662" cy="3770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Acute trusts</a:t>
          </a:r>
        </a:p>
      </dsp:txBody>
      <dsp:txXfrm>
        <a:off x="2293733" y="787676"/>
        <a:ext cx="1531572" cy="355008"/>
      </dsp:txXfrm>
    </dsp:sp>
    <dsp:sp modelId="{AA93849C-5EDB-41D0-85B4-B18DD851A0ED}">
      <dsp:nvSpPr>
        <dsp:cNvPr id="0" name=""/>
        <dsp:cNvSpPr/>
      </dsp:nvSpPr>
      <dsp:spPr>
        <a:xfrm>
          <a:off x="2282688" y="1211745"/>
          <a:ext cx="1553662" cy="3770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Community trusts</a:t>
          </a:r>
        </a:p>
      </dsp:txBody>
      <dsp:txXfrm>
        <a:off x="2293733" y="1222790"/>
        <a:ext cx="1531572" cy="355008"/>
      </dsp:txXfrm>
    </dsp:sp>
    <dsp:sp modelId="{1325F990-25C5-4337-AFD0-580E840DD0E3}">
      <dsp:nvSpPr>
        <dsp:cNvPr id="0" name=""/>
        <dsp:cNvSpPr/>
      </dsp:nvSpPr>
      <dsp:spPr>
        <a:xfrm>
          <a:off x="2282688" y="1646858"/>
          <a:ext cx="1553662" cy="3770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Mental health trusts</a:t>
          </a:r>
        </a:p>
      </dsp:txBody>
      <dsp:txXfrm>
        <a:off x="2293733" y="1657903"/>
        <a:ext cx="1531572" cy="355008"/>
      </dsp:txXfrm>
    </dsp:sp>
    <dsp:sp modelId="{BE3C3ECC-5D38-4F9D-A492-00D506430075}">
      <dsp:nvSpPr>
        <dsp:cNvPr id="0" name=""/>
        <dsp:cNvSpPr/>
      </dsp:nvSpPr>
      <dsp:spPr>
        <a:xfrm>
          <a:off x="2282688" y="2081972"/>
          <a:ext cx="1553662" cy="3770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Ambulance trust</a:t>
          </a:r>
        </a:p>
      </dsp:txBody>
      <dsp:txXfrm>
        <a:off x="2293733" y="2093017"/>
        <a:ext cx="1531572" cy="355008"/>
      </dsp:txXfrm>
    </dsp:sp>
    <dsp:sp modelId="{AFC5C675-6E9F-407F-8803-2D9D8DE98264}">
      <dsp:nvSpPr>
        <dsp:cNvPr id="0" name=""/>
        <dsp:cNvSpPr/>
      </dsp:nvSpPr>
      <dsp:spPr>
        <a:xfrm>
          <a:off x="4176214" y="0"/>
          <a:ext cx="1942077" cy="2588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a:t>Other providers</a:t>
          </a:r>
        </a:p>
      </dsp:txBody>
      <dsp:txXfrm>
        <a:off x="4176214" y="0"/>
        <a:ext cx="1942077" cy="776568"/>
      </dsp:txXfrm>
    </dsp:sp>
    <dsp:sp modelId="{298A7E8F-1BAC-4209-B56A-FE7B96EE886B}">
      <dsp:nvSpPr>
        <dsp:cNvPr id="0" name=""/>
        <dsp:cNvSpPr/>
      </dsp:nvSpPr>
      <dsp:spPr>
        <a:xfrm>
          <a:off x="4370422" y="777025"/>
          <a:ext cx="1553662" cy="4315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GPs and community pharmacies</a:t>
          </a:r>
        </a:p>
      </dsp:txBody>
      <dsp:txXfrm>
        <a:off x="4383062" y="789665"/>
        <a:ext cx="1528382" cy="406266"/>
      </dsp:txXfrm>
    </dsp:sp>
    <dsp:sp modelId="{66A93F0B-8D2B-4B1F-97E3-1FF3974260E0}">
      <dsp:nvSpPr>
        <dsp:cNvPr id="0" name=""/>
        <dsp:cNvSpPr/>
      </dsp:nvSpPr>
      <dsp:spPr>
        <a:xfrm>
          <a:off x="4370422" y="1346847"/>
          <a:ext cx="1553662" cy="4867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Voluntary sector and social enterprises</a:t>
          </a:r>
        </a:p>
      </dsp:txBody>
      <dsp:txXfrm>
        <a:off x="4384679" y="1361104"/>
        <a:ext cx="1525148" cy="458262"/>
      </dsp:txXfrm>
    </dsp:sp>
    <dsp:sp modelId="{68C90DCA-26B8-4E03-8EE5-41DF6BF3DF5F}">
      <dsp:nvSpPr>
        <dsp:cNvPr id="0" name=""/>
        <dsp:cNvSpPr/>
      </dsp:nvSpPr>
      <dsp:spPr>
        <a:xfrm>
          <a:off x="4370422" y="1971900"/>
          <a:ext cx="1553662" cy="4867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en-GB" sz="1100" kern="1200"/>
            <a:t>Social care providers</a:t>
          </a:r>
        </a:p>
      </dsp:txBody>
      <dsp:txXfrm>
        <a:off x="4384679" y="1986157"/>
        <a:ext cx="1525148" cy="45826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92CCA3DF-0B99-5E43-9C15-DACBCB5EC4FF}" type="datetimeFigureOut">
              <a:rPr lang="en-US" smtClean="0"/>
              <a:t>11/29/2022</a:t>
            </a:fld>
            <a:endParaRPr lang="en-US"/>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B7948FAF-B894-2D4F-A806-F3BA25A6D717}" type="slidenum">
              <a:rPr lang="en-US" smtClean="0"/>
              <a:t>‹#›</a:t>
            </a:fld>
            <a:endParaRPr lang="en-US"/>
          </a:p>
        </p:txBody>
      </p:sp>
    </p:spTree>
    <p:extLst>
      <p:ext uri="{BB962C8B-B14F-4D97-AF65-F5344CB8AC3E}">
        <p14:creationId xmlns:p14="http://schemas.microsoft.com/office/powerpoint/2010/main" val="956650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1B27CF05-4413-4AD3-94EA-528D074C6343}" type="datetimeFigureOut">
              <a:rPr lang="en-GB" smtClean="0"/>
              <a:pPr/>
              <a:t>29/11/2022</a:t>
            </a:fld>
            <a:endParaRPr lang="en-GB"/>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2A7FE96B-C588-418F-98DC-47D2BFF7ABEB}" type="slidenum">
              <a:rPr lang="en-GB" smtClean="0"/>
              <a:pPr/>
              <a:t>‹#›</a:t>
            </a:fld>
            <a:endParaRPr lang="en-GB"/>
          </a:p>
        </p:txBody>
      </p:sp>
    </p:spTree>
    <p:extLst>
      <p:ext uri="{BB962C8B-B14F-4D97-AF65-F5344CB8AC3E}">
        <p14:creationId xmlns:p14="http://schemas.microsoft.com/office/powerpoint/2010/main" val="249371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1</a:t>
            </a:fld>
            <a:endParaRPr lang="en-GB"/>
          </a:p>
        </p:txBody>
      </p:sp>
    </p:spTree>
    <p:extLst>
      <p:ext uri="{BB962C8B-B14F-4D97-AF65-F5344CB8AC3E}">
        <p14:creationId xmlns:p14="http://schemas.microsoft.com/office/powerpoint/2010/main" val="1492045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2</a:t>
            </a:fld>
            <a:endParaRPr lang="en-GB"/>
          </a:p>
        </p:txBody>
      </p:sp>
    </p:spTree>
    <p:extLst>
      <p:ext uri="{BB962C8B-B14F-4D97-AF65-F5344CB8AC3E}">
        <p14:creationId xmlns:p14="http://schemas.microsoft.com/office/powerpoint/2010/main" val="40935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3</a:t>
            </a:fld>
            <a:endParaRPr lang="en-GB"/>
          </a:p>
        </p:txBody>
      </p:sp>
    </p:spTree>
    <p:extLst>
      <p:ext uri="{BB962C8B-B14F-4D97-AF65-F5344CB8AC3E}">
        <p14:creationId xmlns:p14="http://schemas.microsoft.com/office/powerpoint/2010/main" val="3664667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b="0" i="0" dirty="0">
              <a:solidFill>
                <a:srgbClr val="141414"/>
              </a:solidFill>
              <a:effectLst/>
              <a:latin typeface="Lato" panose="020F0502020204030203" pitchFamily="34" charset="0"/>
            </a:endParaRPr>
          </a:p>
        </p:txBody>
      </p:sp>
      <p:sp>
        <p:nvSpPr>
          <p:cNvPr id="4" name="Slide Number Placeholder 3"/>
          <p:cNvSpPr>
            <a:spLocks noGrp="1"/>
          </p:cNvSpPr>
          <p:nvPr>
            <p:ph type="sldNum" sz="quarter" idx="5"/>
          </p:nvPr>
        </p:nvSpPr>
        <p:spPr/>
        <p:txBody>
          <a:bodyPr/>
          <a:lstStyle/>
          <a:p>
            <a:fld id="{2A7FE96B-C588-418F-98DC-47D2BFF7ABEB}" type="slidenum">
              <a:rPr lang="en-GB" smtClean="0"/>
              <a:pPr/>
              <a:t>4</a:t>
            </a:fld>
            <a:endParaRPr lang="en-GB"/>
          </a:p>
        </p:txBody>
      </p:sp>
    </p:spTree>
    <p:extLst>
      <p:ext uri="{BB962C8B-B14F-4D97-AF65-F5344CB8AC3E}">
        <p14:creationId xmlns:p14="http://schemas.microsoft.com/office/powerpoint/2010/main" val="140287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5</a:t>
            </a:fld>
            <a:endParaRPr lang="en-GB"/>
          </a:p>
        </p:txBody>
      </p:sp>
    </p:spTree>
    <p:extLst>
      <p:ext uri="{BB962C8B-B14F-4D97-AF65-F5344CB8AC3E}">
        <p14:creationId xmlns:p14="http://schemas.microsoft.com/office/powerpoint/2010/main" val="2462722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6</a:t>
            </a:fld>
            <a:endParaRPr lang="en-GB"/>
          </a:p>
        </p:txBody>
      </p:sp>
    </p:spTree>
    <p:extLst>
      <p:ext uri="{BB962C8B-B14F-4D97-AF65-F5344CB8AC3E}">
        <p14:creationId xmlns:p14="http://schemas.microsoft.com/office/powerpoint/2010/main" val="508541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7</a:t>
            </a:fld>
            <a:endParaRPr lang="en-GB"/>
          </a:p>
        </p:txBody>
      </p:sp>
    </p:spTree>
    <p:extLst>
      <p:ext uri="{BB962C8B-B14F-4D97-AF65-F5344CB8AC3E}">
        <p14:creationId xmlns:p14="http://schemas.microsoft.com/office/powerpoint/2010/main" val="37550244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A7FE96B-C588-418F-98DC-47D2BFF7ABEB}" type="slidenum">
              <a:rPr lang="en-GB" smtClean="0"/>
              <a:pPr/>
              <a:t>8</a:t>
            </a:fld>
            <a:endParaRPr lang="en-GB"/>
          </a:p>
        </p:txBody>
      </p:sp>
    </p:spTree>
    <p:extLst>
      <p:ext uri="{BB962C8B-B14F-4D97-AF65-F5344CB8AC3E}">
        <p14:creationId xmlns:p14="http://schemas.microsoft.com/office/powerpoint/2010/main" val="2784552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7FE96B-C588-418F-98DC-47D2BFF7ABEB}" type="slidenum">
              <a:rPr lang="en-GB" smtClean="0"/>
              <a:pPr/>
              <a:t>9</a:t>
            </a:fld>
            <a:endParaRPr lang="en-GB"/>
          </a:p>
        </p:txBody>
      </p:sp>
    </p:spTree>
    <p:extLst>
      <p:ext uri="{BB962C8B-B14F-4D97-AF65-F5344CB8AC3E}">
        <p14:creationId xmlns:p14="http://schemas.microsoft.com/office/powerpoint/2010/main" val="1627550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47760" y="4787514"/>
            <a:ext cx="202076" cy="357573"/>
          </a:xfrm>
        </p:spPr>
        <p:txBody>
          <a:bodyPr tIns="46800" anchor="t" anchorCtr="0"/>
          <a:lstStyle>
            <a:lvl1pPr algn="r">
              <a:defRPr/>
            </a:lvl1pPr>
          </a:lstStyle>
          <a:p>
            <a:fld id="{8DC49AF5-3372-49F0-B5E8-07A0FFBBE3A7}" type="datetimeyyyy">
              <a:rPr lang="en-GB" smtClean="0"/>
              <a:t>2022</a:t>
            </a:fld>
            <a:endParaRPr lang="en-GB" dirty="0"/>
          </a:p>
        </p:txBody>
      </p:sp>
      <p:sp>
        <p:nvSpPr>
          <p:cNvPr id="3" name="Footer Placeholder 2"/>
          <p:cNvSpPr>
            <a:spLocks noGrp="1"/>
          </p:cNvSpPr>
          <p:nvPr>
            <p:ph type="ftr" sz="quarter" idx="11"/>
          </p:nvPr>
        </p:nvSpPr>
        <p:spPr>
          <a:xfrm>
            <a:off x="7789084" y="4787514"/>
            <a:ext cx="758676" cy="357574"/>
          </a:xfrm>
        </p:spPr>
        <p:txBody>
          <a:bodyPr anchor="t" anchorCtr="0"/>
          <a:lstStyle/>
          <a:p>
            <a:r>
              <a:rPr lang="en-GB" dirty="0"/>
              <a:t>© The King's Fund </a:t>
            </a:r>
          </a:p>
        </p:txBody>
      </p:sp>
      <p:grpSp>
        <p:nvGrpSpPr>
          <p:cNvPr id="1029"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dirty="0"/>
              <a:t>Presentation title on one line only</a:t>
            </a:r>
            <a:endParaRPr lang="en-GB" dirty="0"/>
          </a:p>
        </p:txBody>
      </p:sp>
      <p:grpSp>
        <p:nvGrpSpPr>
          <p:cNvPr id="103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4556"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9C3058-E52A-4F20-B8FC-01551CFAA483}"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dirty="0"/>
              <a:t>Presentation title on one line only</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D1723-CC48-472D-B156-FD973FB20140}"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99391214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8834FF-032D-4CB9-A285-0FB60C2E88BC}"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D55D5F25-0EB8-4CDF-886C-EAC706F4B656}"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AA1AED86-103B-4DB0-B474-9505D89AB4B3}"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151ACFE-0478-414D-97B8-89C00BF4A336}"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EB0611B2-B48B-42E6-AE3E-8E8DE4900F86}"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E7C5C8F3-9791-4573-8E8F-A3C1ED189E8D}"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p>
            <a:fld id="{3BF6FC16-4C41-4947-A0D0-C5EC85F42DEB}"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0" name="TextBox 29"/>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bg1"/>
                </a:solidFill>
                <a:latin typeface="+mj-lt"/>
              </a:rPr>
              <a:t>© The King's Fund 2022</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dirty="0"/>
              <a:t>Presentation title on one line only</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53"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3" name="Date Placeholder 1">
            <a:extLst>
              <a:ext uri="{FF2B5EF4-FFF2-40B4-BE49-F238E27FC236}">
                <a16:creationId xmlns:a16="http://schemas.microsoft.com/office/drawing/2014/main" id="{F1793DF5-6681-4CB5-9215-2D3FEB0ACBB4}"/>
              </a:ext>
            </a:extLst>
          </p:cNvPr>
          <p:cNvSpPr>
            <a:spLocks noGrp="1"/>
          </p:cNvSpPr>
          <p:nvPr>
            <p:ph type="dt" sz="half" idx="10"/>
          </p:nvPr>
        </p:nvSpPr>
        <p:spPr>
          <a:xfrm>
            <a:off x="8523247" y="4787514"/>
            <a:ext cx="216000" cy="357573"/>
          </a:xfrm>
        </p:spPr>
        <p:txBody>
          <a:bodyPr tIns="46800" anchor="t" anchorCtr="0"/>
          <a:lstStyle>
            <a:lvl1pPr algn="r">
              <a:defRPr/>
            </a:lvl1pPr>
          </a:lstStyle>
          <a:p>
            <a:fld id="{5220F496-9731-47C5-B5B2-C7E0AE660331}" type="datetimeyyyy">
              <a:rPr lang="en-GB" smtClean="0"/>
              <a:t>2022</a:t>
            </a:fld>
            <a:endParaRPr lang="en-GB" dirty="0"/>
          </a:p>
        </p:txBody>
      </p:sp>
      <p:sp>
        <p:nvSpPr>
          <p:cNvPr id="34" name="Footer Placeholder 2">
            <a:extLst>
              <a:ext uri="{FF2B5EF4-FFF2-40B4-BE49-F238E27FC236}">
                <a16:creationId xmlns:a16="http://schemas.microsoft.com/office/drawing/2014/main" id="{1F3ED7F9-8410-4270-B013-B6943A67668C}"/>
              </a:ext>
            </a:extLst>
          </p:cNvPr>
          <p:cNvSpPr>
            <a:spLocks noGrp="1"/>
          </p:cNvSpPr>
          <p:nvPr>
            <p:ph type="ftr" sz="quarter" idx="11"/>
          </p:nvPr>
        </p:nvSpPr>
        <p:spPr>
          <a:xfrm>
            <a:off x="7764571" y="4787514"/>
            <a:ext cx="756000" cy="357574"/>
          </a:xfrm>
        </p:spPr>
        <p:txBody>
          <a:bodyPr anchor="t" anchorCtr="0"/>
          <a:lstStyle/>
          <a:p>
            <a:r>
              <a:rPr lang="en-GB" dirty="0"/>
              <a:t>© The King's Fund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7997835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7" name="Date Placeholder 3">
            <a:extLst>
              <a:ext uri="{FF2B5EF4-FFF2-40B4-BE49-F238E27FC236}">
                <a16:creationId xmlns:a16="http://schemas.microsoft.com/office/drawing/2014/main" id="{502B9DB1-CB02-4176-817C-48C34FAD142D}"/>
              </a:ext>
            </a:extLst>
          </p:cNvPr>
          <p:cNvSpPr txBox="1">
            <a:spLocks/>
          </p:cNvSpPr>
          <p:nvPr userDrawn="1"/>
        </p:nvSpPr>
        <p:spPr>
          <a:xfrm>
            <a:off x="8512377" y="4793263"/>
            <a:ext cx="216000" cy="356400"/>
          </a:xfrm>
          <a:prstGeom prst="rect">
            <a:avLst/>
          </a:prstGeom>
        </p:spPr>
        <p:txBody>
          <a:bodyPr vert="horz" lIns="0" tIns="45720" rIns="0" bIns="45720" rtlCol="0" anchor="t" anchorCtr="0"/>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C91AEC-10FA-46D5-B15F-BEBDC4CE8B51}" type="datetimeyyyy">
              <a:rPr lang="en-GB" smtClean="0"/>
              <a:pPr/>
              <a:t>2022</a:t>
            </a:fld>
            <a:endParaRPr lang="en-GB"/>
          </a:p>
        </p:txBody>
      </p:sp>
      <p:sp>
        <p:nvSpPr>
          <p:cNvPr id="38" name="Footer Placeholder 4">
            <a:extLst>
              <a:ext uri="{FF2B5EF4-FFF2-40B4-BE49-F238E27FC236}">
                <a16:creationId xmlns:a16="http://schemas.microsoft.com/office/drawing/2014/main" id="{35CD0305-B163-4CC6-991F-E2885C5FB541}"/>
              </a:ext>
            </a:extLst>
          </p:cNvPr>
          <p:cNvSpPr txBox="1">
            <a:spLocks/>
          </p:cNvSpPr>
          <p:nvPr userDrawn="1"/>
        </p:nvSpPr>
        <p:spPr>
          <a:xfrm>
            <a:off x="7748495" y="4793263"/>
            <a:ext cx="756000" cy="356400"/>
          </a:xfrm>
          <a:prstGeom prst="rect">
            <a:avLst/>
          </a:prstGeom>
        </p:spPr>
        <p:txBody>
          <a:bodyPr vert="horz" lIns="0" tIns="45720" rIns="0" bIns="45720" rtlCol="0" anchor="t" anchorCtr="0"/>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The King's Fund </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9" name="Date Placeholder 3">
            <a:extLst>
              <a:ext uri="{FF2B5EF4-FFF2-40B4-BE49-F238E27FC236}">
                <a16:creationId xmlns:a16="http://schemas.microsoft.com/office/drawing/2014/main" id="{2D5FB510-756D-43C2-9EF6-CE505EF88A5B}"/>
              </a:ext>
            </a:extLst>
          </p:cNvPr>
          <p:cNvSpPr>
            <a:spLocks noGrp="1"/>
          </p:cNvSpPr>
          <p:nvPr>
            <p:ph type="dt" sz="half" idx="2"/>
          </p:nvPr>
        </p:nvSpPr>
        <p:spPr>
          <a:xfrm>
            <a:off x="8512377" y="4793263"/>
            <a:ext cx="216000" cy="356400"/>
          </a:xfrm>
          <a:prstGeom prst="rect">
            <a:avLst/>
          </a:prstGeom>
        </p:spPr>
        <p:txBody>
          <a:bodyPr vert="horz" lIns="0" tIns="45720" rIns="0" bIns="45720" rtlCol="0" anchor="t" anchorCtr="0"/>
          <a:lstStyle>
            <a:lvl1pPr algn="r">
              <a:defRPr sz="600">
                <a:solidFill>
                  <a:schemeClr val="tx1">
                    <a:tint val="75000"/>
                  </a:schemeClr>
                </a:solidFill>
              </a:defRPr>
            </a:lvl1pPr>
          </a:lstStyle>
          <a:p>
            <a:fld id="{1EC91AEC-10FA-46D5-B15F-BEBDC4CE8B51}" type="datetimeyyyy">
              <a:rPr lang="en-GB" smtClean="0"/>
              <a:pPr/>
              <a:t>2022</a:t>
            </a:fld>
            <a:endParaRPr lang="en-GB"/>
          </a:p>
        </p:txBody>
      </p:sp>
      <p:sp>
        <p:nvSpPr>
          <p:cNvPr id="49" name="Footer Placeholder 4">
            <a:extLst>
              <a:ext uri="{FF2B5EF4-FFF2-40B4-BE49-F238E27FC236}">
                <a16:creationId xmlns:a16="http://schemas.microsoft.com/office/drawing/2014/main" id="{D720D2DB-BFF9-4C6E-9539-F2C789557E37}"/>
              </a:ext>
            </a:extLst>
          </p:cNvPr>
          <p:cNvSpPr>
            <a:spLocks noGrp="1"/>
          </p:cNvSpPr>
          <p:nvPr>
            <p:ph type="ftr" sz="quarter" idx="3"/>
          </p:nvPr>
        </p:nvSpPr>
        <p:spPr>
          <a:xfrm>
            <a:off x="7748495" y="4793263"/>
            <a:ext cx="756000" cy="356400"/>
          </a:xfrm>
          <a:prstGeom prst="rect">
            <a:avLst/>
          </a:prstGeom>
        </p:spPr>
        <p:txBody>
          <a:bodyPr vert="horz" lIns="0" tIns="45720" rIns="0" bIns="45720" rtlCol="0" anchor="t" anchorCtr="0"/>
          <a:lstStyle>
            <a:lvl1pPr algn="l">
              <a:defRPr sz="600">
                <a:solidFill>
                  <a:schemeClr val="tx1"/>
                </a:solidFill>
              </a:defRPr>
            </a:lvl1pPr>
          </a:lstStyle>
          <a:p>
            <a:r>
              <a:rPr lang="en-GB" dirty="0"/>
              <a:t>© The King's Fund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7" name="Date Placeholder 3">
            <a:extLst>
              <a:ext uri="{FF2B5EF4-FFF2-40B4-BE49-F238E27FC236}">
                <a16:creationId xmlns:a16="http://schemas.microsoft.com/office/drawing/2014/main" id="{0B0400C1-9CD4-44E6-82E1-029CF31CDEAD}"/>
              </a:ext>
            </a:extLst>
          </p:cNvPr>
          <p:cNvSpPr txBox="1">
            <a:spLocks/>
          </p:cNvSpPr>
          <p:nvPr userDrawn="1"/>
        </p:nvSpPr>
        <p:spPr>
          <a:xfrm>
            <a:off x="8512377" y="4793263"/>
            <a:ext cx="216000" cy="356400"/>
          </a:xfrm>
          <a:prstGeom prst="rect">
            <a:avLst/>
          </a:prstGeom>
        </p:spPr>
        <p:txBody>
          <a:bodyPr vert="horz" lIns="0" tIns="45720" rIns="0" bIns="45720" rtlCol="0" anchor="t" anchorCtr="0"/>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C91AEC-10FA-46D5-B15F-BEBDC4CE8B51}" type="datetimeyyyy">
              <a:rPr lang="en-GB" smtClean="0"/>
              <a:pPr/>
              <a:t>2022</a:t>
            </a:fld>
            <a:endParaRPr lang="en-GB"/>
          </a:p>
        </p:txBody>
      </p:sp>
      <p:sp>
        <p:nvSpPr>
          <p:cNvPr id="38" name="Footer Placeholder 4">
            <a:extLst>
              <a:ext uri="{FF2B5EF4-FFF2-40B4-BE49-F238E27FC236}">
                <a16:creationId xmlns:a16="http://schemas.microsoft.com/office/drawing/2014/main" id="{E3448CBD-5C88-4A29-84DC-1318C8022B4C}"/>
              </a:ext>
            </a:extLst>
          </p:cNvPr>
          <p:cNvSpPr txBox="1">
            <a:spLocks/>
          </p:cNvSpPr>
          <p:nvPr userDrawn="1"/>
        </p:nvSpPr>
        <p:spPr>
          <a:xfrm>
            <a:off x="7748495" y="4793263"/>
            <a:ext cx="756000" cy="356400"/>
          </a:xfrm>
          <a:prstGeom prst="rect">
            <a:avLst/>
          </a:prstGeom>
        </p:spPr>
        <p:txBody>
          <a:bodyPr vert="horz" lIns="0" tIns="45720" rIns="0" bIns="45720" rtlCol="0" anchor="t" anchorCtr="0"/>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The King's Fund </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0" name="Date Placeholder 3">
            <a:extLst>
              <a:ext uri="{FF2B5EF4-FFF2-40B4-BE49-F238E27FC236}">
                <a16:creationId xmlns:a16="http://schemas.microsoft.com/office/drawing/2014/main" id="{FAFD67AE-130C-4617-83F0-AFC8274D3B5E}"/>
              </a:ext>
            </a:extLst>
          </p:cNvPr>
          <p:cNvSpPr txBox="1">
            <a:spLocks/>
          </p:cNvSpPr>
          <p:nvPr userDrawn="1"/>
        </p:nvSpPr>
        <p:spPr>
          <a:xfrm>
            <a:off x="8512377" y="4793263"/>
            <a:ext cx="216000" cy="356400"/>
          </a:xfrm>
          <a:prstGeom prst="rect">
            <a:avLst/>
          </a:prstGeom>
        </p:spPr>
        <p:txBody>
          <a:bodyPr vert="horz" lIns="0" tIns="45720" rIns="0" bIns="45720" rtlCol="0" anchor="t" anchorCtr="0"/>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C91AEC-10FA-46D5-B15F-BEBDC4CE8B51}" type="datetimeyyyy">
              <a:rPr lang="en-GB" smtClean="0"/>
              <a:pPr/>
              <a:t>2022</a:t>
            </a:fld>
            <a:endParaRPr lang="en-GB"/>
          </a:p>
        </p:txBody>
      </p:sp>
      <p:sp>
        <p:nvSpPr>
          <p:cNvPr id="33" name="Footer Placeholder 4">
            <a:extLst>
              <a:ext uri="{FF2B5EF4-FFF2-40B4-BE49-F238E27FC236}">
                <a16:creationId xmlns:a16="http://schemas.microsoft.com/office/drawing/2014/main" id="{19910248-24CA-4219-AE2F-401866816323}"/>
              </a:ext>
            </a:extLst>
          </p:cNvPr>
          <p:cNvSpPr txBox="1">
            <a:spLocks/>
          </p:cNvSpPr>
          <p:nvPr userDrawn="1"/>
        </p:nvSpPr>
        <p:spPr>
          <a:xfrm>
            <a:off x="7748495" y="4793263"/>
            <a:ext cx="756000" cy="356400"/>
          </a:xfrm>
          <a:prstGeom prst="rect">
            <a:avLst/>
          </a:prstGeom>
        </p:spPr>
        <p:txBody>
          <a:bodyPr vert="horz" lIns="0" tIns="45720" rIns="0" bIns="45720" rtlCol="0" anchor="t" anchorCtr="0"/>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The King's Fund </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28" name="Date Placeholder 3">
            <a:extLst>
              <a:ext uri="{FF2B5EF4-FFF2-40B4-BE49-F238E27FC236}">
                <a16:creationId xmlns:a16="http://schemas.microsoft.com/office/drawing/2014/main" id="{7346F244-28B2-4B3B-8A69-6B0913B66A3E}"/>
              </a:ext>
            </a:extLst>
          </p:cNvPr>
          <p:cNvSpPr txBox="1">
            <a:spLocks/>
          </p:cNvSpPr>
          <p:nvPr userDrawn="1"/>
        </p:nvSpPr>
        <p:spPr>
          <a:xfrm>
            <a:off x="8512377" y="4793263"/>
            <a:ext cx="216000" cy="356400"/>
          </a:xfrm>
          <a:prstGeom prst="rect">
            <a:avLst/>
          </a:prstGeom>
        </p:spPr>
        <p:txBody>
          <a:bodyPr vert="horz" lIns="0" tIns="45720" rIns="0" bIns="45720" rtlCol="0" anchor="t" anchorCtr="0"/>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C91AEC-10FA-46D5-B15F-BEBDC4CE8B51}" type="datetimeyyyy">
              <a:rPr lang="en-GB" smtClean="0"/>
              <a:pPr/>
              <a:t>2022</a:t>
            </a:fld>
            <a:endParaRPr lang="en-GB"/>
          </a:p>
        </p:txBody>
      </p:sp>
      <p:sp>
        <p:nvSpPr>
          <p:cNvPr id="29" name="Footer Placeholder 4">
            <a:extLst>
              <a:ext uri="{FF2B5EF4-FFF2-40B4-BE49-F238E27FC236}">
                <a16:creationId xmlns:a16="http://schemas.microsoft.com/office/drawing/2014/main" id="{414781B4-EB38-4BBB-8E23-D64302BBD091}"/>
              </a:ext>
            </a:extLst>
          </p:cNvPr>
          <p:cNvSpPr txBox="1">
            <a:spLocks/>
          </p:cNvSpPr>
          <p:nvPr userDrawn="1"/>
        </p:nvSpPr>
        <p:spPr>
          <a:xfrm>
            <a:off x="7748495" y="4793263"/>
            <a:ext cx="756000" cy="356400"/>
          </a:xfrm>
          <a:prstGeom prst="rect">
            <a:avLst/>
          </a:prstGeom>
        </p:spPr>
        <p:txBody>
          <a:bodyPr vert="horz" lIns="0" tIns="45720" rIns="0" bIns="45720" rtlCol="0" anchor="t" anchorCtr="0"/>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 The King's Fund </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9" name="TextBox 28"/>
          <p:cNvSpPr txBox="1"/>
          <p:nvPr userDrawn="1"/>
        </p:nvSpPr>
        <p:spPr>
          <a:xfrm>
            <a:off x="7739232" y="4785047"/>
            <a:ext cx="1132041" cy="184666"/>
          </a:xfrm>
          <a:prstGeom prst="rect">
            <a:avLst/>
          </a:prstGeom>
          <a:noFill/>
        </p:spPr>
        <p:txBody>
          <a:bodyPr wrap="none" rtlCol="0">
            <a:spAutoFit/>
          </a:bodyPr>
          <a:lstStyle/>
          <a:p>
            <a:pPr algn="r"/>
            <a:r>
              <a:rPr lang="en-GB" sz="600" dirty="0">
                <a:solidFill>
                  <a:schemeClr val="tx1"/>
                </a:solidFill>
                <a:latin typeface="+mj-lt"/>
              </a:rPr>
              <a:t>© The King's Fund 2022</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7" name="Date Placeholder 3">
            <a:extLst>
              <a:ext uri="{FF2B5EF4-FFF2-40B4-BE49-F238E27FC236}">
                <a16:creationId xmlns:a16="http://schemas.microsoft.com/office/drawing/2014/main" id="{7FD6D530-572D-448E-AD00-5A3FB39E39AC}"/>
              </a:ext>
            </a:extLst>
          </p:cNvPr>
          <p:cNvSpPr>
            <a:spLocks noGrp="1"/>
          </p:cNvSpPr>
          <p:nvPr>
            <p:ph type="dt" sz="half" idx="2"/>
          </p:nvPr>
        </p:nvSpPr>
        <p:spPr>
          <a:xfrm>
            <a:off x="8512377" y="4793263"/>
            <a:ext cx="216000" cy="356400"/>
          </a:xfrm>
          <a:prstGeom prst="rect">
            <a:avLst/>
          </a:prstGeom>
        </p:spPr>
        <p:txBody>
          <a:bodyPr vert="horz" lIns="0" tIns="45720" rIns="0" bIns="45720" rtlCol="0" anchor="t" anchorCtr="0"/>
          <a:lstStyle>
            <a:lvl1pPr algn="r">
              <a:defRPr sz="600">
                <a:solidFill>
                  <a:schemeClr val="bg1"/>
                </a:solidFill>
              </a:defRPr>
            </a:lvl1pPr>
          </a:lstStyle>
          <a:p>
            <a:fld id="{1EC91AEC-10FA-46D5-B15F-BEBDC4CE8B51}" type="datetimeyyyy">
              <a:rPr lang="en-GB" smtClean="0"/>
              <a:pPr/>
              <a:t>2022</a:t>
            </a:fld>
            <a:endParaRPr lang="en-GB"/>
          </a:p>
        </p:txBody>
      </p:sp>
      <p:sp>
        <p:nvSpPr>
          <p:cNvPr id="28" name="Footer Placeholder 4">
            <a:extLst>
              <a:ext uri="{FF2B5EF4-FFF2-40B4-BE49-F238E27FC236}">
                <a16:creationId xmlns:a16="http://schemas.microsoft.com/office/drawing/2014/main" id="{C22D44DA-B4F7-4F54-82DA-13A7CA4B6922}"/>
              </a:ext>
            </a:extLst>
          </p:cNvPr>
          <p:cNvSpPr>
            <a:spLocks noGrp="1"/>
          </p:cNvSpPr>
          <p:nvPr>
            <p:ph type="ftr" sz="quarter" idx="3"/>
          </p:nvPr>
        </p:nvSpPr>
        <p:spPr>
          <a:xfrm>
            <a:off x="7748495" y="4793263"/>
            <a:ext cx="756000" cy="356400"/>
          </a:xfrm>
          <a:prstGeom prst="rect">
            <a:avLst/>
          </a:prstGeom>
        </p:spPr>
        <p:txBody>
          <a:bodyPr vert="horz" lIns="0" tIns="45720" rIns="0" bIns="45720" rtlCol="0" anchor="t" anchorCtr="0"/>
          <a:lstStyle>
            <a:lvl1pPr algn="l">
              <a:defRPr sz="600">
                <a:solidFill>
                  <a:schemeClr val="bg1"/>
                </a:solidFill>
              </a:defRPr>
            </a:lvl1pPr>
          </a:lstStyle>
          <a:p>
            <a:r>
              <a:rPr lang="en-GB"/>
              <a:t>© The King's Fund </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BDB08-43E2-4777-85F9-10C54864A040}"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accent1"/>
                </a:solidFill>
              </a:defRPr>
            </a:lvl1pPr>
          </a:lstStyle>
          <a:p>
            <a:r>
              <a:rPr lang="en-US" dirty="0"/>
              <a:t>Presentation title on one line only</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1E8D6B-483C-44FC-B860-4B04AE92DE7A}"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accent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5591742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38"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 name="Group 11"/>
          <p:cNvGrpSpPr/>
          <p:nvPr userDrawn="1"/>
        </p:nvGrpSpPr>
        <p:grpSpPr>
          <a:xfrm>
            <a:off x="-1908720" y="53818"/>
            <a:ext cx="1872208" cy="2900891"/>
            <a:chOff x="6195941" y="562596"/>
            <a:chExt cx="1872208" cy="2902681"/>
          </a:xfrm>
        </p:grpSpPr>
        <p:grpSp>
          <p:nvGrpSpPr>
            <p:cNvPr id="7"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8"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7" name="Date Placeholder 1">
            <a:extLst>
              <a:ext uri="{FF2B5EF4-FFF2-40B4-BE49-F238E27FC236}">
                <a16:creationId xmlns:a16="http://schemas.microsoft.com/office/drawing/2014/main" id="{EB3778AC-2D56-4D3C-A777-075E79F1FA4F}"/>
              </a:ext>
            </a:extLst>
          </p:cNvPr>
          <p:cNvSpPr>
            <a:spLocks noGrp="1"/>
          </p:cNvSpPr>
          <p:nvPr>
            <p:ph type="dt" sz="half" idx="10"/>
          </p:nvPr>
        </p:nvSpPr>
        <p:spPr>
          <a:xfrm>
            <a:off x="8549967" y="4784261"/>
            <a:ext cx="202076" cy="357573"/>
          </a:xfrm>
        </p:spPr>
        <p:txBody>
          <a:bodyPr tIns="46800" anchor="t" anchorCtr="0"/>
          <a:lstStyle>
            <a:lvl1pPr algn="r">
              <a:defRPr/>
            </a:lvl1pPr>
          </a:lstStyle>
          <a:p>
            <a:fld id="{FA4EAF5E-D4DA-44C6-B89F-EE1B80808266}" type="datetimeyyyy">
              <a:rPr lang="en-GB" smtClean="0"/>
              <a:t>2022</a:t>
            </a:fld>
            <a:endParaRPr lang="en-GB" dirty="0"/>
          </a:p>
        </p:txBody>
      </p:sp>
      <p:sp>
        <p:nvSpPr>
          <p:cNvPr id="47" name="Footer Placeholder 2">
            <a:extLst>
              <a:ext uri="{FF2B5EF4-FFF2-40B4-BE49-F238E27FC236}">
                <a16:creationId xmlns:a16="http://schemas.microsoft.com/office/drawing/2014/main" id="{88D19035-C15B-4521-A130-5C49A2DBAB49}"/>
              </a:ext>
            </a:extLst>
          </p:cNvPr>
          <p:cNvSpPr>
            <a:spLocks noGrp="1"/>
          </p:cNvSpPr>
          <p:nvPr>
            <p:ph type="ftr" sz="quarter" idx="11"/>
          </p:nvPr>
        </p:nvSpPr>
        <p:spPr>
          <a:xfrm>
            <a:off x="7791291" y="4784261"/>
            <a:ext cx="758676" cy="357574"/>
          </a:xfrm>
        </p:spPr>
        <p:txBody>
          <a:bodyPr anchor="t" anchorCtr="0"/>
          <a:lstStyle/>
          <a:p>
            <a:r>
              <a:rPr lang="en-GB" dirty="0"/>
              <a:t>© The King's Fund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CEC967DB-DCEE-4DE2-B3B4-479C83CAD7BD}"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5"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1BC0F344-41AB-4A11-A4B7-7EBA6DE7F015}"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12161109-F560-4A4A-B7C9-0C2583D8B2D3}"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D42DFC38-09B8-42EE-8C41-036720315CBF}"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8E9E6A51-928F-4F46-BBC5-A901A7C91486}"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576C2F09-60FE-456C-ADA4-19EC17D7C004}"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lvl1pPr>
              <a:defRPr>
                <a:solidFill>
                  <a:schemeClr val="bg1"/>
                </a:solidFill>
              </a:defRPr>
            </a:lvl1pPr>
          </a:lstStyle>
          <a:p>
            <a:fld id="{6672F441-6AD5-4620-95AF-9201752F93C4}" type="datetimeyyyy">
              <a:rPr lang="en-GB" smtClean="0"/>
              <a:pPr/>
              <a:t>2022</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 The King's Fund </a:t>
            </a:r>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ront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93270-59E3-4307-9955-E47A759B5A83}"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grpSp>
        <p:nvGrpSpPr>
          <p:cNvPr id="5" name="Group 5"/>
          <p:cNvGrpSpPr>
            <a:grpSpLocks noChangeAspect="1"/>
          </p:cNvGrpSpPr>
          <p:nvPr userDrawn="1"/>
        </p:nvGrpSpPr>
        <p:grpSpPr bwMode="auto">
          <a:xfrm>
            <a:off x="1" y="1587"/>
            <a:ext cx="9142413" cy="5126050"/>
            <a:chOff x="0" y="1"/>
            <a:chExt cx="5759" cy="3231"/>
          </a:xfrm>
        </p:grpSpPr>
        <p:sp>
          <p:nvSpPr>
            <p:cNvPr id="1030" name="Freeform 6"/>
            <p:cNvSpPr>
              <a:spLocks/>
            </p:cNvSpPr>
            <p:nvPr userDrawn="1"/>
          </p:nvSpPr>
          <p:spPr bwMode="auto">
            <a:xfrm>
              <a:off x="0" y="1"/>
              <a:ext cx="5759" cy="3231"/>
            </a:xfrm>
            <a:custGeom>
              <a:avLst/>
              <a:gdLst/>
              <a:ahLst/>
              <a:cxnLst>
                <a:cxn ang="0">
                  <a:pos x="0" y="0"/>
                </a:cxn>
                <a:cxn ang="0">
                  <a:pos x="0" y="376"/>
                </a:cxn>
                <a:cxn ang="0">
                  <a:pos x="23618" y="2033"/>
                </a:cxn>
                <a:cxn ang="0">
                  <a:pos x="23620" y="2035"/>
                </a:cxn>
                <a:cxn ang="0">
                  <a:pos x="23616" y="2039"/>
                </a:cxn>
                <a:cxn ang="0">
                  <a:pos x="26667" y="14965"/>
                </a:cxn>
                <a:cxn ang="0">
                  <a:pos x="26667" y="0"/>
                </a:cxn>
                <a:cxn ang="0">
                  <a:pos x="0" y="0"/>
                </a:cxn>
              </a:cxnLst>
              <a:rect l="0" t="0" r="r" b="b"/>
              <a:pathLst>
                <a:path w="26667" h="14965">
                  <a:moveTo>
                    <a:pt x="0" y="0"/>
                  </a:moveTo>
                  <a:lnTo>
                    <a:pt x="0" y="376"/>
                  </a:lnTo>
                  <a:lnTo>
                    <a:pt x="23618" y="2033"/>
                  </a:lnTo>
                  <a:lnTo>
                    <a:pt x="23620" y="2035"/>
                  </a:lnTo>
                  <a:lnTo>
                    <a:pt x="23616" y="2039"/>
                  </a:lnTo>
                  <a:lnTo>
                    <a:pt x="26667" y="14965"/>
                  </a:lnTo>
                  <a:lnTo>
                    <a:pt x="26667" y="0"/>
                  </a:lnTo>
                  <a:lnTo>
                    <a:pt x="0" y="0"/>
                  </a:lnTo>
                  <a:close/>
                </a:path>
              </a:pathLst>
            </a:custGeom>
            <a:solidFill>
              <a:srgbClr val="1D1D1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1" name="Freeform 7"/>
            <p:cNvSpPr>
              <a:spLocks/>
            </p:cNvSpPr>
            <p:nvPr userDrawn="1"/>
          </p:nvSpPr>
          <p:spPr bwMode="auto">
            <a:xfrm>
              <a:off x="4173" y="229"/>
              <a:ext cx="1327" cy="1290"/>
            </a:xfrm>
            <a:custGeom>
              <a:avLst/>
              <a:gdLst/>
              <a:ahLst/>
              <a:cxnLst>
                <a:cxn ang="0">
                  <a:pos x="6129" y="5123"/>
                </a:cxn>
                <a:cxn ang="0">
                  <a:pos x="5445" y="1024"/>
                </a:cxn>
                <a:cxn ang="0">
                  <a:pos x="5358" y="831"/>
                </a:cxn>
                <a:cxn ang="0">
                  <a:pos x="5359" y="830"/>
                </a:cxn>
                <a:cxn ang="0">
                  <a:pos x="5340" y="811"/>
                </a:cxn>
                <a:cxn ang="0">
                  <a:pos x="5339" y="811"/>
                </a:cxn>
                <a:cxn ang="0">
                  <a:pos x="5170" y="729"/>
                </a:cxn>
                <a:cxn ang="0">
                  <a:pos x="1055" y="15"/>
                </a:cxn>
                <a:cxn ang="0">
                  <a:pos x="837" y="119"/>
                </a:cxn>
                <a:cxn ang="0">
                  <a:pos x="34" y="917"/>
                </a:cxn>
                <a:cxn ang="0">
                  <a:pos x="0" y="955"/>
                </a:cxn>
                <a:cxn ang="0">
                  <a:pos x="143" y="814"/>
                </a:cxn>
                <a:cxn ang="0">
                  <a:pos x="360" y="709"/>
                </a:cxn>
                <a:cxn ang="0">
                  <a:pos x="4476" y="1423"/>
                </a:cxn>
                <a:cxn ang="0">
                  <a:pos x="4645" y="1506"/>
                </a:cxn>
                <a:cxn ang="0">
                  <a:pos x="4646" y="1505"/>
                </a:cxn>
                <a:cxn ang="0">
                  <a:pos x="4665" y="1524"/>
                </a:cxn>
                <a:cxn ang="0">
                  <a:pos x="4664" y="1525"/>
                </a:cxn>
                <a:cxn ang="0">
                  <a:pos x="4751" y="1718"/>
                </a:cxn>
                <a:cxn ang="0">
                  <a:pos x="5434" y="5817"/>
                </a:cxn>
                <a:cxn ang="0">
                  <a:pos x="5383" y="5976"/>
                </a:cxn>
                <a:cxn ang="0">
                  <a:pos x="6023" y="5339"/>
                </a:cxn>
                <a:cxn ang="0">
                  <a:pos x="6129" y="5123"/>
                </a:cxn>
              </a:cxnLst>
              <a:rect l="0" t="0" r="r" b="b"/>
              <a:pathLst>
                <a:path w="6143" h="5976">
                  <a:moveTo>
                    <a:pt x="6129" y="5123"/>
                  </a:moveTo>
                  <a:lnTo>
                    <a:pt x="5445" y="1024"/>
                  </a:lnTo>
                  <a:cubicBezTo>
                    <a:pt x="5430" y="943"/>
                    <a:pt x="5401" y="879"/>
                    <a:pt x="5358" y="831"/>
                  </a:cubicBezTo>
                  <a:lnTo>
                    <a:pt x="5359" y="830"/>
                  </a:lnTo>
                  <a:lnTo>
                    <a:pt x="5340" y="811"/>
                  </a:lnTo>
                  <a:lnTo>
                    <a:pt x="5339" y="811"/>
                  </a:lnTo>
                  <a:cubicBezTo>
                    <a:pt x="5295" y="773"/>
                    <a:pt x="5240" y="745"/>
                    <a:pt x="5170" y="729"/>
                  </a:cubicBezTo>
                  <a:lnTo>
                    <a:pt x="1055" y="15"/>
                  </a:lnTo>
                  <a:cubicBezTo>
                    <a:pt x="971" y="0"/>
                    <a:pt x="914" y="42"/>
                    <a:pt x="837" y="119"/>
                  </a:cubicBezTo>
                  <a:lnTo>
                    <a:pt x="34" y="917"/>
                  </a:lnTo>
                  <a:cubicBezTo>
                    <a:pt x="21" y="930"/>
                    <a:pt x="10" y="943"/>
                    <a:pt x="0" y="955"/>
                  </a:cubicBezTo>
                  <a:lnTo>
                    <a:pt x="143" y="814"/>
                  </a:lnTo>
                  <a:cubicBezTo>
                    <a:pt x="220" y="737"/>
                    <a:pt x="277" y="694"/>
                    <a:pt x="360" y="709"/>
                  </a:cubicBezTo>
                  <a:lnTo>
                    <a:pt x="4476" y="1423"/>
                  </a:lnTo>
                  <a:cubicBezTo>
                    <a:pt x="4546" y="1439"/>
                    <a:pt x="4601" y="1467"/>
                    <a:pt x="4645" y="1506"/>
                  </a:cubicBezTo>
                  <a:lnTo>
                    <a:pt x="4646" y="1505"/>
                  </a:lnTo>
                  <a:lnTo>
                    <a:pt x="4665" y="1524"/>
                  </a:lnTo>
                  <a:lnTo>
                    <a:pt x="4664" y="1525"/>
                  </a:lnTo>
                  <a:cubicBezTo>
                    <a:pt x="4707" y="1573"/>
                    <a:pt x="4736" y="1637"/>
                    <a:pt x="4751" y="1718"/>
                  </a:cubicBezTo>
                  <a:lnTo>
                    <a:pt x="5434" y="5817"/>
                  </a:lnTo>
                  <a:cubicBezTo>
                    <a:pt x="5445" y="5878"/>
                    <a:pt x="5425" y="5925"/>
                    <a:pt x="5383" y="5976"/>
                  </a:cubicBezTo>
                  <a:lnTo>
                    <a:pt x="6023" y="5339"/>
                  </a:lnTo>
                  <a:cubicBezTo>
                    <a:pt x="6101" y="5262"/>
                    <a:pt x="6143" y="5206"/>
                    <a:pt x="6129" y="5123"/>
                  </a:cubicBezTo>
                  <a:close/>
                </a:path>
              </a:pathLst>
            </a:custGeom>
            <a:solidFill>
              <a:srgbClr val="EDEDED"/>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2" name="Freeform 8"/>
            <p:cNvSpPr>
              <a:spLocks/>
            </p:cNvSpPr>
            <p:nvPr userDrawn="1"/>
          </p:nvSpPr>
          <p:spPr bwMode="auto">
            <a:xfrm>
              <a:off x="4012" y="435"/>
              <a:ext cx="1326" cy="1290"/>
            </a:xfrm>
            <a:custGeom>
              <a:avLst/>
              <a:gdLst/>
              <a:ahLst/>
              <a:cxnLst>
                <a:cxn ang="0">
                  <a:pos x="5762" y="5230"/>
                </a:cxn>
                <a:cxn ang="0">
                  <a:pos x="5699" y="5069"/>
                </a:cxn>
                <a:cxn ang="0">
                  <a:pos x="5077" y="892"/>
                </a:cxn>
                <a:cxn ang="0">
                  <a:pos x="5078" y="891"/>
                </a:cxn>
                <a:cxn ang="0">
                  <a:pos x="5078" y="891"/>
                </a:cxn>
                <a:cxn ang="0">
                  <a:pos x="904" y="243"/>
                </a:cxn>
                <a:cxn ang="0">
                  <a:pos x="743" y="179"/>
                </a:cxn>
                <a:cxn ang="0">
                  <a:pos x="759" y="0"/>
                </a:cxn>
                <a:cxn ang="0">
                  <a:pos x="99" y="656"/>
                </a:cxn>
                <a:cxn ang="0">
                  <a:pos x="49" y="873"/>
                </a:cxn>
                <a:cxn ang="0">
                  <a:pos x="210" y="937"/>
                </a:cxn>
                <a:cxn ang="0">
                  <a:pos x="4384" y="1585"/>
                </a:cxn>
                <a:cxn ang="0">
                  <a:pos x="4384" y="1585"/>
                </a:cxn>
                <a:cxn ang="0">
                  <a:pos x="4383" y="1586"/>
                </a:cxn>
                <a:cxn ang="0">
                  <a:pos x="5005" y="5763"/>
                </a:cxn>
                <a:cxn ang="0">
                  <a:pos x="5068" y="5924"/>
                </a:cxn>
                <a:cxn ang="0">
                  <a:pos x="5286" y="5876"/>
                </a:cxn>
                <a:cxn ang="0">
                  <a:pos x="6088" y="5079"/>
                </a:cxn>
                <a:cxn ang="0">
                  <a:pos x="6142" y="5021"/>
                </a:cxn>
                <a:cxn ang="0">
                  <a:pos x="5980" y="5182"/>
                </a:cxn>
                <a:cxn ang="0">
                  <a:pos x="5762" y="5230"/>
                </a:cxn>
              </a:cxnLst>
              <a:rect l="0" t="0" r="r" b="b"/>
              <a:pathLst>
                <a:path w="6142" h="5974">
                  <a:moveTo>
                    <a:pt x="5762" y="5230"/>
                  </a:moveTo>
                  <a:cubicBezTo>
                    <a:pt x="5727" y="5195"/>
                    <a:pt x="5706" y="5132"/>
                    <a:pt x="5699" y="5069"/>
                  </a:cubicBezTo>
                  <a:lnTo>
                    <a:pt x="5077" y="892"/>
                  </a:lnTo>
                  <a:lnTo>
                    <a:pt x="5078" y="891"/>
                  </a:lnTo>
                  <a:lnTo>
                    <a:pt x="5078" y="891"/>
                  </a:lnTo>
                  <a:lnTo>
                    <a:pt x="904" y="243"/>
                  </a:lnTo>
                  <a:cubicBezTo>
                    <a:pt x="841" y="236"/>
                    <a:pt x="778" y="214"/>
                    <a:pt x="743" y="179"/>
                  </a:cubicBezTo>
                  <a:cubicBezTo>
                    <a:pt x="701" y="137"/>
                    <a:pt x="701" y="75"/>
                    <a:pt x="759" y="0"/>
                  </a:cubicBezTo>
                  <a:lnTo>
                    <a:pt x="99" y="656"/>
                  </a:lnTo>
                  <a:cubicBezTo>
                    <a:pt x="8" y="747"/>
                    <a:pt x="0" y="824"/>
                    <a:pt x="49" y="873"/>
                  </a:cubicBezTo>
                  <a:cubicBezTo>
                    <a:pt x="84" y="909"/>
                    <a:pt x="147" y="930"/>
                    <a:pt x="210" y="937"/>
                  </a:cubicBezTo>
                  <a:lnTo>
                    <a:pt x="4384" y="1585"/>
                  </a:lnTo>
                  <a:lnTo>
                    <a:pt x="4384" y="1585"/>
                  </a:lnTo>
                  <a:lnTo>
                    <a:pt x="4383" y="1586"/>
                  </a:lnTo>
                  <a:lnTo>
                    <a:pt x="5005" y="5763"/>
                  </a:lnTo>
                  <a:cubicBezTo>
                    <a:pt x="5011" y="5826"/>
                    <a:pt x="5033" y="5889"/>
                    <a:pt x="5068" y="5924"/>
                  </a:cubicBezTo>
                  <a:cubicBezTo>
                    <a:pt x="5117" y="5974"/>
                    <a:pt x="5194" y="5967"/>
                    <a:pt x="5286" y="5876"/>
                  </a:cubicBezTo>
                  <a:lnTo>
                    <a:pt x="6088" y="5079"/>
                  </a:lnTo>
                  <a:cubicBezTo>
                    <a:pt x="6109" y="5058"/>
                    <a:pt x="6127" y="5039"/>
                    <a:pt x="6142" y="5021"/>
                  </a:cubicBezTo>
                  <a:lnTo>
                    <a:pt x="5980" y="5182"/>
                  </a:lnTo>
                  <a:cubicBezTo>
                    <a:pt x="5888" y="5273"/>
                    <a:pt x="5811" y="5279"/>
                    <a:pt x="5762" y="5230"/>
                  </a:cubicBez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3" name="Freeform 9"/>
            <p:cNvSpPr>
              <a:spLocks/>
            </p:cNvSpPr>
            <p:nvPr userDrawn="1"/>
          </p:nvSpPr>
          <p:spPr bwMode="auto">
            <a:xfrm>
              <a:off x="4160" y="379"/>
              <a:ext cx="1189" cy="1196"/>
            </a:xfrm>
            <a:custGeom>
              <a:avLst/>
              <a:gdLst/>
              <a:ahLst/>
              <a:cxnLst>
                <a:cxn ang="0">
                  <a:pos x="5492" y="5123"/>
                </a:cxn>
                <a:cxn ang="0">
                  <a:pos x="4809" y="1024"/>
                </a:cxn>
                <a:cxn ang="0">
                  <a:pos x="4722" y="831"/>
                </a:cxn>
                <a:cxn ang="0">
                  <a:pos x="4723" y="830"/>
                </a:cxn>
                <a:cxn ang="0">
                  <a:pos x="4704" y="811"/>
                </a:cxn>
                <a:cxn ang="0">
                  <a:pos x="4703" y="812"/>
                </a:cxn>
                <a:cxn ang="0">
                  <a:pos x="4534" y="729"/>
                </a:cxn>
                <a:cxn ang="0">
                  <a:pos x="418" y="15"/>
                </a:cxn>
                <a:cxn ang="0">
                  <a:pos x="201" y="120"/>
                </a:cxn>
                <a:cxn ang="0">
                  <a:pos x="58" y="261"/>
                </a:cxn>
                <a:cxn ang="0">
                  <a:pos x="42" y="440"/>
                </a:cxn>
                <a:cxn ang="0">
                  <a:pos x="203" y="504"/>
                </a:cxn>
                <a:cxn ang="0">
                  <a:pos x="4377" y="1152"/>
                </a:cxn>
                <a:cxn ang="0">
                  <a:pos x="4377" y="1152"/>
                </a:cxn>
                <a:cxn ang="0">
                  <a:pos x="4376" y="1153"/>
                </a:cxn>
                <a:cxn ang="0">
                  <a:pos x="4998" y="5330"/>
                </a:cxn>
                <a:cxn ang="0">
                  <a:pos x="5061" y="5491"/>
                </a:cxn>
                <a:cxn ang="0">
                  <a:pos x="5279" y="5443"/>
                </a:cxn>
                <a:cxn ang="0">
                  <a:pos x="5441" y="5282"/>
                </a:cxn>
                <a:cxn ang="0">
                  <a:pos x="5492" y="5123"/>
                </a:cxn>
              </a:cxnLst>
              <a:rect l="0" t="0" r="r" b="b"/>
              <a:pathLst>
                <a:path w="5503" h="5540">
                  <a:moveTo>
                    <a:pt x="5492" y="5123"/>
                  </a:moveTo>
                  <a:lnTo>
                    <a:pt x="4809" y="1024"/>
                  </a:lnTo>
                  <a:cubicBezTo>
                    <a:pt x="4794" y="943"/>
                    <a:pt x="4765" y="879"/>
                    <a:pt x="4722" y="831"/>
                  </a:cubicBezTo>
                  <a:lnTo>
                    <a:pt x="4723" y="830"/>
                  </a:lnTo>
                  <a:lnTo>
                    <a:pt x="4704" y="811"/>
                  </a:lnTo>
                  <a:lnTo>
                    <a:pt x="4703" y="812"/>
                  </a:lnTo>
                  <a:cubicBezTo>
                    <a:pt x="4659" y="773"/>
                    <a:pt x="4604" y="745"/>
                    <a:pt x="4534" y="729"/>
                  </a:cubicBezTo>
                  <a:lnTo>
                    <a:pt x="418" y="15"/>
                  </a:lnTo>
                  <a:cubicBezTo>
                    <a:pt x="335" y="0"/>
                    <a:pt x="278" y="43"/>
                    <a:pt x="201" y="120"/>
                  </a:cubicBezTo>
                  <a:lnTo>
                    <a:pt x="58" y="261"/>
                  </a:lnTo>
                  <a:cubicBezTo>
                    <a:pt x="0" y="336"/>
                    <a:pt x="0" y="398"/>
                    <a:pt x="42" y="440"/>
                  </a:cubicBezTo>
                  <a:cubicBezTo>
                    <a:pt x="77" y="475"/>
                    <a:pt x="140" y="497"/>
                    <a:pt x="203" y="504"/>
                  </a:cubicBezTo>
                  <a:lnTo>
                    <a:pt x="4377" y="1152"/>
                  </a:lnTo>
                  <a:lnTo>
                    <a:pt x="4377" y="1152"/>
                  </a:lnTo>
                  <a:lnTo>
                    <a:pt x="4376" y="1153"/>
                  </a:lnTo>
                  <a:lnTo>
                    <a:pt x="4998" y="5330"/>
                  </a:lnTo>
                  <a:cubicBezTo>
                    <a:pt x="5005" y="5393"/>
                    <a:pt x="5026" y="5456"/>
                    <a:pt x="5061" y="5491"/>
                  </a:cubicBezTo>
                  <a:cubicBezTo>
                    <a:pt x="5110" y="5540"/>
                    <a:pt x="5187" y="5534"/>
                    <a:pt x="5279" y="5443"/>
                  </a:cubicBezTo>
                  <a:lnTo>
                    <a:pt x="5441" y="5282"/>
                  </a:lnTo>
                  <a:cubicBezTo>
                    <a:pt x="5483" y="5231"/>
                    <a:pt x="5503" y="5184"/>
                    <a:pt x="5492" y="5123"/>
                  </a:cubicBezTo>
                  <a:close/>
                </a:path>
              </a:pathLst>
            </a:custGeom>
            <a:solidFill>
              <a:srgbClr val="878787"/>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13" name="Title 12"/>
          <p:cNvSpPr>
            <a:spLocks noGrp="1"/>
          </p:cNvSpPr>
          <p:nvPr>
            <p:ph type="title" hasCustomPrompt="1"/>
          </p:nvPr>
        </p:nvSpPr>
        <p:spPr>
          <a:xfrm>
            <a:off x="395288" y="1175302"/>
            <a:ext cx="7273056" cy="857515"/>
          </a:xfrm>
        </p:spPr>
        <p:txBody>
          <a:bodyPr anchor="b">
            <a:normAutofit/>
          </a:bodyPr>
          <a:lstStyle>
            <a:lvl1pPr>
              <a:defRPr sz="2800">
                <a:solidFill>
                  <a:schemeClr val="tx1"/>
                </a:solidFill>
              </a:defRPr>
            </a:lvl1pPr>
          </a:lstStyle>
          <a:p>
            <a:r>
              <a:rPr lang="en-US" dirty="0"/>
              <a:t>Presentation title on one line only</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2140218"/>
            <a:ext cx="7272337" cy="1511780"/>
          </a:xfrm>
        </p:spPr>
        <p:txBody>
          <a:bodyPr/>
          <a:lstStyle>
            <a:lvl1pPr>
              <a:spcBef>
                <a:spcPts val="0"/>
              </a:spcBef>
              <a:spcAft>
                <a:spcPts val="0"/>
              </a:spcAft>
              <a:defRPr/>
            </a:lvl1pPr>
          </a:lstStyle>
          <a:p>
            <a:pPr lvl="0"/>
            <a:r>
              <a:rPr lang="en-US" dirty="0"/>
              <a:t>Click to add speaker name, job title, organisation each on an individual line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4" hasCustomPrompt="1"/>
          </p:nvPr>
        </p:nvSpPr>
        <p:spPr>
          <a:xfrm>
            <a:off x="6811560" y="4528583"/>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5" hasCustomPrompt="1"/>
          </p:nvPr>
        </p:nvSpPr>
        <p:spPr>
          <a:xfrm>
            <a:off x="5781791" y="4528583"/>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6" hasCustomPrompt="1"/>
          </p:nvPr>
        </p:nvSpPr>
        <p:spPr>
          <a:xfrm>
            <a:off x="4752021" y="4528583"/>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break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B64693-D300-4251-8C0A-4DA316ABA5A5}"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8" y="340607"/>
            <a:ext cx="7273056" cy="793393"/>
          </a:xfrm>
        </p:spPr>
        <p:txBody>
          <a:bodyPr anchor="t">
            <a:normAutofit/>
          </a:bodyPr>
          <a:lstStyle>
            <a:lvl1pPr>
              <a:defRPr sz="2400">
                <a:solidFill>
                  <a:schemeClr val="tx1"/>
                </a:solidFill>
              </a:defRPr>
            </a:lvl1pPr>
          </a:lstStyle>
          <a:p>
            <a:r>
              <a:rPr lang="en-US" dirty="0"/>
              <a:t>Section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9" y="1134000"/>
            <a:ext cx="7272337" cy="3308400"/>
          </a:xfrm>
        </p:spPr>
        <p:txBody>
          <a:bodyPr/>
          <a:lstStyle>
            <a:lvl1pPr>
              <a:defRPr baseline="0"/>
            </a:lvl1pPr>
          </a:lstStyle>
          <a:p>
            <a:pPr lvl="0"/>
            <a:r>
              <a:rPr lang="en-US" dirty="0"/>
              <a:t>Use these slides to introduce each new section of your presentation.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37" name="Group 11"/>
          <p:cNvGrpSpPr/>
          <p:nvPr userDrawn="1"/>
        </p:nvGrpSpPr>
        <p:grpSpPr>
          <a:xfrm>
            <a:off x="-1908720" y="53818"/>
            <a:ext cx="1872208" cy="2900891"/>
            <a:chOff x="6195941" y="562596"/>
            <a:chExt cx="1872208" cy="2902681"/>
          </a:xfrm>
        </p:grpSpPr>
        <p:grpSp>
          <p:nvGrpSpPr>
            <p:cNvPr id="3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3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29"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Freeform 5"/>
          <p:cNvSpPr>
            <a:spLocks/>
          </p:cNvSpPr>
          <p:nvPr userDrawn="1"/>
        </p:nvSpPr>
        <p:spPr bwMode="auto">
          <a:xfrm>
            <a:off x="6084168" y="1587"/>
            <a:ext cx="3060342" cy="3108848"/>
          </a:xfrm>
          <a:custGeom>
            <a:avLst/>
            <a:gdLst/>
            <a:ahLst/>
            <a:cxnLst>
              <a:cxn ang="0">
                <a:pos x="0" y="0"/>
              </a:cxn>
              <a:cxn ang="0">
                <a:pos x="6356" y="986"/>
              </a:cxn>
              <a:cxn ang="0">
                <a:pos x="6357" y="987"/>
              </a:cxn>
              <a:cxn ang="0">
                <a:pos x="6356" y="988"/>
              </a:cxn>
              <a:cxn ang="0">
                <a:pos x="7316" y="7434"/>
              </a:cxn>
              <a:cxn ang="0">
                <a:pos x="7316" y="0"/>
              </a:cxn>
              <a:cxn ang="0">
                <a:pos x="0" y="0"/>
              </a:cxn>
            </a:cxnLst>
            <a:rect l="0" t="0" r="r" b="b"/>
            <a:pathLst>
              <a:path w="7316" h="7434">
                <a:moveTo>
                  <a:pt x="0" y="0"/>
                </a:moveTo>
                <a:lnTo>
                  <a:pt x="6356" y="986"/>
                </a:lnTo>
                <a:lnTo>
                  <a:pt x="6357" y="987"/>
                </a:lnTo>
                <a:lnTo>
                  <a:pt x="6356" y="988"/>
                </a:lnTo>
                <a:lnTo>
                  <a:pt x="7316" y="7434"/>
                </a:lnTo>
                <a:lnTo>
                  <a:pt x="7316" y="0"/>
                </a:lnTo>
                <a:lnTo>
                  <a:pt x="0"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2604449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body text full width">
    <p:spTree>
      <p:nvGrpSpPr>
        <p:cNvPr id="1" name=""/>
        <p:cNvGrpSpPr/>
        <p:nvPr/>
      </p:nvGrpSpPr>
      <p:grpSpPr>
        <a:xfrm>
          <a:off x="0" y="0"/>
          <a:ext cx="0" cy="0"/>
          <a:chOff x="0" y="0"/>
          <a:chExt cx="0" cy="0"/>
        </a:xfrm>
      </p:grpSpPr>
      <p:grpSp>
        <p:nvGrpSpPr>
          <p:cNvPr id="5" name="Group 37"/>
          <p:cNvGrpSpPr/>
          <p:nvPr userDrawn="1"/>
        </p:nvGrpSpPr>
        <p:grpSpPr bwMode="gray">
          <a:xfrm>
            <a:off x="1" y="0"/>
            <a:ext cx="9144001" cy="5151019"/>
            <a:chOff x="0" y="0"/>
            <a:chExt cx="9144001" cy="5154198"/>
          </a:xfrm>
        </p:grpSpPr>
        <p:sp>
          <p:nvSpPr>
            <p:cNvPr id="39" name="Rectangle 38"/>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941DB328-253B-4B20-9697-14C48C6F2C25}"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8" y="340607"/>
            <a:ext cx="8353425" cy="792169"/>
          </a:xfrm>
        </p:spPr>
        <p:txBody>
          <a:bodyPr anchor="t">
            <a:normAutofit/>
          </a:bodyPr>
          <a:lstStyle>
            <a:lvl1pPr>
              <a:defRPr sz="2400">
                <a:solidFill>
                  <a:schemeClr val="tx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89" y="1132776"/>
            <a:ext cx="8353425" cy="3309483"/>
          </a:xfrm>
        </p:spPr>
        <p:txBody>
          <a:bodyPr/>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4"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5"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grpSp>
        <p:nvGrpSpPr>
          <p:cNvPr id="39" name="Group 38"/>
          <p:cNvGrpSpPr/>
          <p:nvPr userDrawn="1"/>
        </p:nvGrpSpPr>
        <p:grpSpPr bwMode="gray">
          <a:xfrm>
            <a:off x="1" y="0"/>
            <a:ext cx="9144001" cy="5151019"/>
            <a:chOff x="0" y="0"/>
            <a:chExt cx="9144001" cy="5154198"/>
          </a:xfrm>
        </p:grpSpPr>
        <p:sp>
          <p:nvSpPr>
            <p:cNvPr id="44" name="Rectangle 43"/>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6" name="Group 11"/>
          <p:cNvGrpSpPr/>
          <p:nvPr userDrawn="1"/>
        </p:nvGrpSpPr>
        <p:grpSpPr>
          <a:xfrm>
            <a:off x="-1908720" y="53818"/>
            <a:ext cx="1872208" cy="2900891"/>
            <a:chOff x="6195941" y="562596"/>
            <a:chExt cx="1872208" cy="2902681"/>
          </a:xfrm>
        </p:grpSpPr>
        <p:grpSp>
          <p:nvGrpSpPr>
            <p:cNvPr id="7"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8"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49" name="Date Placeholder 1">
            <a:extLst>
              <a:ext uri="{FF2B5EF4-FFF2-40B4-BE49-F238E27FC236}">
                <a16:creationId xmlns:a16="http://schemas.microsoft.com/office/drawing/2014/main" id="{E6D066A6-C452-4AA6-90A6-C532E4D2190B}"/>
              </a:ext>
            </a:extLst>
          </p:cNvPr>
          <p:cNvSpPr>
            <a:spLocks noGrp="1"/>
          </p:cNvSpPr>
          <p:nvPr>
            <p:ph type="dt" sz="half" idx="10"/>
          </p:nvPr>
        </p:nvSpPr>
        <p:spPr>
          <a:xfrm>
            <a:off x="8549811" y="4793325"/>
            <a:ext cx="202076" cy="357573"/>
          </a:xfrm>
        </p:spPr>
        <p:txBody>
          <a:bodyPr tIns="46800" anchor="t" anchorCtr="0"/>
          <a:lstStyle>
            <a:lvl1pPr algn="r">
              <a:defRPr/>
            </a:lvl1pPr>
          </a:lstStyle>
          <a:p>
            <a:fld id="{F7FDA5D9-4620-4A08-923A-B501B0414B5B}" type="datetimeyyyy">
              <a:rPr lang="en-GB" smtClean="0"/>
              <a:t>2022</a:t>
            </a:fld>
            <a:endParaRPr lang="en-GB" dirty="0"/>
          </a:p>
        </p:txBody>
      </p:sp>
      <p:sp>
        <p:nvSpPr>
          <p:cNvPr id="50" name="Footer Placeholder 2">
            <a:extLst>
              <a:ext uri="{FF2B5EF4-FFF2-40B4-BE49-F238E27FC236}">
                <a16:creationId xmlns:a16="http://schemas.microsoft.com/office/drawing/2014/main" id="{3218A654-2893-48D5-9056-871C1F0062E7}"/>
              </a:ext>
            </a:extLst>
          </p:cNvPr>
          <p:cNvSpPr>
            <a:spLocks noGrp="1"/>
          </p:cNvSpPr>
          <p:nvPr>
            <p:ph type="ftr" sz="quarter" idx="11"/>
          </p:nvPr>
        </p:nvSpPr>
        <p:spPr>
          <a:xfrm>
            <a:off x="7791135" y="4793325"/>
            <a:ext cx="758676" cy="357574"/>
          </a:xfrm>
        </p:spPr>
        <p:txBody>
          <a:bodyPr anchor="t" anchorCtr="0"/>
          <a:lstStyle/>
          <a:p>
            <a:r>
              <a:rPr lang="en-GB" dirty="0"/>
              <a:t>© The King's Fund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body text left, 2 general placeholders righ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7719F-BEA1-4F18-9E69-7FDF7840EAF5}"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8" y="340607"/>
            <a:ext cx="4176713" cy="792169"/>
          </a:xfrm>
        </p:spPr>
        <p:txBody>
          <a:bodyPr anchor="t">
            <a:normAutofit/>
          </a:bodyPr>
          <a:lstStyle>
            <a:lvl1pPr>
              <a:defRPr sz="2400">
                <a:solidFill>
                  <a:schemeClr val="tx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11"/>
          <p:cNvGrpSpPr/>
          <p:nvPr userDrawn="1"/>
        </p:nvGrpSpPr>
        <p:grpSpPr>
          <a:xfrm>
            <a:off x="-1908720" y="53818"/>
            <a:ext cx="1872208" cy="2900891"/>
            <a:chOff x="6195941" y="562596"/>
            <a:chExt cx="1872208" cy="2902681"/>
          </a:xfrm>
        </p:grpSpPr>
        <p:grpSp>
          <p:nvGrpSpPr>
            <p:cNvPr id="8" name="Group 113"/>
            <p:cNvGrpSpPr/>
            <p:nvPr/>
          </p:nvGrpSpPr>
          <p:grpSpPr>
            <a:xfrm>
              <a:off x="6195941" y="832626"/>
              <a:ext cx="1872208" cy="2632651"/>
              <a:chOff x="-1872716" y="660661"/>
              <a:chExt cx="1872208" cy="1974490"/>
            </a:xfrm>
          </p:grpSpPr>
          <p:sp>
            <p:nvSpPr>
              <p:cNvPr id="42" name="TextBox 41"/>
              <p:cNvSpPr txBox="1"/>
              <p:nvPr/>
            </p:nvSpPr>
            <p:spPr>
              <a:xfrm>
                <a:off x="-1872716" y="984698"/>
                <a:ext cx="1872208" cy="1650453"/>
              </a:xfrm>
              <a:prstGeom prst="rect">
                <a:avLst/>
              </a:prstGeom>
              <a:noFill/>
            </p:spPr>
            <p:txBody>
              <a:bodyPr wrap="square" lIns="0" tIns="0" rIns="0" bIns="0" rtlCol="0">
                <a:spAutoFit/>
              </a:bodyPr>
              <a:lstStyle/>
              <a:p>
                <a:r>
                  <a:rPr lang="en-GB" sz="1000" dirty="0">
                    <a:solidFill>
                      <a:schemeClr val="tx1"/>
                    </a:solidFill>
                  </a:rPr>
                  <a:t>To format</a:t>
                </a:r>
                <a:r>
                  <a:rPr lang="en-GB" sz="1000" baseline="0" dirty="0">
                    <a:solidFill>
                      <a:schemeClr val="tx1"/>
                    </a:solidFill>
                  </a:rPr>
                  <a:t> the body text, simply highlight the specific line(s) of text and click ‘tab’ or press ‘increase/decrease list level’ button. If you continue to click the ‘Tab’ button and the text turns red you have tabbed too far and should use the ‘decrease level’ button to return to compliant text.</a:t>
                </a:r>
              </a:p>
              <a:p>
                <a:endParaRPr lang="en-GB" sz="1000" baseline="0" dirty="0">
                  <a:solidFill>
                    <a:schemeClr val="tx1"/>
                  </a:solidFill>
                </a:endParaRPr>
              </a:p>
              <a:p>
                <a:r>
                  <a:rPr lang="en-GB" sz="1000" baseline="0" dirty="0">
                    <a:solidFill>
                      <a:schemeClr val="tx1"/>
                    </a:solidFill>
                  </a:rPr>
                  <a:t>Do not use the bullet point button to format your text.</a:t>
                </a:r>
                <a:endParaRPr lang="en-GB" sz="1000" dirty="0">
                  <a:solidFill>
                    <a:schemeClr val="tx1"/>
                  </a:solidFill>
                </a:endParaRPr>
              </a:p>
            </p:txBody>
          </p:sp>
          <p:pic>
            <p:nvPicPr>
              <p:cNvPr id="43" name="Picture 42" descr="icon_information-white.png"/>
              <p:cNvPicPr>
                <a:picLocks noChangeAspect="1"/>
              </p:cNvPicPr>
              <p:nvPr/>
            </p:nvPicPr>
            <p:blipFill>
              <a:blip r:embed="rId2" cstate="print">
                <a:lum bright="-100000"/>
              </a:blip>
              <a:stretch>
                <a:fillRect/>
              </a:stretch>
            </p:blipFill>
            <p:spPr>
              <a:xfrm>
                <a:off x="-1764703" y="660661"/>
                <a:ext cx="121592" cy="240085"/>
              </a:xfrm>
              <a:prstGeom prst="rect">
                <a:avLst/>
              </a:prstGeom>
            </p:spPr>
          </p:pic>
        </p:grpSp>
        <p:grpSp>
          <p:nvGrpSpPr>
            <p:cNvPr id="9" name="Group 120"/>
            <p:cNvGrpSpPr/>
            <p:nvPr/>
          </p:nvGrpSpPr>
          <p:grpSpPr>
            <a:xfrm>
              <a:off x="6303954" y="562596"/>
              <a:ext cx="540060" cy="540060"/>
              <a:chOff x="6303954" y="562596"/>
              <a:chExt cx="540060" cy="540060"/>
            </a:xfrm>
          </p:grpSpPr>
          <p:sp>
            <p:nvSpPr>
              <p:cNvPr id="40" name="Donut 39"/>
              <p:cNvSpPr/>
              <p:nvPr/>
            </p:nvSpPr>
            <p:spPr>
              <a:xfrm>
                <a:off x="6303954" y="562596"/>
                <a:ext cx="540060" cy="540060"/>
              </a:xfrm>
              <a:prstGeom prst="donut">
                <a:avLst>
                  <a:gd name="adj" fmla="val 7083"/>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1" name="Picture 40" descr="increase_indent.png"/>
              <p:cNvPicPr>
                <a:picLocks noChangeAspect="1"/>
              </p:cNvPicPr>
              <p:nvPr/>
            </p:nvPicPr>
            <p:blipFill>
              <a:blip r:embed="rId3" cstate="print">
                <a:lum bright="-100000"/>
              </a:blip>
              <a:stretch>
                <a:fillRect/>
              </a:stretch>
            </p:blipFill>
            <p:spPr>
              <a:xfrm>
                <a:off x="6425212" y="679422"/>
                <a:ext cx="317520" cy="317520"/>
              </a:xfrm>
              <a:prstGeom prst="rect">
                <a:avLst/>
              </a:prstGeom>
            </p:spPr>
          </p:pic>
        </p:grpSp>
      </p:grpSp>
      <p:sp>
        <p:nvSpPr>
          <p:cNvPr id="32" name="Content Placeholder 31"/>
          <p:cNvSpPr>
            <a:spLocks noGrp="1"/>
          </p:cNvSpPr>
          <p:nvPr>
            <p:ph sz="quarter" idx="13" hasCustomPrompt="1"/>
          </p:nvPr>
        </p:nvSpPr>
        <p:spPr>
          <a:xfrm>
            <a:off x="395290" y="1132776"/>
            <a:ext cx="4176711" cy="3309483"/>
          </a:xfrm>
        </p:spPr>
        <p:txBody>
          <a:bodyPr rIns="180000"/>
          <a:lstStyle>
            <a:lvl1pPr>
              <a:defRPr/>
            </a:lvl1pPr>
          </a:lstStyle>
          <a:p>
            <a:pPr lvl="0"/>
            <a:r>
              <a:rPr lang="en-GB" dirty="0"/>
              <a:t>Click on an icon below to add content. To add text click here - see user tip on the left on how to style this body text. Keep text size to 16pt.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0" name="Content Placeholder 31"/>
          <p:cNvSpPr>
            <a:spLocks noGrp="1"/>
          </p:cNvSpPr>
          <p:nvPr>
            <p:ph sz="quarter" idx="14" hasCustomPrompt="1"/>
          </p:nvPr>
        </p:nvSpPr>
        <p:spPr>
          <a:xfrm>
            <a:off x="4572003" y="412496"/>
            <a:ext cx="4176711" cy="2016121"/>
          </a:xfrm>
        </p:spPr>
        <p:txBody>
          <a:bodyPr lIns="180000" rIns="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2428617"/>
            <a:ext cx="4176711" cy="2013642"/>
          </a:xfrm>
        </p:spPr>
        <p:txBody>
          <a:bodyPr lIns="180000" tIns="180000" rIns="0"/>
          <a:lstStyle>
            <a:lvl1pPr>
              <a:defRPr/>
            </a:lvl1pPr>
          </a:lstStyle>
          <a:p>
            <a:pPr lvl="0"/>
            <a:r>
              <a:rPr lang="en-GB" dirty="0"/>
              <a:t>Click on an icon below to add content. </a:t>
            </a:r>
          </a:p>
        </p:txBody>
      </p:sp>
      <p:sp>
        <p:nvSpPr>
          <p:cNvPr id="36"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7"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8"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5" name="Group 44"/>
          <p:cNvGrpSpPr/>
          <p:nvPr userDrawn="1"/>
        </p:nvGrpSpPr>
        <p:grpSpPr bwMode="gray">
          <a:xfrm>
            <a:off x="1" y="0"/>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38490137-DEF0-4C50-B34E-B92A4CB9CF34}"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tx1"/>
                </a:solidFill>
              </a:defRPr>
            </a:lvl1pPr>
          </a:lstStyle>
          <a:p>
            <a:r>
              <a:rPr lang="en-US" dirty="0"/>
              <a:t>Slide title on one line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FA68BFC4-9FCD-4738-A15B-39AA4B8CACEA}"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sp>
        <p:nvSpPr>
          <p:cNvPr id="13" name="Title 12"/>
          <p:cNvSpPr>
            <a:spLocks noGrp="1"/>
          </p:cNvSpPr>
          <p:nvPr>
            <p:ph type="title" hasCustomPrompt="1"/>
          </p:nvPr>
        </p:nvSpPr>
        <p:spPr>
          <a:xfrm>
            <a:off x="395287" y="520626"/>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7"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86887D32-9125-40D5-B59D-B0EADF61B0C9}"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Date Placeholder 1"/>
          <p:cNvSpPr>
            <a:spLocks noGrp="1"/>
          </p:cNvSpPr>
          <p:nvPr>
            <p:ph type="dt" sz="half" idx="10"/>
          </p:nvPr>
        </p:nvSpPr>
        <p:spPr/>
        <p:txBody>
          <a:bodyPr/>
          <a:lstStyle/>
          <a:p>
            <a:fld id="{DB470752-1696-47A6-A9C8-C7FEE5D576FB}" type="datetimeyyyy">
              <a:rPr lang="en-GB" smtClean="0"/>
              <a:t>2022</a:t>
            </a:fld>
            <a:endParaRPr lang="en-GB"/>
          </a:p>
        </p:txBody>
      </p:sp>
      <p:sp>
        <p:nvSpPr>
          <p:cNvPr id="3" name="Footer Placeholder 2"/>
          <p:cNvSpPr>
            <a:spLocks noGrp="1"/>
          </p:cNvSpPr>
          <p:nvPr>
            <p:ph type="ftr" sz="quarter" idx="11"/>
          </p:nvPr>
        </p:nvSpPr>
        <p:spPr/>
        <p:txBody>
          <a:bodyPr/>
          <a:lstStyle/>
          <a:p>
            <a:r>
              <a:rPr lang="en-GB"/>
              <a:t>© The King's Fund </a:t>
            </a:r>
          </a:p>
        </p:txBody>
      </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Date Placeholder 1"/>
          <p:cNvSpPr>
            <a:spLocks noGrp="1"/>
          </p:cNvSpPr>
          <p:nvPr>
            <p:ph type="dt" sz="half" idx="10"/>
          </p:nvPr>
        </p:nvSpPr>
        <p:spPr/>
        <p:txBody>
          <a:bodyPr/>
          <a:lstStyle>
            <a:lvl1pPr>
              <a:defRPr>
                <a:solidFill>
                  <a:schemeClr val="bg1"/>
                </a:solidFill>
              </a:defRPr>
            </a:lvl1pPr>
          </a:lstStyle>
          <a:p>
            <a:fld id="{3E9241D0-E3A0-4898-B29D-BABBE731662A}" type="datetimeyyyy">
              <a:rPr lang="en-GB" smtClean="0"/>
              <a:pPr/>
              <a:t>2022</a:t>
            </a:fld>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en-GB"/>
              <a:t>© The King's Fund </a:t>
            </a:r>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general placeholders, plus text below ">
    <p:spTree>
      <p:nvGrpSpPr>
        <p:cNvPr id="1" name=""/>
        <p:cNvGrpSpPr/>
        <p:nvPr/>
      </p:nvGrpSpPr>
      <p:grpSpPr>
        <a:xfrm>
          <a:off x="0" y="0"/>
          <a:ext cx="0" cy="0"/>
          <a:chOff x="0" y="0"/>
          <a:chExt cx="0" cy="0"/>
        </a:xfrm>
      </p:grpSpPr>
      <p:grpSp>
        <p:nvGrpSpPr>
          <p:cNvPr id="45" name="Group 44"/>
          <p:cNvGrpSpPr/>
          <p:nvPr userDrawn="1"/>
        </p:nvGrpSpPr>
        <p:grpSpPr bwMode="gray">
          <a:xfrm>
            <a:off x="-39689" y="-6244"/>
            <a:ext cx="9144001" cy="5151019"/>
            <a:chOff x="0" y="0"/>
            <a:chExt cx="9144001" cy="5154198"/>
          </a:xfrm>
        </p:grpSpPr>
        <p:sp>
          <p:nvSpPr>
            <p:cNvPr id="46" name="Rectangle 45"/>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itle 12"/>
          <p:cNvSpPr>
            <a:spLocks noGrp="1"/>
          </p:cNvSpPr>
          <p:nvPr>
            <p:ph type="title" hasCustomPrompt="1"/>
          </p:nvPr>
        </p:nvSpPr>
        <p:spPr>
          <a:xfrm>
            <a:off x="395287" y="340607"/>
            <a:ext cx="8353424" cy="792170"/>
          </a:xfrm>
        </p:spPr>
        <p:txBody>
          <a:bodyPr anchor="t">
            <a:normAutofit/>
          </a:bodyPr>
          <a:lstStyle>
            <a:lvl1pPr>
              <a:defRPr sz="2400">
                <a:solidFill>
                  <a:schemeClr val="accent1"/>
                </a:solidFill>
              </a:defRPr>
            </a:lvl1pPr>
          </a:lstStyle>
          <a:p>
            <a:r>
              <a:rPr lang="en-US" dirty="0"/>
              <a:t>Slide title on one line</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0" name="Content Placeholder 31"/>
          <p:cNvSpPr>
            <a:spLocks noGrp="1"/>
          </p:cNvSpPr>
          <p:nvPr>
            <p:ph sz="quarter" idx="14" hasCustomPrompt="1"/>
          </p:nvPr>
        </p:nvSpPr>
        <p:spPr>
          <a:xfrm>
            <a:off x="395288" y="1132777"/>
            <a:ext cx="4176711" cy="2663149"/>
          </a:xfrm>
        </p:spPr>
        <p:txBody>
          <a:bodyPr lIns="0" rIns="180000" bIns="180000"/>
          <a:lstStyle>
            <a:lvl1pPr>
              <a:defRPr/>
            </a:lvl1pPr>
          </a:lstStyle>
          <a:p>
            <a:pPr lvl="0"/>
            <a:r>
              <a:rPr lang="en-GB" dirty="0"/>
              <a:t>Click on an icon below to add content. </a:t>
            </a:r>
          </a:p>
        </p:txBody>
      </p:sp>
      <p:sp>
        <p:nvSpPr>
          <p:cNvPr id="33" name="Content Placeholder 31"/>
          <p:cNvSpPr>
            <a:spLocks noGrp="1"/>
          </p:cNvSpPr>
          <p:nvPr>
            <p:ph sz="quarter" idx="15" hasCustomPrompt="1"/>
          </p:nvPr>
        </p:nvSpPr>
        <p:spPr>
          <a:xfrm>
            <a:off x="4572001" y="1132777"/>
            <a:ext cx="4176711" cy="2663149"/>
          </a:xfrm>
        </p:spPr>
        <p:txBody>
          <a:bodyPr lIns="180000" tIns="0" rIns="0"/>
          <a:lstStyle>
            <a:lvl1pPr>
              <a:defRPr/>
            </a:lvl1pPr>
          </a:lstStyle>
          <a:p>
            <a:pPr lvl="0"/>
            <a:r>
              <a:rPr lang="en-GB" dirty="0"/>
              <a:t>Click on an icon below to add content. </a:t>
            </a:r>
          </a:p>
        </p:txBody>
      </p:sp>
      <p:sp>
        <p:nvSpPr>
          <p:cNvPr id="34" name="Text Placeholder 33"/>
          <p:cNvSpPr>
            <a:spLocks noGrp="1"/>
          </p:cNvSpPr>
          <p:nvPr>
            <p:ph type="body" sz="quarter" idx="16" hasCustomPrompt="1"/>
          </p:nvPr>
        </p:nvSpPr>
        <p:spPr>
          <a:xfrm>
            <a:off x="395288" y="3904429"/>
            <a:ext cx="4176712" cy="537830"/>
          </a:xfrm>
        </p:spPr>
        <p:txBody>
          <a:bodyPr rIns="180000"/>
          <a:lstStyle>
            <a:lvl1pPr>
              <a:defRPr baseline="0"/>
            </a:lvl1pPr>
          </a:lstStyle>
          <a:p>
            <a:pPr lvl="0"/>
            <a:r>
              <a:rPr lang="en-US" dirty="0"/>
              <a:t>Add text for the content above here.</a:t>
            </a:r>
          </a:p>
        </p:txBody>
      </p:sp>
      <p:sp>
        <p:nvSpPr>
          <p:cNvPr id="35" name="Text Placeholder 33"/>
          <p:cNvSpPr>
            <a:spLocks noGrp="1"/>
          </p:cNvSpPr>
          <p:nvPr>
            <p:ph type="body" sz="quarter" idx="17" hasCustomPrompt="1"/>
          </p:nvPr>
        </p:nvSpPr>
        <p:spPr>
          <a:xfrm>
            <a:off x="4572001" y="3904429"/>
            <a:ext cx="4176712" cy="537830"/>
          </a:xfrm>
        </p:spPr>
        <p:txBody>
          <a:bodyPr lIns="180000" rIns="0"/>
          <a:lstStyle>
            <a:lvl1pPr>
              <a:defRPr baseline="0"/>
            </a:lvl1pPr>
          </a:lstStyle>
          <a:p>
            <a:pPr lvl="0"/>
            <a:r>
              <a:rPr lang="en-US" dirty="0"/>
              <a:t>Add text for the content above here.</a:t>
            </a:r>
          </a:p>
        </p:txBody>
      </p:sp>
      <p:sp>
        <p:nvSpPr>
          <p:cNvPr id="31" name="Content Placeholder 33"/>
          <p:cNvSpPr>
            <a:spLocks noGrp="1"/>
          </p:cNvSpPr>
          <p:nvPr>
            <p:ph sz="quarter" idx="18"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2" name="Content Placeholder 33"/>
          <p:cNvSpPr>
            <a:spLocks noGrp="1"/>
          </p:cNvSpPr>
          <p:nvPr>
            <p:ph sz="quarter" idx="19"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6" name="Content Placeholder 33"/>
          <p:cNvSpPr>
            <a:spLocks noGrp="1"/>
          </p:cNvSpPr>
          <p:nvPr>
            <p:ph sz="quarter" idx="20"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7" name="Date Placeholder 1">
            <a:extLst>
              <a:ext uri="{FF2B5EF4-FFF2-40B4-BE49-F238E27FC236}">
                <a16:creationId xmlns:a16="http://schemas.microsoft.com/office/drawing/2014/main" id="{4EFD8D21-83BF-4380-A6DC-4C8EA298F7F5}"/>
              </a:ext>
            </a:extLst>
          </p:cNvPr>
          <p:cNvSpPr>
            <a:spLocks noGrp="1"/>
          </p:cNvSpPr>
          <p:nvPr>
            <p:ph type="dt" sz="half" idx="10"/>
          </p:nvPr>
        </p:nvSpPr>
        <p:spPr>
          <a:xfrm>
            <a:off x="8546637" y="4781270"/>
            <a:ext cx="202076" cy="357573"/>
          </a:xfrm>
        </p:spPr>
        <p:txBody>
          <a:bodyPr tIns="46800" anchor="t" anchorCtr="0"/>
          <a:lstStyle>
            <a:lvl1pPr algn="r">
              <a:defRPr/>
            </a:lvl1pPr>
          </a:lstStyle>
          <a:p>
            <a:fld id="{D1EB9851-AB0B-42BE-9AEE-C53C12BAF200}" type="datetimeyyyy">
              <a:rPr lang="en-GB" smtClean="0"/>
              <a:t>2022</a:t>
            </a:fld>
            <a:endParaRPr lang="en-GB" dirty="0"/>
          </a:p>
        </p:txBody>
      </p:sp>
      <p:sp>
        <p:nvSpPr>
          <p:cNvPr id="38" name="Footer Placeholder 2">
            <a:extLst>
              <a:ext uri="{FF2B5EF4-FFF2-40B4-BE49-F238E27FC236}">
                <a16:creationId xmlns:a16="http://schemas.microsoft.com/office/drawing/2014/main" id="{9DF6F339-5278-4FD0-B7EF-486D96E5B44A}"/>
              </a:ext>
            </a:extLst>
          </p:cNvPr>
          <p:cNvSpPr>
            <a:spLocks noGrp="1"/>
          </p:cNvSpPr>
          <p:nvPr>
            <p:ph type="ftr" sz="quarter" idx="11"/>
          </p:nvPr>
        </p:nvSpPr>
        <p:spPr>
          <a:xfrm>
            <a:off x="7785374" y="4781270"/>
            <a:ext cx="758676" cy="357574"/>
          </a:xfrm>
        </p:spPr>
        <p:txBody>
          <a:bodyPr anchor="t" anchorCtr="0"/>
          <a:lstStyle/>
          <a:p>
            <a:r>
              <a:rPr lang="en-GB" dirty="0"/>
              <a:t>© The King's Fund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image ">
    <p:bg>
      <p:bgPr>
        <a:solidFill>
          <a:schemeClr val="bg1"/>
        </a:solidFill>
        <a:effectLst/>
      </p:bgPr>
    </p:bg>
    <p:spTree>
      <p:nvGrpSpPr>
        <p:cNvPr id="1" name=""/>
        <p:cNvGrpSpPr/>
        <p:nvPr/>
      </p:nvGrpSpPr>
      <p:grpSpPr>
        <a:xfrm>
          <a:off x="0" y="0"/>
          <a:ext cx="0" cy="0"/>
          <a:chOff x="0" y="0"/>
          <a:chExt cx="0" cy="0"/>
        </a:xfrm>
      </p:grpSpPr>
      <p:grpSp>
        <p:nvGrpSpPr>
          <p:cNvPr id="28" name="Group 27"/>
          <p:cNvGrpSpPr/>
          <p:nvPr userDrawn="1"/>
        </p:nvGrpSpPr>
        <p:grpSpPr bwMode="gray">
          <a:xfrm>
            <a:off x="0" y="0"/>
            <a:ext cx="9151910" cy="5151019"/>
            <a:chOff x="0" y="0"/>
            <a:chExt cx="9151910"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0" y="0"/>
              <a:ext cx="403200"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itle 12"/>
          <p:cNvSpPr>
            <a:spLocks noGrp="1"/>
          </p:cNvSpPr>
          <p:nvPr>
            <p:ph type="title" hasCustomPrompt="1"/>
          </p:nvPr>
        </p:nvSpPr>
        <p:spPr>
          <a:xfrm>
            <a:off x="395287" y="520627"/>
            <a:ext cx="8353424" cy="792000"/>
          </a:xfrm>
        </p:spPr>
        <p:txBody>
          <a:bodyPr lIns="180000" rIns="180000" anchor="t">
            <a:normAutofit/>
          </a:bodyPr>
          <a:lstStyle>
            <a:lvl1pPr>
              <a:defRPr sz="2400">
                <a:solidFill>
                  <a:schemeClr val="bg1"/>
                </a:solidFill>
              </a:defRPr>
            </a:lvl1pPr>
          </a:lstStyle>
          <a:p>
            <a:r>
              <a:rPr lang="en-US" dirty="0"/>
              <a:t>Slide title on one line if required</a:t>
            </a:r>
            <a:endParaRPr lang="en-GB" dirty="0"/>
          </a:p>
        </p:txBody>
      </p:sp>
      <p:grpSp>
        <p:nvGrpSpPr>
          <p:cNvPr id="5"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29" name="Group 28"/>
          <p:cNvGrpSpPr/>
          <p:nvPr userDrawn="1"/>
        </p:nvGrpSpPr>
        <p:grpSpPr>
          <a:xfrm>
            <a:off x="-1656692" y="1455579"/>
            <a:ext cx="1548680" cy="2124455"/>
            <a:chOff x="-1836712" y="2937191"/>
            <a:chExt cx="1548680" cy="2125766"/>
          </a:xfrm>
        </p:grpSpPr>
        <p:pic>
          <p:nvPicPr>
            <p:cNvPr id="31" name="Picture 30" descr="icon_camera_circle.png"/>
            <p:cNvPicPr>
              <a:picLocks noChangeAspect="1"/>
            </p:cNvPicPr>
            <p:nvPr/>
          </p:nvPicPr>
          <p:blipFill>
            <a:blip r:embed="rId2" cstate="print">
              <a:lum bright="-100000"/>
            </a:blip>
            <a:stretch>
              <a:fillRect/>
            </a:stretch>
          </p:blipFill>
          <p:spPr>
            <a:xfrm>
              <a:off x="-1728699" y="2937191"/>
              <a:ext cx="640111" cy="640111"/>
            </a:xfrm>
            <a:prstGeom prst="rect">
              <a:avLst/>
            </a:prstGeom>
            <a:noFill/>
            <a:ln>
              <a:noFill/>
            </a:ln>
          </p:spPr>
        </p:pic>
        <p:sp>
          <p:nvSpPr>
            <p:cNvPr id="32" name="TextBox 31"/>
            <p:cNvSpPr txBox="1"/>
            <p:nvPr/>
          </p:nvSpPr>
          <p:spPr>
            <a:xfrm>
              <a:off x="-1836712" y="3677962"/>
              <a:ext cx="1548680" cy="1384995"/>
            </a:xfrm>
            <a:prstGeom prst="rect">
              <a:avLst/>
            </a:prstGeom>
            <a:noFill/>
          </p:spPr>
          <p:txBody>
            <a:bodyPr wrap="square" lIns="0" tIns="0" rIns="0" bIns="0" rtlCol="0">
              <a:spAutoFit/>
            </a:bodyPr>
            <a:lstStyle/>
            <a:p>
              <a:r>
                <a:rPr lang="en-GB" sz="1000" dirty="0">
                  <a:solidFill>
                    <a:srgbClr val="000000"/>
                  </a:solidFill>
                </a:rPr>
                <a:t>To add a photographic image to the background.</a:t>
              </a:r>
            </a:p>
            <a:p>
              <a:r>
                <a:rPr lang="en-GB" sz="1000" dirty="0">
                  <a:solidFill>
                    <a:srgbClr val="000000"/>
                  </a:solidFill>
                </a:rPr>
                <a:t>&gt;Right</a:t>
              </a:r>
              <a:r>
                <a:rPr lang="en-GB" sz="1000" baseline="0" dirty="0">
                  <a:solidFill>
                    <a:srgbClr val="000000"/>
                  </a:solidFill>
                </a:rPr>
                <a:t> Click over slide</a:t>
              </a:r>
            </a:p>
            <a:p>
              <a:r>
                <a:rPr lang="en-GB" sz="1000" baseline="0" dirty="0">
                  <a:solidFill>
                    <a:srgbClr val="000000"/>
                  </a:solidFill>
                </a:rPr>
                <a:t>&gt;format background</a:t>
              </a:r>
            </a:p>
            <a:p>
              <a:r>
                <a:rPr lang="en-GB" sz="1000" baseline="0" dirty="0">
                  <a:solidFill>
                    <a:srgbClr val="000000"/>
                  </a:solidFill>
                </a:rPr>
                <a:t>&gt;fill</a:t>
              </a:r>
            </a:p>
            <a:p>
              <a:r>
                <a:rPr lang="en-GB" sz="1000" baseline="0" dirty="0">
                  <a:solidFill>
                    <a:srgbClr val="000000"/>
                  </a:solidFill>
                </a:rPr>
                <a:t>&gt;picture or texture fill</a:t>
              </a:r>
            </a:p>
            <a:p>
              <a:r>
                <a:rPr lang="en-GB" sz="1000" baseline="0" dirty="0">
                  <a:solidFill>
                    <a:srgbClr val="000000"/>
                  </a:solidFill>
                </a:rPr>
                <a:t>&gt;select image from  </a:t>
              </a:r>
              <a:br>
                <a:rPr lang="en-GB" sz="1000" baseline="0" dirty="0">
                  <a:solidFill>
                    <a:srgbClr val="000000"/>
                  </a:solidFill>
                </a:rPr>
              </a:br>
              <a:r>
                <a:rPr lang="en-GB" sz="1000" baseline="0" dirty="0">
                  <a:solidFill>
                    <a:srgbClr val="000000"/>
                  </a:solidFill>
                </a:rPr>
                <a:t>  your file</a:t>
              </a:r>
              <a:endParaRPr lang="en-GB" sz="1000" dirty="0">
                <a:solidFill>
                  <a:srgbClr val="000000"/>
                </a:solidFill>
              </a:endParaRPr>
            </a:p>
          </p:txBody>
        </p:sp>
        <p:pic>
          <p:nvPicPr>
            <p:cNvPr id="36" name="Picture 35" descr="icon_information-white.png"/>
            <p:cNvPicPr>
              <a:picLocks noChangeAspect="1"/>
            </p:cNvPicPr>
            <p:nvPr/>
          </p:nvPicPr>
          <p:blipFill>
            <a:blip r:embed="rId3" cstate="print">
              <a:lum bright="-100000"/>
            </a:blip>
            <a:stretch>
              <a:fillRect/>
            </a:stretch>
          </p:blipFill>
          <p:spPr>
            <a:xfrm>
              <a:off x="-1728699" y="3245911"/>
              <a:ext cx="121592" cy="320113"/>
            </a:xfrm>
            <a:prstGeom prst="rect">
              <a:avLst/>
            </a:prstGeom>
          </p:spPr>
        </p:pic>
      </p:grpSp>
      <p:sp>
        <p:nvSpPr>
          <p:cNvPr id="30"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3"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4"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5" name="Date Placeholder 1">
            <a:extLst>
              <a:ext uri="{FF2B5EF4-FFF2-40B4-BE49-F238E27FC236}">
                <a16:creationId xmlns:a16="http://schemas.microsoft.com/office/drawing/2014/main" id="{9C4DFB0A-B3B8-4C7A-A88F-D912E30F4961}"/>
              </a:ext>
            </a:extLst>
          </p:cNvPr>
          <p:cNvSpPr>
            <a:spLocks noGrp="1"/>
          </p:cNvSpPr>
          <p:nvPr>
            <p:ph type="dt" sz="half" idx="10"/>
          </p:nvPr>
        </p:nvSpPr>
        <p:spPr>
          <a:xfrm>
            <a:off x="8571035" y="4796942"/>
            <a:ext cx="202076" cy="357573"/>
          </a:xfrm>
        </p:spPr>
        <p:txBody>
          <a:bodyPr tIns="46800" anchor="t" anchorCtr="0"/>
          <a:lstStyle>
            <a:lvl1pPr algn="r">
              <a:defRPr/>
            </a:lvl1pPr>
          </a:lstStyle>
          <a:p>
            <a:fld id="{31D43917-E31D-44F3-8801-AAAEBCA90C9D}" type="datetimeyyyy">
              <a:rPr lang="en-GB" smtClean="0"/>
              <a:t>2022</a:t>
            </a:fld>
            <a:endParaRPr lang="en-GB" dirty="0"/>
          </a:p>
        </p:txBody>
      </p:sp>
      <p:sp>
        <p:nvSpPr>
          <p:cNvPr id="38" name="Footer Placeholder 2">
            <a:extLst>
              <a:ext uri="{FF2B5EF4-FFF2-40B4-BE49-F238E27FC236}">
                <a16:creationId xmlns:a16="http://schemas.microsoft.com/office/drawing/2014/main" id="{45059F66-CA64-4E47-82F8-B63FD19C6D63}"/>
              </a:ext>
            </a:extLst>
          </p:cNvPr>
          <p:cNvSpPr>
            <a:spLocks noGrp="1"/>
          </p:cNvSpPr>
          <p:nvPr>
            <p:ph type="ftr" sz="quarter" idx="11"/>
          </p:nvPr>
        </p:nvSpPr>
        <p:spPr>
          <a:xfrm>
            <a:off x="7812359" y="4796942"/>
            <a:ext cx="758676" cy="357574"/>
          </a:xfrm>
        </p:spPr>
        <p:txBody>
          <a:bodyPr anchor="t" anchorCtr="0"/>
          <a:lstStyle/>
          <a:p>
            <a:r>
              <a:rPr lang="en-GB" dirty="0"/>
              <a:t>© The King's Fund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dia file - animation movie etc">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1"/>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4" name="Media Placeholder 33"/>
          <p:cNvSpPr>
            <a:spLocks noGrp="1"/>
          </p:cNvSpPr>
          <p:nvPr>
            <p:ph type="media" sz="quarter" idx="13" hasCustomPrompt="1"/>
          </p:nvPr>
        </p:nvSpPr>
        <p:spPr>
          <a:xfrm>
            <a:off x="395289" y="412496"/>
            <a:ext cx="8353425" cy="4029763"/>
          </a:xfrm>
        </p:spPr>
        <p:txBody>
          <a:bodyPr anchor="ctr"/>
          <a:lstStyle>
            <a:lvl1pPr algn="ctr">
              <a:defRPr sz="1000" baseline="0"/>
            </a:lvl1pPr>
          </a:lstStyle>
          <a:p>
            <a:r>
              <a:rPr lang="en-GB" dirty="0"/>
              <a:t>Click icon to add media such as animation, videos etc</a:t>
            </a:r>
          </a:p>
        </p:txBody>
      </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29"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Date Placeholder 1">
            <a:extLst>
              <a:ext uri="{FF2B5EF4-FFF2-40B4-BE49-F238E27FC236}">
                <a16:creationId xmlns:a16="http://schemas.microsoft.com/office/drawing/2014/main" id="{E837F66B-E5DC-41C5-AE21-30412C39A0DA}"/>
              </a:ext>
            </a:extLst>
          </p:cNvPr>
          <p:cNvSpPr>
            <a:spLocks noGrp="1"/>
          </p:cNvSpPr>
          <p:nvPr>
            <p:ph type="dt" sz="half" idx="10"/>
          </p:nvPr>
        </p:nvSpPr>
        <p:spPr>
          <a:xfrm>
            <a:off x="8548826" y="4787514"/>
            <a:ext cx="202076" cy="357573"/>
          </a:xfrm>
        </p:spPr>
        <p:txBody>
          <a:bodyPr tIns="46800" anchor="t" anchorCtr="0"/>
          <a:lstStyle>
            <a:lvl1pPr algn="r">
              <a:defRPr/>
            </a:lvl1pPr>
          </a:lstStyle>
          <a:p>
            <a:fld id="{48DB7353-3BCF-45B4-9375-50F803B70672}" type="datetimeyyyy">
              <a:rPr lang="en-GB" smtClean="0"/>
              <a:t>2022</a:t>
            </a:fld>
            <a:endParaRPr lang="en-GB" dirty="0"/>
          </a:p>
        </p:txBody>
      </p:sp>
      <p:sp>
        <p:nvSpPr>
          <p:cNvPr id="32" name="Footer Placeholder 2">
            <a:extLst>
              <a:ext uri="{FF2B5EF4-FFF2-40B4-BE49-F238E27FC236}">
                <a16:creationId xmlns:a16="http://schemas.microsoft.com/office/drawing/2014/main" id="{1EB702B7-0DC0-4B6E-A682-15A78586CC88}"/>
              </a:ext>
            </a:extLst>
          </p:cNvPr>
          <p:cNvSpPr>
            <a:spLocks noGrp="1"/>
          </p:cNvSpPr>
          <p:nvPr>
            <p:ph type="ftr" sz="quarter" idx="11"/>
          </p:nvPr>
        </p:nvSpPr>
        <p:spPr>
          <a:xfrm>
            <a:off x="7790150" y="4787514"/>
            <a:ext cx="758676" cy="357574"/>
          </a:xfrm>
        </p:spPr>
        <p:txBody>
          <a:bodyPr anchor="t" anchorCtr="0"/>
          <a:lstStyle/>
          <a:p>
            <a:r>
              <a:rPr lang="en-GB" dirty="0"/>
              <a:t>© The King's Fund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grpSp>
        <p:nvGrpSpPr>
          <p:cNvPr id="5" name="Group 27"/>
          <p:cNvGrpSpPr/>
          <p:nvPr userDrawn="1"/>
        </p:nvGrpSpPr>
        <p:grpSpPr bwMode="gray">
          <a:xfrm>
            <a:off x="1" y="0"/>
            <a:ext cx="9144001" cy="5151019"/>
            <a:chOff x="0" y="0"/>
            <a:chExt cx="9144001" cy="5154198"/>
          </a:xfrm>
        </p:grpSpPr>
        <p:sp>
          <p:nvSpPr>
            <p:cNvPr id="27" name="Rectangle 26"/>
            <p:cNvSpPr/>
            <p:nvPr userDrawn="1"/>
          </p:nvSpPr>
          <p:spPr bwMode="gray">
            <a:xfrm>
              <a:off x="1" y="4444998"/>
              <a:ext cx="9144000" cy="70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userDrawn="1"/>
          </p:nvSpPr>
          <p:spPr bwMode="gray">
            <a:xfrm>
              <a:off x="0"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userDrawn="1"/>
          </p:nvSpPr>
          <p:spPr bwMode="gray">
            <a:xfrm>
              <a:off x="8748711" y="0"/>
              <a:ext cx="395287" cy="51482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userDrawn="1"/>
          </p:nvSpPr>
          <p:spPr bwMode="gray">
            <a:xfrm>
              <a:off x="1" y="1"/>
              <a:ext cx="9144000" cy="412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12"/>
          <p:cNvGrpSpPr>
            <a:grpSpLocks noChangeAspect="1"/>
          </p:cNvGrpSpPr>
          <p:nvPr userDrawn="1"/>
        </p:nvGrpSpPr>
        <p:grpSpPr bwMode="auto">
          <a:xfrm>
            <a:off x="395536" y="4749069"/>
            <a:ext cx="1528656" cy="226660"/>
            <a:chOff x="317" y="1236"/>
            <a:chExt cx="5109" cy="758"/>
          </a:xfrm>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solidFill>
              <a:srgbClr val="231F2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28" name="Content Placeholder 33"/>
          <p:cNvSpPr>
            <a:spLocks noGrp="1"/>
          </p:cNvSpPr>
          <p:nvPr>
            <p:ph sz="quarter" idx="17" hasCustomPrompt="1"/>
          </p:nvPr>
        </p:nvSpPr>
        <p:spPr>
          <a:xfrm>
            <a:off x="6811559" y="4528800"/>
            <a:ext cx="1000800" cy="533071"/>
          </a:xfrm>
        </p:spPr>
        <p:txBody>
          <a:bodyPr>
            <a:normAutofit/>
          </a:bodyPr>
          <a:lstStyle>
            <a:lvl1pPr algn="ctr">
              <a:defRPr sz="600"/>
            </a:lvl1pPr>
          </a:lstStyle>
          <a:p>
            <a:pPr lvl="0"/>
            <a:r>
              <a:rPr lang="en-US" dirty="0"/>
              <a:t>Click picture icon to add partner logo</a:t>
            </a:r>
            <a:endParaRPr lang="en-GB" dirty="0"/>
          </a:p>
        </p:txBody>
      </p:sp>
      <p:sp>
        <p:nvSpPr>
          <p:cNvPr id="30" name="Content Placeholder 33"/>
          <p:cNvSpPr>
            <a:spLocks noGrp="1"/>
          </p:cNvSpPr>
          <p:nvPr>
            <p:ph sz="quarter" idx="18" hasCustomPrompt="1"/>
          </p:nvPr>
        </p:nvSpPr>
        <p:spPr>
          <a:xfrm>
            <a:off x="578179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1" name="Content Placeholder 33"/>
          <p:cNvSpPr>
            <a:spLocks noGrp="1"/>
          </p:cNvSpPr>
          <p:nvPr>
            <p:ph sz="quarter" idx="19" hasCustomPrompt="1"/>
          </p:nvPr>
        </p:nvSpPr>
        <p:spPr>
          <a:xfrm>
            <a:off x="4752020" y="4528800"/>
            <a:ext cx="1000125" cy="533071"/>
          </a:xfrm>
        </p:spPr>
        <p:txBody>
          <a:bodyPr>
            <a:normAutofit/>
          </a:bodyPr>
          <a:lstStyle>
            <a:lvl1pPr algn="ctr">
              <a:defRPr sz="600"/>
            </a:lvl1pPr>
          </a:lstStyle>
          <a:p>
            <a:pPr lvl="0"/>
            <a:r>
              <a:rPr lang="en-US" dirty="0"/>
              <a:t>Click picture icon to add partner logo</a:t>
            </a:r>
            <a:endParaRPr lang="en-GB" dirty="0"/>
          </a:p>
        </p:txBody>
      </p:sp>
      <p:sp>
        <p:nvSpPr>
          <p:cNvPr id="32" name="Date Placeholder 1">
            <a:extLst>
              <a:ext uri="{FF2B5EF4-FFF2-40B4-BE49-F238E27FC236}">
                <a16:creationId xmlns:a16="http://schemas.microsoft.com/office/drawing/2014/main" id="{C4973AC3-C48F-42E4-A877-0D96B29EE03D}"/>
              </a:ext>
            </a:extLst>
          </p:cNvPr>
          <p:cNvSpPr>
            <a:spLocks noGrp="1"/>
          </p:cNvSpPr>
          <p:nvPr>
            <p:ph type="dt" sz="half" idx="10"/>
          </p:nvPr>
        </p:nvSpPr>
        <p:spPr>
          <a:xfrm>
            <a:off x="8584974" y="4796942"/>
            <a:ext cx="202076" cy="357573"/>
          </a:xfrm>
        </p:spPr>
        <p:txBody>
          <a:bodyPr tIns="46800" anchor="t" anchorCtr="0"/>
          <a:lstStyle>
            <a:lvl1pPr algn="r">
              <a:defRPr/>
            </a:lvl1pPr>
          </a:lstStyle>
          <a:p>
            <a:fld id="{9972A67B-8CB9-42C3-BB35-6F749D2D9CE6}" type="datetimeyyyy">
              <a:rPr lang="en-GB" smtClean="0"/>
              <a:t>2022</a:t>
            </a:fld>
            <a:endParaRPr lang="en-GB" dirty="0"/>
          </a:p>
        </p:txBody>
      </p:sp>
      <p:sp>
        <p:nvSpPr>
          <p:cNvPr id="33" name="Footer Placeholder 2">
            <a:extLst>
              <a:ext uri="{FF2B5EF4-FFF2-40B4-BE49-F238E27FC236}">
                <a16:creationId xmlns:a16="http://schemas.microsoft.com/office/drawing/2014/main" id="{541B8989-5BF7-4678-A670-16E308AD34B2}"/>
              </a:ext>
            </a:extLst>
          </p:cNvPr>
          <p:cNvSpPr>
            <a:spLocks noGrp="1"/>
          </p:cNvSpPr>
          <p:nvPr>
            <p:ph type="ftr" sz="quarter" idx="11"/>
          </p:nvPr>
        </p:nvSpPr>
        <p:spPr>
          <a:xfrm>
            <a:off x="7826298" y="4796942"/>
            <a:ext cx="758676" cy="357574"/>
          </a:xfrm>
        </p:spPr>
        <p:txBody>
          <a:bodyPr anchor="t" anchorCtr="0"/>
          <a:lstStyle/>
          <a:p>
            <a:r>
              <a:rPr lang="en-GB" dirty="0"/>
              <a:t>© The King's Fund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l thank you slide">
    <p:bg bwMode="invGray">
      <p:bgPr>
        <a:solidFill>
          <a:srgbClr val="000000"/>
        </a:solidFill>
        <a:effectLst/>
      </p:bgPr>
    </p:bg>
    <p:spTree>
      <p:nvGrpSpPr>
        <p:cNvPr id="1" name=""/>
        <p:cNvGrpSpPr/>
        <p:nvPr/>
      </p:nvGrpSpPr>
      <p:grpSpPr>
        <a:xfrm>
          <a:off x="0" y="0"/>
          <a:ext cx="0" cy="0"/>
          <a:chOff x="0" y="0"/>
          <a:chExt cx="0" cy="0"/>
        </a:xfrm>
      </p:grpSpPr>
      <p:sp>
        <p:nvSpPr>
          <p:cNvPr id="29" name="Rectangle 28" hidden="1"/>
          <p:cNvSpPr/>
          <p:nvPr userDrawn="1"/>
        </p:nvSpPr>
        <p:spPr>
          <a:xfrm>
            <a:off x="0" y="-1"/>
            <a:ext cx="9144000" cy="516281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itle 12"/>
          <p:cNvSpPr>
            <a:spLocks noGrp="1"/>
          </p:cNvSpPr>
          <p:nvPr>
            <p:ph type="title" hasCustomPrompt="1"/>
          </p:nvPr>
        </p:nvSpPr>
        <p:spPr>
          <a:xfrm>
            <a:off x="395288" y="1175302"/>
            <a:ext cx="8353425" cy="857515"/>
          </a:xfrm>
        </p:spPr>
        <p:txBody>
          <a:bodyPr anchor="b">
            <a:normAutofit/>
          </a:bodyPr>
          <a:lstStyle>
            <a:lvl1pPr algn="ctr">
              <a:defRPr sz="2800" baseline="0">
                <a:solidFill>
                  <a:srgbClr val="FFFFFF"/>
                </a:solidFill>
              </a:defRPr>
            </a:lvl1pPr>
          </a:lstStyle>
          <a:p>
            <a:r>
              <a:rPr lang="en-US" dirty="0"/>
              <a:t>Add Thank You Or Similar Here</a:t>
            </a:r>
            <a:endParaRPr lang="en-GB" dirty="0"/>
          </a:p>
        </p:txBody>
      </p:sp>
      <p:grpSp>
        <p:nvGrpSpPr>
          <p:cNvPr id="6" name="Group 12"/>
          <p:cNvGrpSpPr>
            <a:grpSpLocks noChangeAspect="1"/>
          </p:cNvGrpSpPr>
          <p:nvPr userDrawn="1"/>
        </p:nvGrpSpPr>
        <p:grpSpPr bwMode="auto">
          <a:xfrm>
            <a:off x="395536" y="4749069"/>
            <a:ext cx="1528656" cy="226660"/>
            <a:chOff x="317" y="1236"/>
            <a:chExt cx="5109" cy="758"/>
          </a:xfrm>
          <a:solidFill>
            <a:schemeClr val="bg1"/>
          </a:solidFill>
        </p:grpSpPr>
        <p:sp>
          <p:nvSpPr>
            <p:cNvPr id="1037" name="Freeform 13"/>
            <p:cNvSpPr>
              <a:spLocks/>
            </p:cNvSpPr>
            <p:nvPr userDrawn="1"/>
          </p:nvSpPr>
          <p:spPr bwMode="auto">
            <a:xfrm>
              <a:off x="2112" y="1390"/>
              <a:ext cx="103" cy="442"/>
            </a:xfrm>
            <a:custGeom>
              <a:avLst/>
              <a:gdLst/>
              <a:ahLst/>
              <a:cxnLst>
                <a:cxn ang="0">
                  <a:pos x="183" y="920"/>
                </a:cxn>
                <a:cxn ang="0">
                  <a:pos x="33" y="920"/>
                </a:cxn>
                <a:cxn ang="0">
                  <a:pos x="0" y="885"/>
                </a:cxn>
                <a:cxn ang="0">
                  <a:pos x="0" y="32"/>
                </a:cxn>
                <a:cxn ang="0">
                  <a:pos x="33" y="0"/>
                </a:cxn>
                <a:cxn ang="0">
                  <a:pos x="183" y="0"/>
                </a:cxn>
                <a:cxn ang="0">
                  <a:pos x="215" y="32"/>
                </a:cxn>
                <a:cxn ang="0">
                  <a:pos x="215" y="885"/>
                </a:cxn>
                <a:cxn ang="0">
                  <a:pos x="183" y="920"/>
                </a:cxn>
              </a:cxnLst>
              <a:rect l="0" t="0" r="r" b="b"/>
              <a:pathLst>
                <a:path w="215" h="920">
                  <a:moveTo>
                    <a:pt x="183" y="920"/>
                  </a:moveTo>
                  <a:lnTo>
                    <a:pt x="33" y="920"/>
                  </a:lnTo>
                  <a:cubicBezTo>
                    <a:pt x="15" y="920"/>
                    <a:pt x="0" y="903"/>
                    <a:pt x="0" y="885"/>
                  </a:cubicBezTo>
                  <a:lnTo>
                    <a:pt x="0" y="32"/>
                  </a:lnTo>
                  <a:cubicBezTo>
                    <a:pt x="0" y="14"/>
                    <a:pt x="15" y="0"/>
                    <a:pt x="33" y="0"/>
                  </a:cubicBezTo>
                  <a:lnTo>
                    <a:pt x="183" y="0"/>
                  </a:lnTo>
                  <a:cubicBezTo>
                    <a:pt x="201" y="0"/>
                    <a:pt x="215" y="14"/>
                    <a:pt x="215" y="32"/>
                  </a:cubicBezTo>
                  <a:lnTo>
                    <a:pt x="215" y="885"/>
                  </a:lnTo>
                  <a:cubicBezTo>
                    <a:pt x="215" y="903"/>
                    <a:pt x="201" y="920"/>
                    <a:pt x="183" y="9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8" name="Freeform 14"/>
            <p:cNvSpPr>
              <a:spLocks/>
            </p:cNvSpPr>
            <p:nvPr userDrawn="1"/>
          </p:nvSpPr>
          <p:spPr bwMode="auto">
            <a:xfrm>
              <a:off x="2280" y="1384"/>
              <a:ext cx="361" cy="448"/>
            </a:xfrm>
            <a:custGeom>
              <a:avLst/>
              <a:gdLst/>
              <a:ahLst/>
              <a:cxnLst>
                <a:cxn ang="0">
                  <a:pos x="720" y="932"/>
                </a:cxn>
                <a:cxn ang="0">
                  <a:pos x="570" y="932"/>
                </a:cxn>
                <a:cxn ang="0">
                  <a:pos x="538" y="897"/>
                </a:cxn>
                <a:cxn ang="0">
                  <a:pos x="538" y="366"/>
                </a:cxn>
                <a:cxn ang="0">
                  <a:pos x="399" y="183"/>
                </a:cxn>
                <a:cxn ang="0">
                  <a:pos x="215" y="242"/>
                </a:cxn>
                <a:cxn ang="0">
                  <a:pos x="215" y="897"/>
                </a:cxn>
                <a:cxn ang="0">
                  <a:pos x="182" y="932"/>
                </a:cxn>
                <a:cxn ang="0">
                  <a:pos x="32" y="932"/>
                </a:cxn>
                <a:cxn ang="0">
                  <a:pos x="0" y="897"/>
                </a:cxn>
                <a:cxn ang="0">
                  <a:pos x="0" y="44"/>
                </a:cxn>
                <a:cxn ang="0">
                  <a:pos x="32" y="12"/>
                </a:cxn>
                <a:cxn ang="0">
                  <a:pos x="174" y="12"/>
                </a:cxn>
                <a:cxn ang="0">
                  <a:pos x="207" y="44"/>
                </a:cxn>
                <a:cxn ang="0">
                  <a:pos x="207" y="78"/>
                </a:cxn>
                <a:cxn ang="0">
                  <a:pos x="471" y="0"/>
                </a:cxn>
                <a:cxn ang="0">
                  <a:pos x="753" y="366"/>
                </a:cxn>
                <a:cxn ang="0">
                  <a:pos x="753" y="897"/>
                </a:cxn>
                <a:cxn ang="0">
                  <a:pos x="720" y="932"/>
                </a:cxn>
              </a:cxnLst>
              <a:rect l="0" t="0" r="r" b="b"/>
              <a:pathLst>
                <a:path w="753" h="932">
                  <a:moveTo>
                    <a:pt x="720" y="932"/>
                  </a:moveTo>
                  <a:lnTo>
                    <a:pt x="570" y="932"/>
                  </a:lnTo>
                  <a:cubicBezTo>
                    <a:pt x="552" y="932"/>
                    <a:pt x="538" y="915"/>
                    <a:pt x="538" y="897"/>
                  </a:cubicBezTo>
                  <a:lnTo>
                    <a:pt x="538" y="366"/>
                  </a:lnTo>
                  <a:cubicBezTo>
                    <a:pt x="538" y="224"/>
                    <a:pt x="525" y="183"/>
                    <a:pt x="399" y="183"/>
                  </a:cubicBezTo>
                  <a:cubicBezTo>
                    <a:pt x="344" y="183"/>
                    <a:pt x="283" y="206"/>
                    <a:pt x="215" y="242"/>
                  </a:cubicBezTo>
                  <a:lnTo>
                    <a:pt x="215" y="897"/>
                  </a:lnTo>
                  <a:cubicBezTo>
                    <a:pt x="215" y="915"/>
                    <a:pt x="200" y="932"/>
                    <a:pt x="182" y="932"/>
                  </a:cubicBezTo>
                  <a:lnTo>
                    <a:pt x="32" y="932"/>
                  </a:lnTo>
                  <a:cubicBezTo>
                    <a:pt x="14" y="932"/>
                    <a:pt x="0" y="915"/>
                    <a:pt x="0" y="897"/>
                  </a:cubicBezTo>
                  <a:lnTo>
                    <a:pt x="0" y="44"/>
                  </a:lnTo>
                  <a:cubicBezTo>
                    <a:pt x="0" y="26"/>
                    <a:pt x="14" y="12"/>
                    <a:pt x="32" y="12"/>
                  </a:cubicBezTo>
                  <a:lnTo>
                    <a:pt x="174" y="12"/>
                  </a:lnTo>
                  <a:cubicBezTo>
                    <a:pt x="192" y="12"/>
                    <a:pt x="207" y="26"/>
                    <a:pt x="207" y="44"/>
                  </a:cubicBezTo>
                  <a:lnTo>
                    <a:pt x="207" y="78"/>
                  </a:lnTo>
                  <a:cubicBezTo>
                    <a:pt x="301" y="18"/>
                    <a:pt x="363" y="0"/>
                    <a:pt x="471" y="0"/>
                  </a:cubicBezTo>
                  <a:cubicBezTo>
                    <a:pt x="706" y="0"/>
                    <a:pt x="753" y="158"/>
                    <a:pt x="753" y="366"/>
                  </a:cubicBezTo>
                  <a:lnTo>
                    <a:pt x="753" y="897"/>
                  </a:lnTo>
                  <a:cubicBezTo>
                    <a:pt x="753" y="915"/>
                    <a:pt x="738" y="932"/>
                    <a:pt x="720" y="93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39" name="Freeform 15"/>
            <p:cNvSpPr>
              <a:spLocks/>
            </p:cNvSpPr>
            <p:nvPr userDrawn="1"/>
          </p:nvSpPr>
          <p:spPr bwMode="auto">
            <a:xfrm>
              <a:off x="3101" y="1387"/>
              <a:ext cx="312" cy="453"/>
            </a:xfrm>
            <a:custGeom>
              <a:avLst/>
              <a:gdLst/>
              <a:ahLst/>
              <a:cxnLst>
                <a:cxn ang="0">
                  <a:pos x="331" y="944"/>
                </a:cxn>
                <a:cxn ang="0">
                  <a:pos x="39" y="912"/>
                </a:cxn>
                <a:cxn ang="0">
                  <a:pos x="8" y="874"/>
                </a:cxn>
                <a:cxn ang="0">
                  <a:pos x="8" y="776"/>
                </a:cxn>
                <a:cxn ang="0">
                  <a:pos x="36" y="750"/>
                </a:cxn>
                <a:cxn ang="0">
                  <a:pos x="42" y="750"/>
                </a:cxn>
                <a:cxn ang="0">
                  <a:pos x="316" y="768"/>
                </a:cxn>
                <a:cxn ang="0">
                  <a:pos x="432" y="690"/>
                </a:cxn>
                <a:cxn ang="0">
                  <a:pos x="360" y="607"/>
                </a:cxn>
                <a:cxn ang="0">
                  <a:pos x="137" y="470"/>
                </a:cxn>
                <a:cxn ang="0">
                  <a:pos x="0" y="245"/>
                </a:cxn>
                <a:cxn ang="0">
                  <a:pos x="310" y="0"/>
                </a:cxn>
                <a:cxn ang="0">
                  <a:pos x="600" y="33"/>
                </a:cxn>
                <a:cxn ang="0">
                  <a:pos x="630" y="70"/>
                </a:cxn>
                <a:cxn ang="0">
                  <a:pos x="630" y="165"/>
                </a:cxn>
                <a:cxn ang="0">
                  <a:pos x="603" y="196"/>
                </a:cxn>
                <a:cxn ang="0">
                  <a:pos x="597" y="196"/>
                </a:cxn>
                <a:cxn ang="0">
                  <a:pos x="328" y="176"/>
                </a:cxn>
                <a:cxn ang="0">
                  <a:pos x="215" y="245"/>
                </a:cxn>
                <a:cxn ang="0">
                  <a:pos x="281" y="312"/>
                </a:cxn>
                <a:cxn ang="0">
                  <a:pos x="494" y="442"/>
                </a:cxn>
                <a:cxn ang="0">
                  <a:pos x="651" y="690"/>
                </a:cxn>
                <a:cxn ang="0">
                  <a:pos x="331" y="944"/>
                </a:cxn>
              </a:cxnLst>
              <a:rect l="0" t="0" r="r" b="b"/>
              <a:pathLst>
                <a:path w="651" h="944">
                  <a:moveTo>
                    <a:pt x="331" y="944"/>
                  </a:moveTo>
                  <a:cubicBezTo>
                    <a:pt x="267" y="944"/>
                    <a:pt x="130" y="936"/>
                    <a:pt x="39" y="912"/>
                  </a:cubicBezTo>
                  <a:cubicBezTo>
                    <a:pt x="20" y="907"/>
                    <a:pt x="8" y="894"/>
                    <a:pt x="8" y="874"/>
                  </a:cubicBezTo>
                  <a:lnTo>
                    <a:pt x="8" y="776"/>
                  </a:lnTo>
                  <a:cubicBezTo>
                    <a:pt x="8" y="763"/>
                    <a:pt x="20" y="750"/>
                    <a:pt x="36" y="750"/>
                  </a:cubicBezTo>
                  <a:lnTo>
                    <a:pt x="42" y="750"/>
                  </a:lnTo>
                  <a:cubicBezTo>
                    <a:pt x="121" y="760"/>
                    <a:pt x="267" y="768"/>
                    <a:pt x="316" y="768"/>
                  </a:cubicBezTo>
                  <a:cubicBezTo>
                    <a:pt x="418" y="768"/>
                    <a:pt x="432" y="734"/>
                    <a:pt x="432" y="690"/>
                  </a:cubicBezTo>
                  <a:cubicBezTo>
                    <a:pt x="432" y="659"/>
                    <a:pt x="413" y="639"/>
                    <a:pt x="360" y="607"/>
                  </a:cubicBezTo>
                  <a:lnTo>
                    <a:pt x="137" y="470"/>
                  </a:lnTo>
                  <a:cubicBezTo>
                    <a:pt x="57" y="421"/>
                    <a:pt x="0" y="339"/>
                    <a:pt x="0" y="245"/>
                  </a:cubicBezTo>
                  <a:cubicBezTo>
                    <a:pt x="0" y="82"/>
                    <a:pt x="103" y="0"/>
                    <a:pt x="310" y="0"/>
                  </a:cubicBezTo>
                  <a:cubicBezTo>
                    <a:pt x="442" y="0"/>
                    <a:pt x="517" y="15"/>
                    <a:pt x="600" y="33"/>
                  </a:cubicBezTo>
                  <a:cubicBezTo>
                    <a:pt x="620" y="38"/>
                    <a:pt x="630" y="51"/>
                    <a:pt x="630" y="70"/>
                  </a:cubicBezTo>
                  <a:lnTo>
                    <a:pt x="630" y="165"/>
                  </a:lnTo>
                  <a:cubicBezTo>
                    <a:pt x="630" y="184"/>
                    <a:pt x="620" y="196"/>
                    <a:pt x="603" y="196"/>
                  </a:cubicBezTo>
                  <a:lnTo>
                    <a:pt x="597" y="196"/>
                  </a:lnTo>
                  <a:cubicBezTo>
                    <a:pt x="551" y="189"/>
                    <a:pt x="421" y="176"/>
                    <a:pt x="328" y="176"/>
                  </a:cubicBezTo>
                  <a:cubicBezTo>
                    <a:pt x="250" y="176"/>
                    <a:pt x="215" y="194"/>
                    <a:pt x="215" y="245"/>
                  </a:cubicBezTo>
                  <a:cubicBezTo>
                    <a:pt x="215" y="271"/>
                    <a:pt x="240" y="287"/>
                    <a:pt x="281" y="312"/>
                  </a:cubicBezTo>
                  <a:lnTo>
                    <a:pt x="494" y="442"/>
                  </a:lnTo>
                  <a:cubicBezTo>
                    <a:pt x="631" y="525"/>
                    <a:pt x="651" y="607"/>
                    <a:pt x="651" y="690"/>
                  </a:cubicBezTo>
                  <a:cubicBezTo>
                    <a:pt x="651" y="832"/>
                    <a:pt x="545" y="944"/>
                    <a:pt x="331" y="94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0" name="Freeform 16"/>
            <p:cNvSpPr>
              <a:spLocks/>
            </p:cNvSpPr>
            <p:nvPr userDrawn="1"/>
          </p:nvSpPr>
          <p:spPr bwMode="auto">
            <a:xfrm>
              <a:off x="3525" y="1244"/>
              <a:ext cx="346" cy="588"/>
            </a:xfrm>
            <a:custGeom>
              <a:avLst/>
              <a:gdLst/>
              <a:ahLst/>
              <a:cxnLst>
                <a:cxn ang="0">
                  <a:pos x="686" y="194"/>
                </a:cxn>
                <a:cxn ang="0">
                  <a:pos x="353" y="194"/>
                </a:cxn>
                <a:cxn ang="0">
                  <a:pos x="225" y="334"/>
                </a:cxn>
                <a:cxn ang="0">
                  <a:pos x="225" y="510"/>
                </a:cxn>
                <a:cxn ang="0">
                  <a:pos x="547" y="510"/>
                </a:cxn>
                <a:cxn ang="0">
                  <a:pos x="579" y="543"/>
                </a:cxn>
                <a:cxn ang="0">
                  <a:pos x="579" y="660"/>
                </a:cxn>
                <a:cxn ang="0">
                  <a:pos x="547" y="693"/>
                </a:cxn>
                <a:cxn ang="0">
                  <a:pos x="225" y="693"/>
                </a:cxn>
                <a:cxn ang="0">
                  <a:pos x="225" y="1192"/>
                </a:cxn>
                <a:cxn ang="0">
                  <a:pos x="192" y="1225"/>
                </a:cxn>
                <a:cxn ang="0">
                  <a:pos x="32" y="1225"/>
                </a:cxn>
                <a:cxn ang="0">
                  <a:pos x="0" y="1192"/>
                </a:cxn>
                <a:cxn ang="0">
                  <a:pos x="0" y="334"/>
                </a:cxn>
                <a:cxn ang="0">
                  <a:pos x="376" y="0"/>
                </a:cxn>
                <a:cxn ang="0">
                  <a:pos x="686" y="22"/>
                </a:cxn>
                <a:cxn ang="0">
                  <a:pos x="719" y="57"/>
                </a:cxn>
                <a:cxn ang="0">
                  <a:pos x="719" y="161"/>
                </a:cxn>
                <a:cxn ang="0">
                  <a:pos x="686" y="194"/>
                </a:cxn>
              </a:cxnLst>
              <a:rect l="0" t="0" r="r" b="b"/>
              <a:pathLst>
                <a:path w="719" h="1225">
                  <a:moveTo>
                    <a:pt x="686" y="194"/>
                  </a:moveTo>
                  <a:lnTo>
                    <a:pt x="353" y="194"/>
                  </a:lnTo>
                  <a:cubicBezTo>
                    <a:pt x="259" y="194"/>
                    <a:pt x="225" y="226"/>
                    <a:pt x="225" y="334"/>
                  </a:cubicBezTo>
                  <a:lnTo>
                    <a:pt x="225" y="510"/>
                  </a:lnTo>
                  <a:lnTo>
                    <a:pt x="547" y="510"/>
                  </a:lnTo>
                  <a:cubicBezTo>
                    <a:pt x="565" y="510"/>
                    <a:pt x="579" y="525"/>
                    <a:pt x="579" y="543"/>
                  </a:cubicBezTo>
                  <a:lnTo>
                    <a:pt x="579" y="660"/>
                  </a:lnTo>
                  <a:cubicBezTo>
                    <a:pt x="579" y="678"/>
                    <a:pt x="565" y="693"/>
                    <a:pt x="547" y="693"/>
                  </a:cubicBezTo>
                  <a:lnTo>
                    <a:pt x="225" y="693"/>
                  </a:lnTo>
                  <a:lnTo>
                    <a:pt x="225" y="1192"/>
                  </a:lnTo>
                  <a:cubicBezTo>
                    <a:pt x="225" y="1210"/>
                    <a:pt x="210" y="1225"/>
                    <a:pt x="192" y="1225"/>
                  </a:cubicBezTo>
                  <a:lnTo>
                    <a:pt x="32" y="1225"/>
                  </a:lnTo>
                  <a:cubicBezTo>
                    <a:pt x="14" y="1225"/>
                    <a:pt x="0" y="1210"/>
                    <a:pt x="0" y="1192"/>
                  </a:cubicBezTo>
                  <a:lnTo>
                    <a:pt x="0" y="334"/>
                  </a:lnTo>
                  <a:cubicBezTo>
                    <a:pt x="0" y="57"/>
                    <a:pt x="164" y="0"/>
                    <a:pt x="376" y="0"/>
                  </a:cubicBezTo>
                  <a:cubicBezTo>
                    <a:pt x="570" y="0"/>
                    <a:pt x="634" y="14"/>
                    <a:pt x="686" y="22"/>
                  </a:cubicBezTo>
                  <a:cubicBezTo>
                    <a:pt x="711" y="26"/>
                    <a:pt x="719" y="34"/>
                    <a:pt x="719" y="57"/>
                  </a:cubicBezTo>
                  <a:lnTo>
                    <a:pt x="719" y="161"/>
                  </a:lnTo>
                  <a:cubicBezTo>
                    <a:pt x="719" y="179"/>
                    <a:pt x="704" y="194"/>
                    <a:pt x="686" y="19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1" name="Freeform 17"/>
            <p:cNvSpPr>
              <a:spLocks/>
            </p:cNvSpPr>
            <p:nvPr userDrawn="1"/>
          </p:nvSpPr>
          <p:spPr bwMode="auto">
            <a:xfrm>
              <a:off x="3862" y="1390"/>
              <a:ext cx="362" cy="447"/>
            </a:xfrm>
            <a:custGeom>
              <a:avLst/>
              <a:gdLst/>
              <a:ahLst/>
              <a:cxnLst>
                <a:cxn ang="0">
                  <a:pos x="721" y="920"/>
                </a:cxn>
                <a:cxn ang="0">
                  <a:pos x="571" y="920"/>
                </a:cxn>
                <a:cxn ang="0">
                  <a:pos x="539" y="887"/>
                </a:cxn>
                <a:cxn ang="0">
                  <a:pos x="539" y="849"/>
                </a:cxn>
                <a:cxn ang="0">
                  <a:pos x="282" y="931"/>
                </a:cxn>
                <a:cxn ang="0">
                  <a:pos x="82" y="862"/>
                </a:cxn>
                <a:cxn ang="0">
                  <a:pos x="0" y="566"/>
                </a:cxn>
                <a:cxn ang="0">
                  <a:pos x="0" y="34"/>
                </a:cxn>
                <a:cxn ang="0">
                  <a:pos x="33" y="0"/>
                </a:cxn>
                <a:cxn ang="0">
                  <a:pos x="183" y="0"/>
                </a:cxn>
                <a:cxn ang="0">
                  <a:pos x="216" y="34"/>
                </a:cxn>
                <a:cxn ang="0">
                  <a:pos x="216" y="566"/>
                </a:cxn>
                <a:cxn ang="0">
                  <a:pos x="253" y="722"/>
                </a:cxn>
                <a:cxn ang="0">
                  <a:pos x="354" y="752"/>
                </a:cxn>
                <a:cxn ang="0">
                  <a:pos x="539" y="686"/>
                </a:cxn>
                <a:cxn ang="0">
                  <a:pos x="539" y="34"/>
                </a:cxn>
                <a:cxn ang="0">
                  <a:pos x="571" y="0"/>
                </a:cxn>
                <a:cxn ang="0">
                  <a:pos x="721" y="0"/>
                </a:cxn>
                <a:cxn ang="0">
                  <a:pos x="754" y="34"/>
                </a:cxn>
                <a:cxn ang="0">
                  <a:pos x="754" y="887"/>
                </a:cxn>
                <a:cxn ang="0">
                  <a:pos x="721" y="920"/>
                </a:cxn>
              </a:cxnLst>
              <a:rect l="0" t="0" r="r" b="b"/>
              <a:pathLst>
                <a:path w="754" h="931">
                  <a:moveTo>
                    <a:pt x="721" y="920"/>
                  </a:moveTo>
                  <a:lnTo>
                    <a:pt x="571" y="920"/>
                  </a:lnTo>
                  <a:cubicBezTo>
                    <a:pt x="553" y="920"/>
                    <a:pt x="539" y="905"/>
                    <a:pt x="539" y="887"/>
                  </a:cubicBezTo>
                  <a:lnTo>
                    <a:pt x="539" y="849"/>
                  </a:lnTo>
                  <a:cubicBezTo>
                    <a:pt x="454" y="905"/>
                    <a:pt x="387" y="931"/>
                    <a:pt x="282" y="931"/>
                  </a:cubicBezTo>
                  <a:cubicBezTo>
                    <a:pt x="201" y="931"/>
                    <a:pt x="129" y="910"/>
                    <a:pt x="82" y="862"/>
                  </a:cubicBezTo>
                  <a:cubicBezTo>
                    <a:pt x="21" y="802"/>
                    <a:pt x="0" y="701"/>
                    <a:pt x="0" y="566"/>
                  </a:cubicBezTo>
                  <a:lnTo>
                    <a:pt x="0" y="34"/>
                  </a:lnTo>
                  <a:cubicBezTo>
                    <a:pt x="0" y="16"/>
                    <a:pt x="15" y="0"/>
                    <a:pt x="33" y="0"/>
                  </a:cubicBezTo>
                  <a:lnTo>
                    <a:pt x="183" y="0"/>
                  </a:lnTo>
                  <a:cubicBezTo>
                    <a:pt x="201" y="0"/>
                    <a:pt x="216" y="16"/>
                    <a:pt x="216" y="34"/>
                  </a:cubicBezTo>
                  <a:lnTo>
                    <a:pt x="216" y="566"/>
                  </a:lnTo>
                  <a:cubicBezTo>
                    <a:pt x="216" y="647"/>
                    <a:pt x="222" y="694"/>
                    <a:pt x="253" y="722"/>
                  </a:cubicBezTo>
                  <a:cubicBezTo>
                    <a:pt x="276" y="742"/>
                    <a:pt x="304" y="752"/>
                    <a:pt x="354" y="752"/>
                  </a:cubicBezTo>
                  <a:cubicBezTo>
                    <a:pt x="415" y="752"/>
                    <a:pt x="493" y="711"/>
                    <a:pt x="539" y="686"/>
                  </a:cubicBezTo>
                  <a:lnTo>
                    <a:pt x="539" y="34"/>
                  </a:lnTo>
                  <a:cubicBezTo>
                    <a:pt x="539" y="16"/>
                    <a:pt x="553" y="0"/>
                    <a:pt x="571" y="0"/>
                  </a:cubicBezTo>
                  <a:lnTo>
                    <a:pt x="721" y="0"/>
                  </a:lnTo>
                  <a:cubicBezTo>
                    <a:pt x="739" y="0"/>
                    <a:pt x="754" y="16"/>
                    <a:pt x="754" y="34"/>
                  </a:cubicBezTo>
                  <a:lnTo>
                    <a:pt x="754" y="887"/>
                  </a:lnTo>
                  <a:cubicBezTo>
                    <a:pt x="754" y="905"/>
                    <a:pt x="739" y="920"/>
                    <a:pt x="721" y="92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2" name="Freeform 18"/>
            <p:cNvSpPr>
              <a:spLocks/>
            </p:cNvSpPr>
            <p:nvPr userDrawn="1"/>
          </p:nvSpPr>
          <p:spPr bwMode="auto">
            <a:xfrm>
              <a:off x="4286" y="1384"/>
              <a:ext cx="362" cy="448"/>
            </a:xfrm>
            <a:custGeom>
              <a:avLst/>
              <a:gdLst/>
              <a:ahLst/>
              <a:cxnLst>
                <a:cxn ang="0">
                  <a:pos x="721" y="932"/>
                </a:cxn>
                <a:cxn ang="0">
                  <a:pos x="571" y="932"/>
                </a:cxn>
                <a:cxn ang="0">
                  <a:pos x="538" y="897"/>
                </a:cxn>
                <a:cxn ang="0">
                  <a:pos x="538" y="366"/>
                </a:cxn>
                <a:cxn ang="0">
                  <a:pos x="400" y="183"/>
                </a:cxn>
                <a:cxn ang="0">
                  <a:pos x="215" y="242"/>
                </a:cxn>
                <a:cxn ang="0">
                  <a:pos x="215" y="897"/>
                </a:cxn>
                <a:cxn ang="0">
                  <a:pos x="183" y="932"/>
                </a:cxn>
                <a:cxn ang="0">
                  <a:pos x="33" y="932"/>
                </a:cxn>
                <a:cxn ang="0">
                  <a:pos x="0" y="897"/>
                </a:cxn>
                <a:cxn ang="0">
                  <a:pos x="0" y="44"/>
                </a:cxn>
                <a:cxn ang="0">
                  <a:pos x="33" y="12"/>
                </a:cxn>
                <a:cxn ang="0">
                  <a:pos x="174" y="12"/>
                </a:cxn>
                <a:cxn ang="0">
                  <a:pos x="207" y="44"/>
                </a:cxn>
                <a:cxn ang="0">
                  <a:pos x="207" y="78"/>
                </a:cxn>
                <a:cxn ang="0">
                  <a:pos x="471" y="0"/>
                </a:cxn>
                <a:cxn ang="0">
                  <a:pos x="753" y="366"/>
                </a:cxn>
                <a:cxn ang="0">
                  <a:pos x="753" y="897"/>
                </a:cxn>
                <a:cxn ang="0">
                  <a:pos x="721" y="932"/>
                </a:cxn>
              </a:cxnLst>
              <a:rect l="0" t="0" r="r" b="b"/>
              <a:pathLst>
                <a:path w="753" h="932">
                  <a:moveTo>
                    <a:pt x="721" y="932"/>
                  </a:moveTo>
                  <a:lnTo>
                    <a:pt x="571" y="932"/>
                  </a:lnTo>
                  <a:cubicBezTo>
                    <a:pt x="553" y="932"/>
                    <a:pt x="538" y="915"/>
                    <a:pt x="538" y="897"/>
                  </a:cubicBezTo>
                  <a:lnTo>
                    <a:pt x="538" y="366"/>
                  </a:lnTo>
                  <a:cubicBezTo>
                    <a:pt x="538" y="224"/>
                    <a:pt x="525" y="183"/>
                    <a:pt x="400" y="183"/>
                  </a:cubicBezTo>
                  <a:cubicBezTo>
                    <a:pt x="344" y="183"/>
                    <a:pt x="284" y="206"/>
                    <a:pt x="215" y="242"/>
                  </a:cubicBezTo>
                  <a:lnTo>
                    <a:pt x="215" y="897"/>
                  </a:lnTo>
                  <a:cubicBezTo>
                    <a:pt x="215" y="915"/>
                    <a:pt x="201" y="932"/>
                    <a:pt x="183" y="932"/>
                  </a:cubicBezTo>
                  <a:lnTo>
                    <a:pt x="33" y="932"/>
                  </a:lnTo>
                  <a:cubicBezTo>
                    <a:pt x="15" y="932"/>
                    <a:pt x="0" y="915"/>
                    <a:pt x="0" y="897"/>
                  </a:cubicBezTo>
                  <a:lnTo>
                    <a:pt x="0" y="44"/>
                  </a:lnTo>
                  <a:cubicBezTo>
                    <a:pt x="0" y="26"/>
                    <a:pt x="15" y="12"/>
                    <a:pt x="33" y="12"/>
                  </a:cubicBezTo>
                  <a:lnTo>
                    <a:pt x="174" y="12"/>
                  </a:lnTo>
                  <a:cubicBezTo>
                    <a:pt x="192" y="12"/>
                    <a:pt x="207" y="26"/>
                    <a:pt x="207" y="44"/>
                  </a:cubicBezTo>
                  <a:lnTo>
                    <a:pt x="207" y="78"/>
                  </a:lnTo>
                  <a:cubicBezTo>
                    <a:pt x="302" y="18"/>
                    <a:pt x="364" y="0"/>
                    <a:pt x="471" y="0"/>
                  </a:cubicBezTo>
                  <a:cubicBezTo>
                    <a:pt x="706" y="0"/>
                    <a:pt x="753" y="158"/>
                    <a:pt x="753" y="366"/>
                  </a:cubicBezTo>
                  <a:lnTo>
                    <a:pt x="753" y="897"/>
                  </a:lnTo>
                  <a:cubicBezTo>
                    <a:pt x="753" y="915"/>
                    <a:pt x="739" y="932"/>
                    <a:pt x="721" y="93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3" name="Freeform 19"/>
            <p:cNvSpPr>
              <a:spLocks noEditPoints="1"/>
            </p:cNvSpPr>
            <p:nvPr userDrawn="1"/>
          </p:nvSpPr>
          <p:spPr bwMode="auto">
            <a:xfrm>
              <a:off x="4696" y="1248"/>
              <a:ext cx="366" cy="590"/>
            </a:xfrm>
            <a:custGeom>
              <a:avLst/>
              <a:gdLst/>
              <a:ahLst/>
              <a:cxnLst>
                <a:cxn ang="0">
                  <a:pos x="546" y="471"/>
                </a:cxn>
                <a:cxn ang="0">
                  <a:pos x="390" y="459"/>
                </a:cxn>
                <a:cxn ang="0">
                  <a:pos x="215" y="693"/>
                </a:cxn>
                <a:cxn ang="0">
                  <a:pos x="215" y="818"/>
                </a:cxn>
                <a:cxn ang="0">
                  <a:pos x="390" y="1051"/>
                </a:cxn>
                <a:cxn ang="0">
                  <a:pos x="546" y="1040"/>
                </a:cxn>
                <a:cxn ang="0">
                  <a:pos x="546" y="471"/>
                </a:cxn>
                <a:cxn ang="0">
                  <a:pos x="718" y="1185"/>
                </a:cxn>
                <a:cxn ang="0">
                  <a:pos x="390" y="1228"/>
                </a:cxn>
                <a:cxn ang="0">
                  <a:pos x="0" y="818"/>
                </a:cxn>
                <a:cxn ang="0">
                  <a:pos x="0" y="693"/>
                </a:cxn>
                <a:cxn ang="0">
                  <a:pos x="390" y="283"/>
                </a:cxn>
                <a:cxn ang="0">
                  <a:pos x="546" y="295"/>
                </a:cxn>
                <a:cxn ang="0">
                  <a:pos x="546" y="32"/>
                </a:cxn>
                <a:cxn ang="0">
                  <a:pos x="579" y="0"/>
                </a:cxn>
                <a:cxn ang="0">
                  <a:pos x="729" y="0"/>
                </a:cxn>
                <a:cxn ang="0">
                  <a:pos x="762" y="32"/>
                </a:cxn>
                <a:cxn ang="0">
                  <a:pos x="762" y="1141"/>
                </a:cxn>
                <a:cxn ang="0">
                  <a:pos x="718" y="1185"/>
                </a:cxn>
              </a:cxnLst>
              <a:rect l="0" t="0" r="r" b="b"/>
              <a:pathLst>
                <a:path w="762" h="1228">
                  <a:moveTo>
                    <a:pt x="546" y="471"/>
                  </a:moveTo>
                  <a:cubicBezTo>
                    <a:pt x="501" y="464"/>
                    <a:pt x="429" y="459"/>
                    <a:pt x="390" y="459"/>
                  </a:cubicBezTo>
                  <a:cubicBezTo>
                    <a:pt x="249" y="459"/>
                    <a:pt x="215" y="559"/>
                    <a:pt x="215" y="693"/>
                  </a:cubicBezTo>
                  <a:lnTo>
                    <a:pt x="215" y="818"/>
                  </a:lnTo>
                  <a:cubicBezTo>
                    <a:pt x="215" y="952"/>
                    <a:pt x="249" y="1051"/>
                    <a:pt x="390" y="1051"/>
                  </a:cubicBezTo>
                  <a:cubicBezTo>
                    <a:pt x="448" y="1051"/>
                    <a:pt x="515" y="1047"/>
                    <a:pt x="546" y="1040"/>
                  </a:cubicBezTo>
                  <a:lnTo>
                    <a:pt x="546" y="471"/>
                  </a:lnTo>
                  <a:close/>
                  <a:moveTo>
                    <a:pt x="718" y="1185"/>
                  </a:moveTo>
                  <a:cubicBezTo>
                    <a:pt x="616" y="1211"/>
                    <a:pt x="494" y="1228"/>
                    <a:pt x="390" y="1228"/>
                  </a:cubicBezTo>
                  <a:cubicBezTo>
                    <a:pt x="127" y="1228"/>
                    <a:pt x="0" y="1073"/>
                    <a:pt x="0" y="818"/>
                  </a:cubicBezTo>
                  <a:lnTo>
                    <a:pt x="0" y="693"/>
                  </a:lnTo>
                  <a:cubicBezTo>
                    <a:pt x="0" y="438"/>
                    <a:pt x="127" y="283"/>
                    <a:pt x="390" y="283"/>
                  </a:cubicBezTo>
                  <a:cubicBezTo>
                    <a:pt x="429" y="283"/>
                    <a:pt x="486" y="286"/>
                    <a:pt x="546" y="295"/>
                  </a:cubicBezTo>
                  <a:lnTo>
                    <a:pt x="546" y="32"/>
                  </a:lnTo>
                  <a:cubicBezTo>
                    <a:pt x="546" y="14"/>
                    <a:pt x="561" y="0"/>
                    <a:pt x="579" y="0"/>
                  </a:cubicBezTo>
                  <a:lnTo>
                    <a:pt x="729" y="0"/>
                  </a:lnTo>
                  <a:cubicBezTo>
                    <a:pt x="747" y="0"/>
                    <a:pt x="762" y="14"/>
                    <a:pt x="762" y="32"/>
                  </a:cubicBezTo>
                  <a:lnTo>
                    <a:pt x="762" y="1141"/>
                  </a:lnTo>
                  <a:cubicBezTo>
                    <a:pt x="762" y="1166"/>
                    <a:pt x="755" y="1175"/>
                    <a:pt x="718" y="1185"/>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4" name="Freeform 20"/>
            <p:cNvSpPr>
              <a:spLocks/>
            </p:cNvSpPr>
            <p:nvPr userDrawn="1"/>
          </p:nvSpPr>
          <p:spPr bwMode="auto">
            <a:xfrm>
              <a:off x="1667" y="1250"/>
              <a:ext cx="423" cy="582"/>
            </a:xfrm>
            <a:custGeom>
              <a:avLst/>
              <a:gdLst/>
              <a:ahLst/>
              <a:cxnLst>
                <a:cxn ang="0">
                  <a:pos x="458" y="605"/>
                </a:cxn>
                <a:cxn ang="0">
                  <a:pos x="458" y="605"/>
                </a:cxn>
                <a:cxn ang="0">
                  <a:pos x="458" y="605"/>
                </a:cxn>
                <a:cxn ang="0">
                  <a:pos x="870" y="46"/>
                </a:cxn>
                <a:cxn ang="0">
                  <a:pos x="882" y="19"/>
                </a:cxn>
                <a:cxn ang="0">
                  <a:pos x="851" y="0"/>
                </a:cxn>
                <a:cxn ang="0">
                  <a:pos x="665" y="0"/>
                </a:cxn>
                <a:cxn ang="0">
                  <a:pos x="627" y="13"/>
                </a:cxn>
                <a:cxn ang="0">
                  <a:pos x="232" y="571"/>
                </a:cxn>
                <a:cxn ang="0">
                  <a:pos x="226" y="579"/>
                </a:cxn>
                <a:cxn ang="0">
                  <a:pos x="226" y="31"/>
                </a:cxn>
                <a:cxn ang="0">
                  <a:pos x="194" y="0"/>
                </a:cxn>
                <a:cxn ang="0">
                  <a:pos x="32" y="0"/>
                </a:cxn>
                <a:cxn ang="0">
                  <a:pos x="0" y="31"/>
                </a:cxn>
                <a:cxn ang="0">
                  <a:pos x="0" y="1178"/>
                </a:cxn>
                <a:cxn ang="0">
                  <a:pos x="32" y="1211"/>
                </a:cxn>
                <a:cxn ang="0">
                  <a:pos x="194" y="1211"/>
                </a:cxn>
                <a:cxn ang="0">
                  <a:pos x="226" y="1178"/>
                </a:cxn>
                <a:cxn ang="0">
                  <a:pos x="226" y="632"/>
                </a:cxn>
                <a:cxn ang="0">
                  <a:pos x="229" y="637"/>
                </a:cxn>
                <a:cxn ang="0">
                  <a:pos x="627" y="1198"/>
                </a:cxn>
                <a:cxn ang="0">
                  <a:pos x="664" y="1211"/>
                </a:cxn>
                <a:cxn ang="0">
                  <a:pos x="851" y="1211"/>
                </a:cxn>
                <a:cxn ang="0">
                  <a:pos x="882" y="1191"/>
                </a:cxn>
                <a:cxn ang="0">
                  <a:pos x="870" y="1165"/>
                </a:cxn>
                <a:cxn ang="0">
                  <a:pos x="458" y="605"/>
                </a:cxn>
              </a:cxnLst>
              <a:rect l="0" t="0" r="r" b="b"/>
              <a:pathLst>
                <a:path w="882" h="1211">
                  <a:moveTo>
                    <a:pt x="458" y="605"/>
                  </a:moveTo>
                  <a:lnTo>
                    <a:pt x="458" y="605"/>
                  </a:lnTo>
                  <a:lnTo>
                    <a:pt x="458" y="605"/>
                  </a:lnTo>
                  <a:lnTo>
                    <a:pt x="870" y="46"/>
                  </a:lnTo>
                  <a:cubicBezTo>
                    <a:pt x="877" y="37"/>
                    <a:pt x="882" y="28"/>
                    <a:pt x="882" y="19"/>
                  </a:cubicBezTo>
                  <a:cubicBezTo>
                    <a:pt x="882" y="8"/>
                    <a:pt x="872" y="0"/>
                    <a:pt x="851" y="0"/>
                  </a:cubicBezTo>
                  <a:lnTo>
                    <a:pt x="665" y="0"/>
                  </a:lnTo>
                  <a:cubicBezTo>
                    <a:pt x="647" y="0"/>
                    <a:pt x="635" y="2"/>
                    <a:pt x="627" y="13"/>
                  </a:cubicBezTo>
                  <a:lnTo>
                    <a:pt x="232" y="571"/>
                  </a:lnTo>
                  <a:cubicBezTo>
                    <a:pt x="230" y="573"/>
                    <a:pt x="228" y="576"/>
                    <a:pt x="226" y="579"/>
                  </a:cubicBezTo>
                  <a:lnTo>
                    <a:pt x="226" y="31"/>
                  </a:lnTo>
                  <a:cubicBezTo>
                    <a:pt x="226" y="13"/>
                    <a:pt x="212" y="0"/>
                    <a:pt x="194" y="0"/>
                  </a:cubicBezTo>
                  <a:lnTo>
                    <a:pt x="32" y="0"/>
                  </a:lnTo>
                  <a:cubicBezTo>
                    <a:pt x="14" y="0"/>
                    <a:pt x="0" y="13"/>
                    <a:pt x="0" y="31"/>
                  </a:cubicBezTo>
                  <a:lnTo>
                    <a:pt x="0" y="1178"/>
                  </a:lnTo>
                  <a:cubicBezTo>
                    <a:pt x="0" y="1196"/>
                    <a:pt x="14" y="1211"/>
                    <a:pt x="32" y="1211"/>
                  </a:cubicBezTo>
                  <a:lnTo>
                    <a:pt x="194" y="1211"/>
                  </a:lnTo>
                  <a:cubicBezTo>
                    <a:pt x="212" y="1211"/>
                    <a:pt x="226" y="1196"/>
                    <a:pt x="226" y="1178"/>
                  </a:cubicBezTo>
                  <a:lnTo>
                    <a:pt x="226" y="632"/>
                  </a:lnTo>
                  <a:cubicBezTo>
                    <a:pt x="227" y="633"/>
                    <a:pt x="228" y="635"/>
                    <a:pt x="229" y="637"/>
                  </a:cubicBezTo>
                  <a:lnTo>
                    <a:pt x="627" y="1198"/>
                  </a:lnTo>
                  <a:cubicBezTo>
                    <a:pt x="635" y="1209"/>
                    <a:pt x="646" y="1211"/>
                    <a:pt x="664" y="1211"/>
                  </a:cubicBezTo>
                  <a:lnTo>
                    <a:pt x="851" y="1211"/>
                  </a:lnTo>
                  <a:cubicBezTo>
                    <a:pt x="872" y="1211"/>
                    <a:pt x="882" y="1202"/>
                    <a:pt x="882" y="1191"/>
                  </a:cubicBezTo>
                  <a:cubicBezTo>
                    <a:pt x="882" y="1183"/>
                    <a:pt x="877" y="1173"/>
                    <a:pt x="870" y="1165"/>
                  </a:cubicBezTo>
                  <a:lnTo>
                    <a:pt x="458"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5" name="Freeform 21"/>
            <p:cNvSpPr>
              <a:spLocks/>
            </p:cNvSpPr>
            <p:nvPr userDrawn="1"/>
          </p:nvSpPr>
          <p:spPr bwMode="auto">
            <a:xfrm>
              <a:off x="317" y="1250"/>
              <a:ext cx="414" cy="582"/>
            </a:xfrm>
            <a:custGeom>
              <a:avLst/>
              <a:gdLst/>
              <a:ahLst/>
              <a:cxnLst>
                <a:cxn ang="0">
                  <a:pos x="830" y="189"/>
                </a:cxn>
                <a:cxn ang="0">
                  <a:pos x="545" y="189"/>
                </a:cxn>
                <a:cxn ang="0">
                  <a:pos x="545" y="1180"/>
                </a:cxn>
                <a:cxn ang="0">
                  <a:pos x="512" y="1212"/>
                </a:cxn>
                <a:cxn ang="0">
                  <a:pos x="351" y="1212"/>
                </a:cxn>
                <a:cxn ang="0">
                  <a:pos x="318" y="1180"/>
                </a:cxn>
                <a:cxn ang="0">
                  <a:pos x="318" y="189"/>
                </a:cxn>
                <a:cxn ang="0">
                  <a:pos x="33" y="189"/>
                </a:cxn>
                <a:cxn ang="0">
                  <a:pos x="0" y="160"/>
                </a:cxn>
                <a:cxn ang="0">
                  <a:pos x="0" y="31"/>
                </a:cxn>
                <a:cxn ang="0">
                  <a:pos x="33" y="0"/>
                </a:cxn>
                <a:cxn ang="0">
                  <a:pos x="830" y="0"/>
                </a:cxn>
                <a:cxn ang="0">
                  <a:pos x="863" y="31"/>
                </a:cxn>
                <a:cxn ang="0">
                  <a:pos x="863" y="160"/>
                </a:cxn>
                <a:cxn ang="0">
                  <a:pos x="830" y="189"/>
                </a:cxn>
              </a:cxnLst>
              <a:rect l="0" t="0" r="r" b="b"/>
              <a:pathLst>
                <a:path w="863" h="1212">
                  <a:moveTo>
                    <a:pt x="830" y="189"/>
                  </a:moveTo>
                  <a:lnTo>
                    <a:pt x="545" y="189"/>
                  </a:lnTo>
                  <a:lnTo>
                    <a:pt x="545" y="1180"/>
                  </a:lnTo>
                  <a:cubicBezTo>
                    <a:pt x="545" y="1198"/>
                    <a:pt x="530" y="1212"/>
                    <a:pt x="512" y="1212"/>
                  </a:cubicBezTo>
                  <a:lnTo>
                    <a:pt x="351" y="1212"/>
                  </a:lnTo>
                  <a:cubicBezTo>
                    <a:pt x="333" y="1212"/>
                    <a:pt x="318" y="1198"/>
                    <a:pt x="318" y="1180"/>
                  </a:cubicBezTo>
                  <a:lnTo>
                    <a:pt x="318" y="189"/>
                  </a:lnTo>
                  <a:lnTo>
                    <a:pt x="33" y="189"/>
                  </a:lnTo>
                  <a:cubicBezTo>
                    <a:pt x="15" y="189"/>
                    <a:pt x="0" y="178"/>
                    <a:pt x="0" y="160"/>
                  </a:cubicBezTo>
                  <a:lnTo>
                    <a:pt x="0" y="31"/>
                  </a:lnTo>
                  <a:cubicBezTo>
                    <a:pt x="0" y="13"/>
                    <a:pt x="15" y="0"/>
                    <a:pt x="33" y="0"/>
                  </a:cubicBezTo>
                  <a:lnTo>
                    <a:pt x="830" y="0"/>
                  </a:lnTo>
                  <a:cubicBezTo>
                    <a:pt x="848" y="0"/>
                    <a:pt x="863" y="13"/>
                    <a:pt x="863" y="31"/>
                  </a:cubicBezTo>
                  <a:lnTo>
                    <a:pt x="863" y="160"/>
                  </a:lnTo>
                  <a:cubicBezTo>
                    <a:pt x="863" y="178"/>
                    <a:pt x="848" y="189"/>
                    <a:pt x="830" y="18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6" name="Freeform 22"/>
            <p:cNvSpPr>
              <a:spLocks/>
            </p:cNvSpPr>
            <p:nvPr userDrawn="1"/>
          </p:nvSpPr>
          <p:spPr bwMode="auto">
            <a:xfrm>
              <a:off x="773" y="1236"/>
              <a:ext cx="362" cy="596"/>
            </a:xfrm>
            <a:custGeom>
              <a:avLst/>
              <a:gdLst/>
              <a:ahLst/>
              <a:cxnLst>
                <a:cxn ang="0">
                  <a:pos x="721" y="1241"/>
                </a:cxn>
                <a:cxn ang="0">
                  <a:pos x="571" y="1241"/>
                </a:cxn>
                <a:cxn ang="0">
                  <a:pos x="538" y="1207"/>
                </a:cxn>
                <a:cxn ang="0">
                  <a:pos x="538" y="670"/>
                </a:cxn>
                <a:cxn ang="0">
                  <a:pos x="404" y="492"/>
                </a:cxn>
                <a:cxn ang="0">
                  <a:pos x="215" y="548"/>
                </a:cxn>
                <a:cxn ang="0">
                  <a:pos x="215" y="1207"/>
                </a:cxn>
                <a:cxn ang="0">
                  <a:pos x="182" y="1241"/>
                </a:cxn>
                <a:cxn ang="0">
                  <a:pos x="32" y="1241"/>
                </a:cxn>
                <a:cxn ang="0">
                  <a:pos x="0" y="1207"/>
                </a:cxn>
                <a:cxn ang="0">
                  <a:pos x="0" y="33"/>
                </a:cxn>
                <a:cxn ang="0">
                  <a:pos x="32" y="0"/>
                </a:cxn>
                <a:cxn ang="0">
                  <a:pos x="182" y="0"/>
                </a:cxn>
                <a:cxn ang="0">
                  <a:pos x="215" y="33"/>
                </a:cxn>
                <a:cxn ang="0">
                  <a:pos x="215" y="370"/>
                </a:cxn>
                <a:cxn ang="0">
                  <a:pos x="461" y="310"/>
                </a:cxn>
                <a:cxn ang="0">
                  <a:pos x="753" y="670"/>
                </a:cxn>
                <a:cxn ang="0">
                  <a:pos x="753" y="1207"/>
                </a:cxn>
                <a:cxn ang="0">
                  <a:pos x="721" y="1241"/>
                </a:cxn>
              </a:cxnLst>
              <a:rect l="0" t="0" r="r" b="b"/>
              <a:pathLst>
                <a:path w="753" h="1241">
                  <a:moveTo>
                    <a:pt x="721" y="1241"/>
                  </a:moveTo>
                  <a:lnTo>
                    <a:pt x="571" y="1241"/>
                  </a:lnTo>
                  <a:cubicBezTo>
                    <a:pt x="553" y="1241"/>
                    <a:pt x="538" y="1225"/>
                    <a:pt x="538" y="1207"/>
                  </a:cubicBezTo>
                  <a:lnTo>
                    <a:pt x="538" y="670"/>
                  </a:lnTo>
                  <a:cubicBezTo>
                    <a:pt x="538" y="528"/>
                    <a:pt x="514" y="492"/>
                    <a:pt x="404" y="492"/>
                  </a:cubicBezTo>
                  <a:cubicBezTo>
                    <a:pt x="349" y="492"/>
                    <a:pt x="284" y="512"/>
                    <a:pt x="215" y="548"/>
                  </a:cubicBezTo>
                  <a:lnTo>
                    <a:pt x="215" y="1207"/>
                  </a:lnTo>
                  <a:cubicBezTo>
                    <a:pt x="215" y="1225"/>
                    <a:pt x="200" y="1241"/>
                    <a:pt x="182" y="1241"/>
                  </a:cubicBezTo>
                  <a:lnTo>
                    <a:pt x="32" y="1241"/>
                  </a:lnTo>
                  <a:cubicBezTo>
                    <a:pt x="14" y="1241"/>
                    <a:pt x="0" y="1225"/>
                    <a:pt x="0" y="1207"/>
                  </a:cubicBezTo>
                  <a:lnTo>
                    <a:pt x="0" y="33"/>
                  </a:lnTo>
                  <a:cubicBezTo>
                    <a:pt x="0" y="15"/>
                    <a:pt x="14" y="0"/>
                    <a:pt x="32" y="0"/>
                  </a:cubicBezTo>
                  <a:lnTo>
                    <a:pt x="182" y="0"/>
                  </a:lnTo>
                  <a:cubicBezTo>
                    <a:pt x="200" y="0"/>
                    <a:pt x="215" y="15"/>
                    <a:pt x="215" y="33"/>
                  </a:cubicBezTo>
                  <a:lnTo>
                    <a:pt x="215" y="370"/>
                  </a:lnTo>
                  <a:cubicBezTo>
                    <a:pt x="277" y="333"/>
                    <a:pt x="346" y="310"/>
                    <a:pt x="461" y="310"/>
                  </a:cubicBezTo>
                  <a:cubicBezTo>
                    <a:pt x="686" y="310"/>
                    <a:pt x="753" y="470"/>
                    <a:pt x="753" y="670"/>
                  </a:cubicBezTo>
                  <a:lnTo>
                    <a:pt x="753" y="1207"/>
                  </a:lnTo>
                  <a:cubicBezTo>
                    <a:pt x="753" y="1225"/>
                    <a:pt x="739" y="1241"/>
                    <a:pt x="721" y="12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7" name="Freeform 23"/>
            <p:cNvSpPr>
              <a:spLocks noEditPoints="1"/>
            </p:cNvSpPr>
            <p:nvPr userDrawn="1"/>
          </p:nvSpPr>
          <p:spPr bwMode="auto">
            <a:xfrm>
              <a:off x="1180" y="1385"/>
              <a:ext cx="375" cy="453"/>
            </a:xfrm>
            <a:custGeom>
              <a:avLst/>
              <a:gdLst/>
              <a:ahLst/>
              <a:cxnLst>
                <a:cxn ang="0">
                  <a:pos x="563" y="386"/>
                </a:cxn>
                <a:cxn ang="0">
                  <a:pos x="392" y="186"/>
                </a:cxn>
                <a:cxn ang="0">
                  <a:pos x="217" y="386"/>
                </a:cxn>
                <a:cxn ang="0">
                  <a:pos x="217" y="393"/>
                </a:cxn>
                <a:cxn ang="0">
                  <a:pos x="563" y="393"/>
                </a:cxn>
                <a:cxn ang="0">
                  <a:pos x="563" y="386"/>
                </a:cxn>
                <a:cxn ang="0">
                  <a:pos x="747" y="546"/>
                </a:cxn>
                <a:cxn ang="0">
                  <a:pos x="216" y="546"/>
                </a:cxn>
                <a:cxn ang="0">
                  <a:pos x="216" y="551"/>
                </a:cxn>
                <a:cxn ang="0">
                  <a:pos x="411" y="758"/>
                </a:cxn>
                <a:cxn ang="0">
                  <a:pos x="712" y="742"/>
                </a:cxn>
                <a:cxn ang="0">
                  <a:pos x="716" y="742"/>
                </a:cxn>
                <a:cxn ang="0">
                  <a:pos x="746" y="766"/>
                </a:cxn>
                <a:cxn ang="0">
                  <a:pos x="746" y="874"/>
                </a:cxn>
                <a:cxn ang="0">
                  <a:pos x="712" y="917"/>
                </a:cxn>
                <a:cxn ang="0">
                  <a:pos x="395" y="944"/>
                </a:cxn>
                <a:cxn ang="0">
                  <a:pos x="0" y="535"/>
                </a:cxn>
                <a:cxn ang="0">
                  <a:pos x="0" y="414"/>
                </a:cxn>
                <a:cxn ang="0">
                  <a:pos x="392" y="0"/>
                </a:cxn>
                <a:cxn ang="0">
                  <a:pos x="780" y="414"/>
                </a:cxn>
                <a:cxn ang="0">
                  <a:pos x="780" y="505"/>
                </a:cxn>
                <a:cxn ang="0">
                  <a:pos x="747" y="546"/>
                </a:cxn>
              </a:cxnLst>
              <a:rect l="0" t="0" r="r" b="b"/>
              <a:pathLst>
                <a:path w="780" h="944">
                  <a:moveTo>
                    <a:pt x="563" y="386"/>
                  </a:moveTo>
                  <a:cubicBezTo>
                    <a:pt x="563" y="259"/>
                    <a:pt x="493" y="186"/>
                    <a:pt x="392" y="186"/>
                  </a:cubicBezTo>
                  <a:cubicBezTo>
                    <a:pt x="291" y="186"/>
                    <a:pt x="217" y="258"/>
                    <a:pt x="217" y="386"/>
                  </a:cubicBezTo>
                  <a:lnTo>
                    <a:pt x="217" y="393"/>
                  </a:lnTo>
                  <a:lnTo>
                    <a:pt x="563" y="393"/>
                  </a:lnTo>
                  <a:lnTo>
                    <a:pt x="563" y="386"/>
                  </a:lnTo>
                  <a:close/>
                  <a:moveTo>
                    <a:pt x="747" y="546"/>
                  </a:moveTo>
                  <a:lnTo>
                    <a:pt x="216" y="546"/>
                  </a:lnTo>
                  <a:lnTo>
                    <a:pt x="216" y="551"/>
                  </a:lnTo>
                  <a:cubicBezTo>
                    <a:pt x="216" y="646"/>
                    <a:pt x="255" y="758"/>
                    <a:pt x="411" y="758"/>
                  </a:cubicBezTo>
                  <a:cubicBezTo>
                    <a:pt x="530" y="758"/>
                    <a:pt x="643" y="748"/>
                    <a:pt x="712" y="742"/>
                  </a:cubicBezTo>
                  <a:lnTo>
                    <a:pt x="716" y="742"/>
                  </a:lnTo>
                  <a:cubicBezTo>
                    <a:pt x="733" y="742"/>
                    <a:pt x="746" y="750"/>
                    <a:pt x="746" y="766"/>
                  </a:cubicBezTo>
                  <a:lnTo>
                    <a:pt x="746" y="874"/>
                  </a:lnTo>
                  <a:cubicBezTo>
                    <a:pt x="746" y="900"/>
                    <a:pt x="741" y="912"/>
                    <a:pt x="712" y="917"/>
                  </a:cubicBezTo>
                  <a:cubicBezTo>
                    <a:pt x="606" y="936"/>
                    <a:pt x="542" y="944"/>
                    <a:pt x="395" y="944"/>
                  </a:cubicBezTo>
                  <a:cubicBezTo>
                    <a:pt x="232" y="944"/>
                    <a:pt x="0" y="856"/>
                    <a:pt x="0" y="535"/>
                  </a:cubicBezTo>
                  <a:lnTo>
                    <a:pt x="0" y="414"/>
                  </a:lnTo>
                  <a:cubicBezTo>
                    <a:pt x="0" y="160"/>
                    <a:pt x="142" y="0"/>
                    <a:pt x="392" y="0"/>
                  </a:cubicBezTo>
                  <a:cubicBezTo>
                    <a:pt x="643" y="0"/>
                    <a:pt x="780" y="171"/>
                    <a:pt x="780" y="414"/>
                  </a:cubicBezTo>
                  <a:lnTo>
                    <a:pt x="780" y="505"/>
                  </a:lnTo>
                  <a:cubicBezTo>
                    <a:pt x="780" y="532"/>
                    <a:pt x="770" y="546"/>
                    <a:pt x="747" y="546"/>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8" name="Freeform 24"/>
            <p:cNvSpPr>
              <a:spLocks/>
            </p:cNvSpPr>
            <p:nvPr userDrawn="1"/>
          </p:nvSpPr>
          <p:spPr bwMode="auto">
            <a:xfrm>
              <a:off x="5108" y="1250"/>
              <a:ext cx="318" cy="582"/>
            </a:xfrm>
            <a:custGeom>
              <a:avLst/>
              <a:gdLst/>
              <a:ahLst/>
              <a:cxnLst>
                <a:cxn ang="0">
                  <a:pos x="423" y="605"/>
                </a:cxn>
                <a:cxn ang="0">
                  <a:pos x="423" y="605"/>
                </a:cxn>
                <a:cxn ang="0">
                  <a:pos x="423" y="605"/>
                </a:cxn>
                <a:cxn ang="0">
                  <a:pos x="11" y="1165"/>
                </a:cxn>
                <a:cxn ang="0">
                  <a:pos x="0" y="1191"/>
                </a:cxn>
                <a:cxn ang="0">
                  <a:pos x="31" y="1211"/>
                </a:cxn>
                <a:cxn ang="0">
                  <a:pos x="217" y="1211"/>
                </a:cxn>
                <a:cxn ang="0">
                  <a:pos x="254" y="1198"/>
                </a:cxn>
                <a:cxn ang="0">
                  <a:pos x="650" y="640"/>
                </a:cxn>
                <a:cxn ang="0">
                  <a:pos x="662" y="607"/>
                </a:cxn>
                <a:cxn ang="0">
                  <a:pos x="662" y="607"/>
                </a:cxn>
                <a:cxn ang="0">
                  <a:pos x="662" y="603"/>
                </a:cxn>
                <a:cxn ang="0">
                  <a:pos x="662" y="603"/>
                </a:cxn>
                <a:cxn ang="0">
                  <a:pos x="652" y="574"/>
                </a:cxn>
                <a:cxn ang="0">
                  <a:pos x="254" y="13"/>
                </a:cxn>
                <a:cxn ang="0">
                  <a:pos x="217" y="0"/>
                </a:cxn>
                <a:cxn ang="0">
                  <a:pos x="31" y="0"/>
                </a:cxn>
                <a:cxn ang="0">
                  <a:pos x="0" y="20"/>
                </a:cxn>
                <a:cxn ang="0">
                  <a:pos x="11" y="46"/>
                </a:cxn>
                <a:cxn ang="0">
                  <a:pos x="423" y="605"/>
                </a:cxn>
              </a:cxnLst>
              <a:rect l="0" t="0" r="r" b="b"/>
              <a:pathLst>
                <a:path w="662" h="1211">
                  <a:moveTo>
                    <a:pt x="423" y="605"/>
                  </a:moveTo>
                  <a:lnTo>
                    <a:pt x="423" y="605"/>
                  </a:lnTo>
                  <a:lnTo>
                    <a:pt x="423" y="605"/>
                  </a:lnTo>
                  <a:lnTo>
                    <a:pt x="11" y="1165"/>
                  </a:lnTo>
                  <a:cubicBezTo>
                    <a:pt x="4" y="1173"/>
                    <a:pt x="0" y="1183"/>
                    <a:pt x="0" y="1191"/>
                  </a:cubicBezTo>
                  <a:cubicBezTo>
                    <a:pt x="0" y="1203"/>
                    <a:pt x="9" y="1211"/>
                    <a:pt x="31" y="1211"/>
                  </a:cubicBezTo>
                  <a:lnTo>
                    <a:pt x="217" y="1211"/>
                  </a:lnTo>
                  <a:cubicBezTo>
                    <a:pt x="235" y="1211"/>
                    <a:pt x="246" y="1209"/>
                    <a:pt x="254" y="1198"/>
                  </a:cubicBezTo>
                  <a:lnTo>
                    <a:pt x="650" y="640"/>
                  </a:lnTo>
                  <a:cubicBezTo>
                    <a:pt x="657" y="629"/>
                    <a:pt x="661" y="618"/>
                    <a:pt x="662" y="607"/>
                  </a:cubicBezTo>
                  <a:lnTo>
                    <a:pt x="662" y="607"/>
                  </a:lnTo>
                  <a:lnTo>
                    <a:pt x="662" y="603"/>
                  </a:lnTo>
                  <a:lnTo>
                    <a:pt x="662" y="603"/>
                  </a:lnTo>
                  <a:cubicBezTo>
                    <a:pt x="662" y="593"/>
                    <a:pt x="658" y="584"/>
                    <a:pt x="652" y="574"/>
                  </a:cubicBezTo>
                  <a:lnTo>
                    <a:pt x="254" y="13"/>
                  </a:lnTo>
                  <a:cubicBezTo>
                    <a:pt x="246" y="2"/>
                    <a:pt x="235" y="0"/>
                    <a:pt x="217" y="0"/>
                  </a:cubicBezTo>
                  <a:lnTo>
                    <a:pt x="31" y="0"/>
                  </a:lnTo>
                  <a:cubicBezTo>
                    <a:pt x="10" y="0"/>
                    <a:pt x="0" y="8"/>
                    <a:pt x="0" y="20"/>
                  </a:cubicBezTo>
                  <a:cubicBezTo>
                    <a:pt x="0" y="28"/>
                    <a:pt x="5" y="38"/>
                    <a:pt x="11" y="46"/>
                  </a:cubicBezTo>
                  <a:lnTo>
                    <a:pt x="423" y="605"/>
                  </a:ln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049" name="Freeform 25"/>
            <p:cNvSpPr>
              <a:spLocks noEditPoints="1"/>
            </p:cNvSpPr>
            <p:nvPr userDrawn="1"/>
          </p:nvSpPr>
          <p:spPr bwMode="auto">
            <a:xfrm>
              <a:off x="2681" y="1294"/>
              <a:ext cx="446" cy="700"/>
            </a:xfrm>
            <a:custGeom>
              <a:avLst/>
              <a:gdLst/>
              <a:ahLst/>
              <a:cxnLst>
                <a:cxn ang="0">
                  <a:pos x="571" y="524"/>
                </a:cxn>
                <a:cxn ang="0">
                  <a:pos x="397" y="653"/>
                </a:cxn>
                <a:cxn ang="0">
                  <a:pos x="220" y="524"/>
                </a:cxn>
                <a:cxn ang="0">
                  <a:pos x="220" y="511"/>
                </a:cxn>
                <a:cxn ang="0">
                  <a:pos x="397" y="373"/>
                </a:cxn>
                <a:cxn ang="0">
                  <a:pos x="571" y="511"/>
                </a:cxn>
                <a:cxn ang="0">
                  <a:pos x="571" y="524"/>
                </a:cxn>
                <a:cxn ang="0">
                  <a:pos x="211" y="1174"/>
                </a:cxn>
                <a:cxn ang="0">
                  <a:pos x="251" y="1060"/>
                </a:cxn>
                <a:cxn ang="0">
                  <a:pos x="397" y="1094"/>
                </a:cxn>
                <a:cxn ang="0">
                  <a:pos x="589" y="1192"/>
                </a:cxn>
                <a:cxn ang="0">
                  <a:pos x="589" y="1203"/>
                </a:cxn>
                <a:cxn ang="0">
                  <a:pos x="405" y="1296"/>
                </a:cxn>
                <a:cxn ang="0">
                  <a:pos x="211" y="1188"/>
                </a:cxn>
                <a:cxn ang="0">
                  <a:pos x="211" y="1174"/>
                </a:cxn>
                <a:cxn ang="0">
                  <a:pos x="899" y="0"/>
                </a:cxn>
                <a:cxn ang="0">
                  <a:pos x="750" y="0"/>
                </a:cxn>
                <a:cxn ang="0">
                  <a:pos x="722" y="26"/>
                </a:cxn>
                <a:cxn ang="0">
                  <a:pos x="685" y="175"/>
                </a:cxn>
                <a:cxn ang="0">
                  <a:pos x="660" y="274"/>
                </a:cxn>
                <a:cxn ang="0">
                  <a:pos x="397" y="208"/>
                </a:cxn>
                <a:cxn ang="0">
                  <a:pos x="8" y="508"/>
                </a:cxn>
                <a:cxn ang="0">
                  <a:pos x="8" y="520"/>
                </a:cxn>
                <a:cxn ang="0">
                  <a:pos x="75" y="710"/>
                </a:cxn>
                <a:cxn ang="0">
                  <a:pos x="10" y="843"/>
                </a:cxn>
                <a:cxn ang="0">
                  <a:pos x="10" y="844"/>
                </a:cxn>
                <a:cxn ang="0">
                  <a:pos x="83" y="994"/>
                </a:cxn>
                <a:cxn ang="0">
                  <a:pos x="0" y="1174"/>
                </a:cxn>
                <a:cxn ang="0">
                  <a:pos x="0" y="1188"/>
                </a:cxn>
                <a:cxn ang="0">
                  <a:pos x="405" y="1459"/>
                </a:cxn>
                <a:cxn ang="0">
                  <a:pos x="804" y="1203"/>
                </a:cxn>
                <a:cxn ang="0">
                  <a:pos x="804" y="1192"/>
                </a:cxn>
                <a:cxn ang="0">
                  <a:pos x="439" y="931"/>
                </a:cxn>
                <a:cxn ang="0">
                  <a:pos x="247" y="885"/>
                </a:cxn>
                <a:cxn ang="0">
                  <a:pos x="191" y="831"/>
                </a:cxn>
                <a:cxn ang="0">
                  <a:pos x="219" y="789"/>
                </a:cxn>
                <a:cxn ang="0">
                  <a:pos x="397" y="816"/>
                </a:cxn>
                <a:cxn ang="0">
                  <a:pos x="783" y="520"/>
                </a:cxn>
                <a:cxn ang="0">
                  <a:pos x="750" y="374"/>
                </a:cxn>
                <a:cxn ang="0">
                  <a:pos x="844" y="256"/>
                </a:cxn>
                <a:cxn ang="0">
                  <a:pos x="925" y="34"/>
                </a:cxn>
                <a:cxn ang="0">
                  <a:pos x="927" y="23"/>
                </a:cxn>
                <a:cxn ang="0">
                  <a:pos x="899" y="0"/>
                </a:cxn>
              </a:cxnLst>
              <a:rect l="0" t="0" r="r" b="b"/>
              <a:pathLst>
                <a:path w="927" h="1459">
                  <a:moveTo>
                    <a:pt x="571" y="524"/>
                  </a:moveTo>
                  <a:cubicBezTo>
                    <a:pt x="571" y="606"/>
                    <a:pt x="532" y="653"/>
                    <a:pt x="397" y="653"/>
                  </a:cubicBezTo>
                  <a:cubicBezTo>
                    <a:pt x="245" y="653"/>
                    <a:pt x="220" y="585"/>
                    <a:pt x="220" y="524"/>
                  </a:cubicBezTo>
                  <a:lnTo>
                    <a:pt x="220" y="511"/>
                  </a:lnTo>
                  <a:cubicBezTo>
                    <a:pt x="220" y="435"/>
                    <a:pt x="258" y="373"/>
                    <a:pt x="397" y="373"/>
                  </a:cubicBezTo>
                  <a:cubicBezTo>
                    <a:pt x="537" y="373"/>
                    <a:pt x="571" y="433"/>
                    <a:pt x="571" y="511"/>
                  </a:cubicBezTo>
                  <a:lnTo>
                    <a:pt x="571" y="524"/>
                  </a:lnTo>
                  <a:close/>
                  <a:moveTo>
                    <a:pt x="211" y="1174"/>
                  </a:moveTo>
                  <a:cubicBezTo>
                    <a:pt x="211" y="1115"/>
                    <a:pt x="227" y="1094"/>
                    <a:pt x="251" y="1060"/>
                  </a:cubicBezTo>
                  <a:lnTo>
                    <a:pt x="397" y="1094"/>
                  </a:lnTo>
                  <a:cubicBezTo>
                    <a:pt x="568" y="1135"/>
                    <a:pt x="589" y="1156"/>
                    <a:pt x="589" y="1192"/>
                  </a:cubicBezTo>
                  <a:lnTo>
                    <a:pt x="589" y="1203"/>
                  </a:lnTo>
                  <a:cubicBezTo>
                    <a:pt x="589" y="1262"/>
                    <a:pt x="561" y="1296"/>
                    <a:pt x="405" y="1296"/>
                  </a:cubicBezTo>
                  <a:cubicBezTo>
                    <a:pt x="251" y="1296"/>
                    <a:pt x="211" y="1255"/>
                    <a:pt x="211" y="1188"/>
                  </a:cubicBezTo>
                  <a:lnTo>
                    <a:pt x="211" y="1174"/>
                  </a:lnTo>
                  <a:close/>
                  <a:moveTo>
                    <a:pt x="899" y="0"/>
                  </a:moveTo>
                  <a:lnTo>
                    <a:pt x="750" y="0"/>
                  </a:lnTo>
                  <a:cubicBezTo>
                    <a:pt x="737" y="0"/>
                    <a:pt x="725" y="13"/>
                    <a:pt x="722" y="26"/>
                  </a:cubicBezTo>
                  <a:lnTo>
                    <a:pt x="685" y="175"/>
                  </a:lnTo>
                  <a:lnTo>
                    <a:pt x="660" y="274"/>
                  </a:lnTo>
                  <a:cubicBezTo>
                    <a:pt x="599" y="233"/>
                    <a:pt x="513" y="208"/>
                    <a:pt x="397" y="208"/>
                  </a:cubicBezTo>
                  <a:cubicBezTo>
                    <a:pt x="114" y="208"/>
                    <a:pt x="8" y="345"/>
                    <a:pt x="8" y="508"/>
                  </a:cubicBezTo>
                  <a:lnTo>
                    <a:pt x="8" y="520"/>
                  </a:lnTo>
                  <a:cubicBezTo>
                    <a:pt x="8" y="601"/>
                    <a:pt x="26" y="660"/>
                    <a:pt x="75" y="710"/>
                  </a:cubicBezTo>
                  <a:cubicBezTo>
                    <a:pt x="31" y="741"/>
                    <a:pt x="10" y="792"/>
                    <a:pt x="10" y="843"/>
                  </a:cubicBezTo>
                  <a:lnTo>
                    <a:pt x="10" y="844"/>
                  </a:lnTo>
                  <a:cubicBezTo>
                    <a:pt x="10" y="903"/>
                    <a:pt x="38" y="960"/>
                    <a:pt x="83" y="994"/>
                  </a:cubicBezTo>
                  <a:cubicBezTo>
                    <a:pt x="31" y="1042"/>
                    <a:pt x="0" y="1107"/>
                    <a:pt x="0" y="1174"/>
                  </a:cubicBezTo>
                  <a:lnTo>
                    <a:pt x="0" y="1188"/>
                  </a:lnTo>
                  <a:cubicBezTo>
                    <a:pt x="0" y="1360"/>
                    <a:pt x="140" y="1459"/>
                    <a:pt x="405" y="1459"/>
                  </a:cubicBezTo>
                  <a:cubicBezTo>
                    <a:pt x="682" y="1459"/>
                    <a:pt x="804" y="1369"/>
                    <a:pt x="804" y="1203"/>
                  </a:cubicBezTo>
                  <a:lnTo>
                    <a:pt x="804" y="1192"/>
                  </a:lnTo>
                  <a:cubicBezTo>
                    <a:pt x="804" y="1017"/>
                    <a:pt x="661" y="983"/>
                    <a:pt x="439" y="931"/>
                  </a:cubicBezTo>
                  <a:lnTo>
                    <a:pt x="247" y="885"/>
                  </a:lnTo>
                  <a:cubicBezTo>
                    <a:pt x="209" y="877"/>
                    <a:pt x="191" y="864"/>
                    <a:pt x="191" y="831"/>
                  </a:cubicBezTo>
                  <a:cubicBezTo>
                    <a:pt x="191" y="816"/>
                    <a:pt x="199" y="802"/>
                    <a:pt x="219" y="789"/>
                  </a:cubicBezTo>
                  <a:cubicBezTo>
                    <a:pt x="251" y="802"/>
                    <a:pt x="310" y="816"/>
                    <a:pt x="397" y="816"/>
                  </a:cubicBezTo>
                  <a:cubicBezTo>
                    <a:pt x="643" y="816"/>
                    <a:pt x="783" y="723"/>
                    <a:pt x="783" y="520"/>
                  </a:cubicBezTo>
                  <a:cubicBezTo>
                    <a:pt x="783" y="468"/>
                    <a:pt x="773" y="418"/>
                    <a:pt x="750" y="374"/>
                  </a:cubicBezTo>
                  <a:cubicBezTo>
                    <a:pt x="782" y="365"/>
                    <a:pt x="814" y="338"/>
                    <a:pt x="844" y="256"/>
                  </a:cubicBezTo>
                  <a:lnTo>
                    <a:pt x="925" y="34"/>
                  </a:lnTo>
                  <a:cubicBezTo>
                    <a:pt x="927" y="29"/>
                    <a:pt x="927" y="26"/>
                    <a:pt x="927" y="23"/>
                  </a:cubicBezTo>
                  <a:cubicBezTo>
                    <a:pt x="927" y="9"/>
                    <a:pt x="918" y="0"/>
                    <a:pt x="899"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sp>
        <p:nvSpPr>
          <p:cNvPr id="31" name="Text Placeholder 30"/>
          <p:cNvSpPr>
            <a:spLocks noGrp="1"/>
          </p:cNvSpPr>
          <p:nvPr>
            <p:ph type="body" sz="quarter" idx="13" hasCustomPrompt="1"/>
          </p:nvPr>
        </p:nvSpPr>
        <p:spPr>
          <a:xfrm>
            <a:off x="395288" y="2573337"/>
            <a:ext cx="8353424" cy="898751"/>
          </a:xfrm>
        </p:spPr>
        <p:txBody>
          <a:bodyPr>
            <a:normAutofit/>
          </a:bodyPr>
          <a:lstStyle>
            <a:lvl1pPr algn="ctr">
              <a:spcBef>
                <a:spcPts val="0"/>
              </a:spcBef>
              <a:spcAft>
                <a:spcPts val="0"/>
              </a:spcAft>
              <a:defRPr baseline="0">
                <a:solidFill>
                  <a:srgbClr val="FFFFFF"/>
                </a:solidFill>
              </a:defRPr>
            </a:lvl1pPr>
            <a:lvl2pPr algn="ctr">
              <a:defRPr>
                <a:solidFill>
                  <a:srgbClr val="FF0000"/>
                </a:solidFill>
              </a:defRPr>
            </a:lvl2pPr>
            <a:lvl3pPr algn="ctr">
              <a:defRPr>
                <a:solidFill>
                  <a:srgbClr val="FF0000"/>
                </a:solidFill>
              </a:defRPr>
            </a:lvl3pPr>
            <a:lvl4pPr algn="ctr">
              <a:defRPr/>
            </a:lvl4pPr>
            <a:lvl5pPr algn="ctr">
              <a:defRPr/>
            </a:lvl5pPr>
          </a:lstStyle>
          <a:p>
            <a:pPr lvl="0"/>
            <a:r>
              <a:rPr lang="en-US" dirty="0"/>
              <a:t>Click to add your name, your twitter handle and your email address each on an individual line</a:t>
            </a:r>
          </a:p>
        </p:txBody>
      </p:sp>
      <p:sp>
        <p:nvSpPr>
          <p:cNvPr id="32" name="TextBox 31"/>
          <p:cNvSpPr txBox="1"/>
          <p:nvPr userDrawn="1"/>
        </p:nvSpPr>
        <p:spPr>
          <a:xfrm>
            <a:off x="2999544" y="3472089"/>
            <a:ext cx="3156633" cy="369104"/>
          </a:xfrm>
          <a:prstGeom prst="rect">
            <a:avLst/>
          </a:prstGeom>
          <a:noFill/>
        </p:spPr>
        <p:txBody>
          <a:bodyPr wrap="none" rtlCol="0">
            <a:spAutoFit/>
          </a:bodyPr>
          <a:lstStyle/>
          <a:p>
            <a:pPr algn="ctr"/>
            <a:r>
              <a:rPr lang="en-GB" b="1" dirty="0" err="1">
                <a:solidFill>
                  <a:srgbClr val="FFFFFF"/>
                </a:solidFill>
              </a:rPr>
              <a:t>www.kingsfund.org.uk</a:t>
            </a:r>
            <a:endParaRPr lang="en-GB" b="1" dirty="0">
              <a:solidFill>
                <a:srgbClr val="FFFFFF"/>
              </a:solidFill>
            </a:endParaRPr>
          </a:p>
        </p:txBody>
      </p:sp>
      <p:sp>
        <p:nvSpPr>
          <p:cNvPr id="24" name="Content Placeholder 33"/>
          <p:cNvSpPr>
            <a:spLocks noGrp="1"/>
          </p:cNvSpPr>
          <p:nvPr>
            <p:ph sz="quarter" idx="17" hasCustomPrompt="1"/>
          </p:nvPr>
        </p:nvSpPr>
        <p:spPr>
          <a:xfrm>
            <a:off x="6811559" y="4528800"/>
            <a:ext cx="1000800"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5" name="Content Placeholder 33"/>
          <p:cNvSpPr>
            <a:spLocks noGrp="1"/>
          </p:cNvSpPr>
          <p:nvPr>
            <p:ph sz="quarter" idx="18" hasCustomPrompt="1"/>
          </p:nvPr>
        </p:nvSpPr>
        <p:spPr>
          <a:xfrm>
            <a:off x="578179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6" name="Content Placeholder 33"/>
          <p:cNvSpPr>
            <a:spLocks noGrp="1"/>
          </p:cNvSpPr>
          <p:nvPr>
            <p:ph sz="quarter" idx="19" hasCustomPrompt="1"/>
          </p:nvPr>
        </p:nvSpPr>
        <p:spPr>
          <a:xfrm>
            <a:off x="4752020" y="4528800"/>
            <a:ext cx="1000125" cy="533071"/>
          </a:xfrm>
        </p:spPr>
        <p:txBody>
          <a:bodyPr>
            <a:normAutofit/>
          </a:bodyPr>
          <a:lstStyle>
            <a:lvl1pPr algn="ctr">
              <a:defRPr sz="600">
                <a:solidFill>
                  <a:schemeClr val="bg1"/>
                </a:solidFill>
              </a:defRPr>
            </a:lvl1pPr>
          </a:lstStyle>
          <a:p>
            <a:pPr lvl="0"/>
            <a:r>
              <a:rPr lang="en-US" dirty="0"/>
              <a:t>Click picture icon to add partner logo</a:t>
            </a:r>
            <a:endParaRPr lang="en-GB" dirty="0"/>
          </a:p>
        </p:txBody>
      </p:sp>
      <p:sp>
        <p:nvSpPr>
          <p:cNvPr id="27" name="Date Placeholder 1">
            <a:extLst>
              <a:ext uri="{FF2B5EF4-FFF2-40B4-BE49-F238E27FC236}">
                <a16:creationId xmlns:a16="http://schemas.microsoft.com/office/drawing/2014/main" id="{84451979-4D30-42D2-A59F-37E75514EF7C}"/>
              </a:ext>
            </a:extLst>
          </p:cNvPr>
          <p:cNvSpPr>
            <a:spLocks noGrp="1"/>
          </p:cNvSpPr>
          <p:nvPr>
            <p:ph type="dt" sz="half" idx="10"/>
          </p:nvPr>
        </p:nvSpPr>
        <p:spPr>
          <a:xfrm>
            <a:off x="8537045" y="4787514"/>
            <a:ext cx="202076" cy="357573"/>
          </a:xfrm>
        </p:spPr>
        <p:txBody>
          <a:bodyPr tIns="46800" anchor="t" anchorCtr="0"/>
          <a:lstStyle>
            <a:lvl1pPr algn="r">
              <a:defRPr>
                <a:solidFill>
                  <a:schemeClr val="bg1"/>
                </a:solidFill>
              </a:defRPr>
            </a:lvl1pPr>
          </a:lstStyle>
          <a:p>
            <a:fld id="{45F0F4CD-A678-453A-A7F5-794713FF33C3}" type="datetimeyyyy">
              <a:rPr lang="en-GB" smtClean="0"/>
              <a:t>2022</a:t>
            </a:fld>
            <a:endParaRPr lang="en-GB" dirty="0"/>
          </a:p>
        </p:txBody>
      </p:sp>
      <p:sp>
        <p:nvSpPr>
          <p:cNvPr id="28" name="Footer Placeholder 2">
            <a:extLst>
              <a:ext uri="{FF2B5EF4-FFF2-40B4-BE49-F238E27FC236}">
                <a16:creationId xmlns:a16="http://schemas.microsoft.com/office/drawing/2014/main" id="{66265729-02EF-4CCA-9126-A5CFF72E7432}"/>
              </a:ext>
            </a:extLst>
          </p:cNvPr>
          <p:cNvSpPr>
            <a:spLocks noGrp="1"/>
          </p:cNvSpPr>
          <p:nvPr>
            <p:ph type="ftr" sz="quarter" idx="11"/>
          </p:nvPr>
        </p:nvSpPr>
        <p:spPr>
          <a:xfrm>
            <a:off x="7778369" y="4787514"/>
            <a:ext cx="758676" cy="357574"/>
          </a:xfrm>
        </p:spPr>
        <p:txBody>
          <a:bodyPr anchor="t" anchorCtr="0"/>
          <a:lstStyle>
            <a:lvl1pPr>
              <a:defRPr>
                <a:solidFill>
                  <a:schemeClr val="bg1"/>
                </a:solidFill>
              </a:defRPr>
            </a:lvl1pPr>
          </a:lstStyle>
          <a:p>
            <a:r>
              <a:rPr lang="en-GB"/>
              <a:t>© The King's Fund </a:t>
            </a:r>
            <a:endParaRPr lang="en-GB"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3.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3.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3.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3.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2.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524335" y="4786162"/>
            <a:ext cx="216000" cy="356400"/>
          </a:xfrm>
          <a:prstGeom prst="rect">
            <a:avLst/>
          </a:prstGeom>
        </p:spPr>
        <p:txBody>
          <a:bodyPr vert="horz" lIns="0" tIns="46800" rIns="0" bIns="0" rtlCol="0" anchor="t" anchorCtr="0"/>
          <a:lstStyle>
            <a:lvl1pPr algn="l">
              <a:defRPr sz="600">
                <a:solidFill>
                  <a:schemeClr val="tx1">
                    <a:tint val="75000"/>
                  </a:schemeClr>
                </a:solidFill>
              </a:defRPr>
            </a:lvl1pPr>
          </a:lstStyle>
          <a:p>
            <a:pPr algn="r"/>
            <a:fld id="{C2BE268F-B56D-44F1-8D33-1D54BEB4C58C}" type="datetimeyyyy">
              <a:rPr lang="en-GB" smtClean="0"/>
              <a:t>2022</a:t>
            </a:fld>
            <a:endParaRPr lang="en-GB" dirty="0"/>
          </a:p>
        </p:txBody>
      </p:sp>
      <p:sp>
        <p:nvSpPr>
          <p:cNvPr id="5" name="Footer Placeholder 4"/>
          <p:cNvSpPr>
            <a:spLocks noGrp="1"/>
          </p:cNvSpPr>
          <p:nvPr>
            <p:ph type="ftr" sz="quarter" idx="3"/>
          </p:nvPr>
        </p:nvSpPr>
        <p:spPr>
          <a:xfrm>
            <a:off x="7766302" y="4786162"/>
            <a:ext cx="756000" cy="356400"/>
          </a:xfrm>
          <a:prstGeom prst="rect">
            <a:avLst/>
          </a:prstGeom>
        </p:spPr>
        <p:txBody>
          <a:bodyPr vert="horz" lIns="0" tIns="45720" rIns="0" bIns="45720" rtlCol="0" anchor="t" anchorCtr="0"/>
          <a:lstStyle>
            <a:lvl1pPr algn="l">
              <a:defRPr sz="600">
                <a:solidFill>
                  <a:schemeClr val="tx1"/>
                </a:solidFill>
              </a:defRPr>
            </a:lvl1pPr>
          </a:lstStyle>
          <a:p>
            <a:r>
              <a:rPr lang="en-GB" dirty="0"/>
              <a:t>© The King's Fund </a:t>
            </a:r>
          </a:p>
        </p:txBody>
      </p:sp>
      <p:grpSp>
        <p:nvGrpSpPr>
          <p:cNvPr id="9" name="Group 8"/>
          <p:cNvGrpSpPr/>
          <p:nvPr userDrawn="1"/>
        </p:nvGrpSpPr>
        <p:grpSpPr>
          <a:xfrm>
            <a:off x="-36512" y="-402919"/>
            <a:ext cx="9721080" cy="5530557"/>
            <a:chOff x="-36512" y="-403168"/>
            <a:chExt cx="9721080" cy="5533970"/>
          </a:xfrm>
        </p:grpSpPr>
        <p:cxnSp>
          <p:nvCxnSpPr>
            <p:cNvPr id="10" name="Straight Connector 9"/>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61"/>
            <p:cNvGrpSpPr/>
            <p:nvPr userDrawn="1"/>
          </p:nvGrpSpPr>
          <p:grpSpPr>
            <a:xfrm>
              <a:off x="-36512" y="-403168"/>
              <a:ext cx="9721080" cy="5533970"/>
              <a:chOff x="-36512" y="-403168"/>
              <a:chExt cx="9721080" cy="5533970"/>
            </a:xfrm>
          </p:grpSpPr>
          <p:sp>
            <p:nvSpPr>
              <p:cNvPr id="13" name="TextBox 12"/>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14" name="TextBox 13"/>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15" name="Straight Connector 14"/>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20" name="Straight Arrow Connector 19"/>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29" name="TextBox 28"/>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30" name="TextBox 29"/>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grpSp>
        <p:nvGrpSpPr>
          <p:cNvPr id="31" name="Group 30"/>
          <p:cNvGrpSpPr/>
          <p:nvPr userDrawn="1"/>
        </p:nvGrpSpPr>
        <p:grpSpPr>
          <a:xfrm>
            <a:off x="-88152" y="5613636"/>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512377" y="4793263"/>
            <a:ext cx="216000" cy="356400"/>
          </a:xfrm>
          <a:prstGeom prst="rect">
            <a:avLst/>
          </a:prstGeom>
        </p:spPr>
        <p:txBody>
          <a:bodyPr vert="horz" lIns="0" tIns="45720" rIns="0" bIns="45720" rtlCol="0" anchor="t" anchorCtr="0"/>
          <a:lstStyle>
            <a:lvl1pPr algn="r">
              <a:defRPr sz="600">
                <a:solidFill>
                  <a:schemeClr val="tx1">
                    <a:tint val="75000"/>
                  </a:schemeClr>
                </a:solidFill>
              </a:defRPr>
            </a:lvl1pPr>
          </a:lstStyle>
          <a:p>
            <a:fld id="{1EC91AEC-10FA-46D5-B15F-BEBDC4CE8B51}" type="datetimeyyyy">
              <a:rPr lang="en-GB" smtClean="0"/>
              <a:pPr/>
              <a:t>2022</a:t>
            </a:fld>
            <a:endParaRPr lang="en-GB"/>
          </a:p>
        </p:txBody>
      </p:sp>
      <p:sp>
        <p:nvSpPr>
          <p:cNvPr id="5" name="Footer Placeholder 4"/>
          <p:cNvSpPr>
            <a:spLocks noGrp="1"/>
          </p:cNvSpPr>
          <p:nvPr>
            <p:ph type="ftr" sz="quarter" idx="3"/>
          </p:nvPr>
        </p:nvSpPr>
        <p:spPr>
          <a:xfrm>
            <a:off x="7748495" y="4793263"/>
            <a:ext cx="756000" cy="356400"/>
          </a:xfrm>
          <a:prstGeom prst="rect">
            <a:avLst/>
          </a:prstGeom>
        </p:spPr>
        <p:txBody>
          <a:bodyPr vert="horz" lIns="0" tIns="45720" rIns="0" bIns="45720" rtlCol="0" anchor="t" anchorCtr="0"/>
          <a:lstStyle>
            <a:lvl1pPr algn="l">
              <a:defRPr sz="600">
                <a:solidFill>
                  <a:schemeClr val="tx1"/>
                </a:solidFill>
              </a:defRPr>
            </a:lvl1pPr>
          </a:lstStyle>
          <a:p>
            <a:r>
              <a:rPr lang="en-GB" dirty="0"/>
              <a:t>© The King's Fund </a:t>
            </a:r>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86" r:id="rId1"/>
    <p:sldLayoutId id="2147483730" r:id="rId2"/>
    <p:sldLayoutId id="2147483693" r:id="rId3"/>
    <p:sldLayoutId id="2147483694" r:id="rId4"/>
    <p:sldLayoutId id="2147483695" r:id="rId5"/>
    <p:sldLayoutId id="2147483696" r:id="rId6"/>
    <p:sldLayoutId id="2147483697" r:id="rId7"/>
    <p:sldLayoutId id="2147483698" r:id="rId8"/>
    <p:sldLayoutId id="2147483699"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
        <p:nvSpPr>
          <p:cNvPr id="57" name="Date Placeholder 3">
            <a:extLst>
              <a:ext uri="{FF2B5EF4-FFF2-40B4-BE49-F238E27FC236}">
                <a16:creationId xmlns:a16="http://schemas.microsoft.com/office/drawing/2014/main" id="{1D19F486-047E-4175-AED4-55241846F116}"/>
              </a:ext>
            </a:extLst>
          </p:cNvPr>
          <p:cNvSpPr txBox="1">
            <a:spLocks/>
          </p:cNvSpPr>
          <p:nvPr userDrawn="1"/>
        </p:nvSpPr>
        <p:spPr>
          <a:xfrm>
            <a:off x="8512377" y="4793263"/>
            <a:ext cx="216000" cy="356400"/>
          </a:xfrm>
          <a:prstGeom prst="rect">
            <a:avLst/>
          </a:prstGeom>
        </p:spPr>
        <p:txBody>
          <a:bodyPr vert="horz" lIns="0" tIns="45720" rIns="0" bIns="45720" rtlCol="0" anchor="t" anchorCtr="0"/>
          <a:lstStyle>
            <a:defPPr>
              <a:defRPr lang="en-US"/>
            </a:defPPr>
            <a:lvl1pPr marL="0" algn="r" defTabSz="914400" rtl="0" eaLnBrk="1" latinLnBrk="0" hangingPunct="1">
              <a:defRPr sz="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C91AEC-10FA-46D5-B15F-BEBDC4CE8B51}" type="datetimeyyyy">
              <a:rPr lang="en-GB" smtClean="0"/>
              <a:pPr/>
              <a:t>2022</a:t>
            </a:fld>
            <a:endParaRPr lang="en-GB" dirty="0"/>
          </a:p>
        </p:txBody>
      </p:sp>
      <p:sp>
        <p:nvSpPr>
          <p:cNvPr id="58" name="Footer Placeholder 4">
            <a:extLst>
              <a:ext uri="{FF2B5EF4-FFF2-40B4-BE49-F238E27FC236}">
                <a16:creationId xmlns:a16="http://schemas.microsoft.com/office/drawing/2014/main" id="{AC125505-3455-4000-89AB-ACA7C61C29C4}"/>
              </a:ext>
            </a:extLst>
          </p:cNvPr>
          <p:cNvSpPr txBox="1">
            <a:spLocks/>
          </p:cNvSpPr>
          <p:nvPr userDrawn="1"/>
        </p:nvSpPr>
        <p:spPr>
          <a:xfrm>
            <a:off x="7748495" y="4793263"/>
            <a:ext cx="756000" cy="356400"/>
          </a:xfrm>
          <a:prstGeom prst="rect">
            <a:avLst/>
          </a:prstGeom>
        </p:spPr>
        <p:txBody>
          <a:bodyPr vert="horz" lIns="0" tIns="45720" rIns="0" bIns="45720" rtlCol="0" anchor="t" anchorCtr="0"/>
          <a:lstStyle>
            <a:defPPr>
              <a:defRPr lang="en-US"/>
            </a:defPPr>
            <a:lvl1pPr marL="0" algn="l" defTabSz="914400" rtl="0" eaLnBrk="1" latinLnBrk="0" hangingPunct="1">
              <a:defRPr sz="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The King's Fund </a:t>
            </a:r>
          </a:p>
        </p:txBody>
      </p:sp>
    </p:spTree>
  </p:cSld>
  <p:clrMap bg1="lt1" tx1="dk1" bg2="lt2" tx2="dk2" accent1="accent1" accent2="accent2" accent3="accent3" accent4="accent4" accent5="accent5" accent6="accent6" hlink="hlink" folHlink="folHlink"/>
  <p:sldLayoutIdLst>
    <p:sldLayoutId id="2147483701" r:id="rId1"/>
    <p:sldLayoutId id="2147483731" r:id="rId2"/>
    <p:sldLayoutId id="2147483708" r:id="rId3"/>
    <p:sldLayoutId id="2147483709" r:id="rId4"/>
    <p:sldLayoutId id="2147483710" r:id="rId5"/>
    <p:sldLayoutId id="2147483711" r:id="rId6"/>
    <p:sldLayoutId id="2147483712" r:id="rId7"/>
    <p:sldLayoutId id="2147483713" r:id="rId8"/>
    <p:sldLayoutId id="214748371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517636" y="4788301"/>
            <a:ext cx="216000" cy="356400"/>
          </a:xfrm>
          <a:prstGeom prst="rect">
            <a:avLst/>
          </a:prstGeom>
        </p:spPr>
        <p:txBody>
          <a:bodyPr vert="horz" lIns="0" tIns="45720" rIns="0" bIns="45720" rtlCol="0" anchor="t" anchorCtr="0"/>
          <a:lstStyle>
            <a:lvl1pPr algn="r">
              <a:defRPr sz="600">
                <a:solidFill>
                  <a:schemeClr val="tx1">
                    <a:tint val="75000"/>
                  </a:schemeClr>
                </a:solidFill>
              </a:defRPr>
            </a:lvl1pPr>
          </a:lstStyle>
          <a:p>
            <a:fld id="{ECC72D45-D21A-49EF-8D4E-74AC0A56C6F1}" type="datetimeyyyy">
              <a:rPr lang="en-GB" smtClean="0"/>
              <a:pPr/>
              <a:t>2022</a:t>
            </a:fld>
            <a:endParaRPr lang="en-GB" dirty="0"/>
          </a:p>
        </p:txBody>
      </p:sp>
      <p:sp>
        <p:nvSpPr>
          <p:cNvPr id="5" name="Footer Placeholder 4"/>
          <p:cNvSpPr>
            <a:spLocks noGrp="1"/>
          </p:cNvSpPr>
          <p:nvPr>
            <p:ph type="ftr" sz="quarter" idx="3"/>
          </p:nvPr>
        </p:nvSpPr>
        <p:spPr>
          <a:xfrm>
            <a:off x="7758378" y="4788688"/>
            <a:ext cx="756000" cy="356400"/>
          </a:xfrm>
          <a:prstGeom prst="rect">
            <a:avLst/>
          </a:prstGeom>
        </p:spPr>
        <p:txBody>
          <a:bodyPr vert="horz" lIns="0" tIns="45720" rIns="0" bIns="45720" rtlCol="0" anchor="t" anchorCtr="0"/>
          <a:lstStyle>
            <a:lvl1pPr algn="l">
              <a:defRPr sz="600">
                <a:solidFill>
                  <a:schemeClr val="tx1"/>
                </a:solidFill>
              </a:defRPr>
            </a:lvl1pPr>
          </a:lstStyle>
          <a:p>
            <a:r>
              <a:rPr lang="en-GB" dirty="0"/>
              <a:t>© The King's Fund </a:t>
            </a:r>
          </a:p>
        </p:txBody>
      </p:sp>
      <p:grpSp>
        <p:nvGrpSpPr>
          <p:cNvPr id="12" name="Group 30"/>
          <p:cNvGrpSpPr/>
          <p:nvPr userDrawn="1"/>
        </p:nvGrpSpPr>
        <p:grpSpPr>
          <a:xfrm>
            <a:off x="-468561" y="5189652"/>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716" r:id="rId1"/>
    <p:sldLayoutId id="2147483732" r:id="rId2"/>
    <p:sldLayoutId id="2147483723" r:id="rId3"/>
    <p:sldLayoutId id="2147483724" r:id="rId4"/>
    <p:sldLayoutId id="2147483725" r:id="rId5"/>
    <p:sldLayoutId id="2147483726" r:id="rId6"/>
    <p:sldLayoutId id="2147483727" r:id="rId7"/>
    <p:sldLayoutId id="2147483728" r:id="rId8"/>
    <p:sldLayoutId id="2147483729"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35" name="Group 34"/>
          <p:cNvGrpSpPr/>
          <p:nvPr userDrawn="1"/>
        </p:nvGrpSpPr>
        <p:grpSpPr>
          <a:xfrm>
            <a:off x="-36512" y="-402919"/>
            <a:ext cx="9721080" cy="5530557"/>
            <a:chOff x="-36512" y="-403168"/>
            <a:chExt cx="9721080" cy="5533970"/>
          </a:xfrm>
        </p:grpSpPr>
        <p:cxnSp>
          <p:nvCxnSpPr>
            <p:cNvPr id="36" name="Straight Connector 35"/>
            <p:cNvCxnSpPr/>
            <p:nvPr userDrawn="1"/>
          </p:nvCxnSpPr>
          <p:spPr>
            <a:xfrm>
              <a:off x="91440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rot="5400000">
              <a:off x="9315603" y="-133504"/>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61"/>
            <p:cNvGrpSpPr/>
            <p:nvPr userDrawn="1"/>
          </p:nvGrpSpPr>
          <p:grpSpPr>
            <a:xfrm>
              <a:off x="-36512" y="-403168"/>
              <a:ext cx="9721080" cy="5533970"/>
              <a:chOff x="-36512" y="-403168"/>
              <a:chExt cx="9721080" cy="5533970"/>
            </a:xfrm>
          </p:grpSpPr>
          <p:sp>
            <p:nvSpPr>
              <p:cNvPr id="39" name="TextBox 38"/>
              <p:cNvSpPr txBox="1"/>
              <p:nvPr userDrawn="1"/>
            </p:nvSpPr>
            <p:spPr>
              <a:xfrm>
                <a:off x="-36512" y="-362228"/>
                <a:ext cx="489236" cy="200055"/>
              </a:xfrm>
              <a:prstGeom prst="rect">
                <a:avLst/>
              </a:prstGeom>
              <a:noFill/>
            </p:spPr>
            <p:txBody>
              <a:bodyPr wrap="none" rtlCol="0">
                <a:spAutoFit/>
              </a:bodyPr>
              <a:lstStyle/>
              <a:p>
                <a:pPr algn="ctr"/>
                <a:r>
                  <a:rPr lang="en-GB" sz="700" dirty="0"/>
                  <a:t>Margin</a:t>
                </a:r>
                <a:endParaRPr lang="en-GB" sz="1000" dirty="0"/>
              </a:p>
            </p:txBody>
          </p:sp>
          <p:sp>
            <p:nvSpPr>
              <p:cNvPr id="40" name="TextBox 39"/>
              <p:cNvSpPr txBox="1"/>
              <p:nvPr userDrawn="1"/>
            </p:nvSpPr>
            <p:spPr>
              <a:xfrm>
                <a:off x="8691276" y="-357002"/>
                <a:ext cx="489236" cy="200055"/>
              </a:xfrm>
              <a:prstGeom prst="rect">
                <a:avLst/>
              </a:prstGeom>
              <a:noFill/>
            </p:spPr>
            <p:txBody>
              <a:bodyPr wrap="none" rtlCol="0">
                <a:spAutoFit/>
              </a:bodyPr>
              <a:lstStyle/>
              <a:p>
                <a:pPr algn="ctr"/>
                <a:r>
                  <a:rPr lang="en-GB" sz="700" dirty="0"/>
                  <a:t>Margin</a:t>
                </a:r>
                <a:endParaRPr lang="en-GB" sz="1000" dirty="0"/>
              </a:p>
            </p:txBody>
          </p:sp>
          <p:cxnSp>
            <p:nvCxnSpPr>
              <p:cNvPr id="41" name="Straight Connector 40"/>
              <p:cNvCxnSpPr/>
              <p:nvPr userDrawn="1"/>
            </p:nvCxnSpPr>
            <p:spPr>
              <a:xfrm>
                <a:off x="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a:xfrm>
                <a:off x="395288"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8744400" y="-30618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userDrawn="1"/>
            </p:nvCxnSpPr>
            <p:spPr>
              <a:xfrm>
                <a:off x="395535" y="-156947"/>
                <a:ext cx="83448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userDrawn="1"/>
            </p:nvSpPr>
            <p:spPr>
              <a:xfrm>
                <a:off x="1499689" y="-403168"/>
                <a:ext cx="6144631" cy="246221"/>
              </a:xfrm>
              <a:prstGeom prst="rect">
                <a:avLst/>
              </a:prstGeom>
              <a:noFill/>
            </p:spPr>
            <p:txBody>
              <a:bodyPr wrap="non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cxnSp>
            <p:nvCxnSpPr>
              <p:cNvPr id="46" name="Straight Arrow Connector 45"/>
              <p:cNvCxnSpPr/>
              <p:nvPr userDrawn="1"/>
            </p:nvCxnSpPr>
            <p:spPr>
              <a:xfrm>
                <a:off x="1" y="-156947"/>
                <a:ext cx="395287"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userDrawn="1"/>
            </p:nvCxnSpPr>
            <p:spPr>
              <a:xfrm>
                <a:off x="8727788" y="-156947"/>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rot="5400000">
                <a:off x="9315603" y="277658"/>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rot="5400000">
                <a:off x="9315603" y="4309909"/>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rot="5400000">
                <a:off x="9315603" y="4995323"/>
                <a:ext cx="0" cy="2701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userDrawn="1"/>
            </p:nvCxnSpPr>
            <p:spPr>
              <a:xfrm rot="5400000">
                <a:off x="9081524" y="208589"/>
                <a:ext cx="41400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userDrawn="1"/>
            </p:nvCxnSpPr>
            <p:spPr>
              <a:xfrm>
                <a:off x="9288524" y="394663"/>
                <a:ext cx="0" cy="40503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userDrawn="1"/>
            </p:nvCxnSpPr>
            <p:spPr>
              <a:xfrm>
                <a:off x="9288524" y="4445002"/>
                <a:ext cx="0" cy="68580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userDrawn="1"/>
            </p:nvSpPr>
            <p:spPr>
              <a:xfrm rot="5400000">
                <a:off x="9143934" y="105249"/>
                <a:ext cx="489236" cy="200055"/>
              </a:xfrm>
              <a:prstGeom prst="rect">
                <a:avLst/>
              </a:prstGeom>
              <a:noFill/>
            </p:spPr>
            <p:txBody>
              <a:bodyPr wrap="none" rtlCol="0">
                <a:spAutoFit/>
              </a:bodyPr>
              <a:lstStyle/>
              <a:p>
                <a:pPr algn="ctr"/>
                <a:r>
                  <a:rPr lang="en-GB" sz="700" dirty="0"/>
                  <a:t>Margin</a:t>
                </a:r>
                <a:endParaRPr lang="en-GB" sz="1000" dirty="0"/>
              </a:p>
            </p:txBody>
          </p:sp>
          <p:sp>
            <p:nvSpPr>
              <p:cNvPr id="55" name="TextBox 54"/>
              <p:cNvSpPr txBox="1"/>
              <p:nvPr userDrawn="1"/>
            </p:nvSpPr>
            <p:spPr>
              <a:xfrm rot="5400000">
                <a:off x="9143934" y="4669326"/>
                <a:ext cx="489236" cy="200055"/>
              </a:xfrm>
              <a:prstGeom prst="rect">
                <a:avLst/>
              </a:prstGeom>
              <a:noFill/>
            </p:spPr>
            <p:txBody>
              <a:bodyPr wrap="none" rtlCol="0">
                <a:spAutoFit/>
              </a:bodyPr>
              <a:lstStyle/>
              <a:p>
                <a:pPr algn="ctr"/>
                <a:r>
                  <a:rPr lang="en-GB" sz="700" dirty="0"/>
                  <a:t>Margin</a:t>
                </a:r>
                <a:endParaRPr lang="en-GB" sz="1000" dirty="0"/>
              </a:p>
            </p:txBody>
          </p:sp>
          <p:sp>
            <p:nvSpPr>
              <p:cNvPr id="56" name="TextBox 55"/>
              <p:cNvSpPr txBox="1"/>
              <p:nvPr userDrawn="1"/>
            </p:nvSpPr>
            <p:spPr>
              <a:xfrm rot="5400000">
                <a:off x="7469807" y="2230242"/>
                <a:ext cx="4029411" cy="400110"/>
              </a:xfrm>
              <a:prstGeom prst="rect">
                <a:avLst/>
              </a:prstGeom>
              <a:noFill/>
            </p:spPr>
            <p:txBody>
              <a:bodyPr wrap="square" rtlCol="0">
                <a:spAutoFit/>
              </a:bodyPr>
              <a:lstStyle/>
              <a:p>
                <a:pPr algn="ctr"/>
                <a:r>
                  <a:rPr lang="en-GB" sz="1000" dirty="0"/>
                  <a:t>Always keep your content within</a:t>
                </a:r>
                <a:r>
                  <a:rPr lang="en-GB" sz="1000" baseline="0" dirty="0"/>
                  <a:t> this area on the slide. Avoid adding content in the margins</a:t>
                </a:r>
                <a:endParaRPr lang="en-GB" sz="1000" dirty="0"/>
              </a:p>
            </p:txBody>
          </p:sp>
        </p:grpSp>
      </p:grpSp>
      <p:sp>
        <p:nvSpPr>
          <p:cNvPr id="2" name="Title Placeholder 1"/>
          <p:cNvSpPr>
            <a:spLocks noGrp="1"/>
          </p:cNvSpPr>
          <p:nvPr>
            <p:ph type="title"/>
          </p:nvPr>
        </p:nvSpPr>
        <p:spPr>
          <a:xfrm>
            <a:off x="395288" y="394420"/>
            <a:ext cx="8353425" cy="669137"/>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95288" y="1200521"/>
            <a:ext cx="8335963" cy="3241741"/>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519902" y="4787724"/>
            <a:ext cx="216000" cy="356400"/>
          </a:xfrm>
          <a:prstGeom prst="rect">
            <a:avLst/>
          </a:prstGeom>
        </p:spPr>
        <p:txBody>
          <a:bodyPr vert="horz" lIns="0" tIns="45720" rIns="0" bIns="45720" rtlCol="0" anchor="t" anchorCtr="0"/>
          <a:lstStyle>
            <a:lvl1pPr algn="r">
              <a:defRPr sz="600">
                <a:solidFill>
                  <a:schemeClr val="tx1">
                    <a:tint val="75000"/>
                  </a:schemeClr>
                </a:solidFill>
              </a:defRPr>
            </a:lvl1pPr>
          </a:lstStyle>
          <a:p>
            <a:fld id="{A71A2C5F-3419-4364-85D5-8F8FA0B1754F}" type="datetimeyyyy">
              <a:rPr lang="en-GB" smtClean="0"/>
              <a:pPr/>
              <a:t>2022</a:t>
            </a:fld>
            <a:endParaRPr lang="en-GB" dirty="0"/>
          </a:p>
        </p:txBody>
      </p:sp>
      <p:sp>
        <p:nvSpPr>
          <p:cNvPr id="5" name="Footer Placeholder 4"/>
          <p:cNvSpPr>
            <a:spLocks noGrp="1"/>
          </p:cNvSpPr>
          <p:nvPr>
            <p:ph type="ftr" sz="quarter" idx="3"/>
          </p:nvPr>
        </p:nvSpPr>
        <p:spPr>
          <a:xfrm>
            <a:off x="7771874" y="4787724"/>
            <a:ext cx="756000" cy="356400"/>
          </a:xfrm>
          <a:prstGeom prst="rect">
            <a:avLst/>
          </a:prstGeom>
        </p:spPr>
        <p:txBody>
          <a:bodyPr vert="horz" lIns="0" tIns="45720" rIns="0" bIns="45720" rtlCol="0" anchor="t" anchorCtr="0"/>
          <a:lstStyle>
            <a:lvl1pPr algn="l">
              <a:defRPr sz="600">
                <a:solidFill>
                  <a:schemeClr val="tx1"/>
                </a:solidFill>
              </a:defRPr>
            </a:lvl1pPr>
          </a:lstStyle>
          <a:p>
            <a:r>
              <a:rPr lang="en-GB"/>
              <a:t>© The King's Fund </a:t>
            </a:r>
            <a:endParaRPr lang="en-GB" dirty="0"/>
          </a:p>
        </p:txBody>
      </p:sp>
      <p:grpSp>
        <p:nvGrpSpPr>
          <p:cNvPr id="12" name="Group 30"/>
          <p:cNvGrpSpPr/>
          <p:nvPr userDrawn="1"/>
        </p:nvGrpSpPr>
        <p:grpSpPr>
          <a:xfrm>
            <a:off x="-468560" y="5231100"/>
            <a:ext cx="10476656" cy="795696"/>
            <a:chOff x="-1242392" y="3205213"/>
            <a:chExt cx="10476656" cy="796187"/>
          </a:xfrm>
        </p:grpSpPr>
        <p:pic>
          <p:nvPicPr>
            <p:cNvPr id="32" name="Picture 31" descr="symbol---donut.png"/>
            <p:cNvPicPr>
              <a:picLocks noChangeAspect="1"/>
            </p:cNvPicPr>
            <p:nvPr/>
          </p:nvPicPr>
          <p:blipFill>
            <a:blip r:embed="rId11" cstate="print"/>
            <a:srcRect b="14842"/>
            <a:stretch>
              <a:fillRect/>
            </a:stretch>
          </p:blipFill>
          <p:spPr>
            <a:xfrm>
              <a:off x="-1212178" y="3205213"/>
              <a:ext cx="365830" cy="552723"/>
            </a:xfrm>
            <a:prstGeom prst="rect">
              <a:avLst/>
            </a:prstGeom>
          </p:spPr>
        </p:pic>
        <p:pic>
          <p:nvPicPr>
            <p:cNvPr id="33" name="Picture 32" descr="icon_information-white.png"/>
            <p:cNvPicPr>
              <a:picLocks noChangeAspect="1"/>
            </p:cNvPicPr>
            <p:nvPr/>
          </p:nvPicPr>
          <p:blipFill>
            <a:blip r:embed="rId12" cstate="print">
              <a:lum bright="-100000"/>
            </a:blip>
            <a:stretch>
              <a:fillRect/>
            </a:stretch>
          </p:blipFill>
          <p:spPr>
            <a:xfrm>
              <a:off x="-1242392" y="3577916"/>
              <a:ext cx="121592" cy="320113"/>
            </a:xfrm>
            <a:prstGeom prst="rect">
              <a:avLst/>
            </a:prstGeom>
          </p:spPr>
        </p:pic>
        <p:sp>
          <p:nvSpPr>
            <p:cNvPr id="34" name="Rectangle 33"/>
            <p:cNvSpPr/>
            <p:nvPr/>
          </p:nvSpPr>
          <p:spPr>
            <a:xfrm>
              <a:off x="-880114" y="3293514"/>
              <a:ext cx="10114378" cy="707886"/>
            </a:xfrm>
            <a:prstGeom prst="rect">
              <a:avLst/>
            </a:prstGeom>
          </p:spPr>
          <p:txBody>
            <a:bodyPr wrap="square">
              <a:spAutoFit/>
            </a:bodyPr>
            <a:lstStyle/>
            <a:p>
              <a:r>
                <a:rPr lang="en-GB" sz="1000" dirty="0">
                  <a:solidFill>
                    <a:schemeClr val="tx1"/>
                  </a:solidFill>
                </a:rPr>
                <a:t>A number of pre-designed layouts and colour palettes have been created for this template. To choose the right layout (and palette) go to &gt;View &gt;Normal &gt;Right Click over the thumbnail of the slide on the left of the screen &gt;Layout (Choose the most appropriate layout for your slide content)</a:t>
              </a:r>
            </a:p>
            <a:p>
              <a:endParaRPr lang="en-GB" sz="1000" dirty="0">
                <a:solidFill>
                  <a:schemeClr val="tx1"/>
                </a:solidFill>
              </a:endParaRPr>
            </a:p>
            <a:p>
              <a:endParaRPr lang="en-GB" sz="1000" dirty="0">
                <a:solidFill>
                  <a:schemeClr val="tx1"/>
                </a:solidFill>
              </a:endParaRPr>
            </a:p>
          </p:txBody>
        </p:sp>
      </p:grpSp>
    </p:spTree>
  </p:cSld>
  <p:clrMap bg1="lt1" tx1="dk1" bg2="lt2" tx2="dk2" accent1="accent1" accent2="accent2" accent3="accent3" accent4="accent4" accent5="accent5" accent6="accent6" hlink="hlink" folHlink="folHlink"/>
  <p:sldLayoutIdLst>
    <p:sldLayoutId id="2147483671" r:id="rId1"/>
    <p:sldLayoutId id="2147483733" r:id="rId2"/>
    <p:sldLayoutId id="2147483678" r:id="rId3"/>
    <p:sldLayoutId id="2147483679" r:id="rId4"/>
    <p:sldLayoutId id="2147483680" r:id="rId5"/>
    <p:sldLayoutId id="2147483681" r:id="rId6"/>
    <p:sldLayoutId id="2147483682" r:id="rId7"/>
    <p:sldLayoutId id="2147483683" r:id="rId8"/>
    <p:sldLayoutId id="2147483684" r:id="rId9"/>
  </p:sldLayoutIdLst>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hf sldNum="0" hdr="0"/>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400"/>
        </a:spcBef>
        <a:spcAft>
          <a:spcPts val="400"/>
        </a:spcAft>
        <a:buFont typeface="Arial" pitchFamily="34" charset="0"/>
        <a:buNone/>
        <a:defRPr sz="1600" kern="1200">
          <a:solidFill>
            <a:schemeClr val="tx1"/>
          </a:solidFill>
          <a:latin typeface="+mn-lt"/>
          <a:ea typeface="+mn-ea"/>
          <a:cs typeface="+mn-cs"/>
        </a:defRPr>
      </a:lvl1pPr>
      <a:lvl2pPr marL="270000" indent="-270000" algn="l" defTabSz="914400" rtl="0" eaLnBrk="1" latinLnBrk="0" hangingPunct="1">
        <a:spcBef>
          <a:spcPts val="400"/>
        </a:spcBef>
        <a:spcAft>
          <a:spcPts val="400"/>
        </a:spcAft>
        <a:buSzPct val="125000"/>
        <a:buFontTx/>
        <a:buBlip>
          <a:blip r:embed="rId13"/>
        </a:buBlip>
        <a:defRPr sz="1600" kern="1200">
          <a:solidFill>
            <a:schemeClr val="tx1"/>
          </a:solidFill>
          <a:latin typeface="+mn-lt"/>
          <a:ea typeface="+mn-ea"/>
          <a:cs typeface="+mn-cs"/>
        </a:defRPr>
      </a:lvl2pPr>
      <a:lvl3pPr marL="540000" indent="-270000" algn="l" defTabSz="914400" rtl="0" eaLnBrk="1" latinLnBrk="0" hangingPunct="1">
        <a:spcBef>
          <a:spcPts val="400"/>
        </a:spcBef>
        <a:spcAft>
          <a:spcPts val="400"/>
        </a:spcAft>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rgbClr val="FF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www.kingsfund.org.uk/publications/integrated-care-systems-explained" TargetMode="External"/><Relationship Id="rId4" Type="http://schemas.openxmlformats.org/officeDocument/2006/relationships/hyperlink" Target="http://www.kingsfund.org.uk/audio-video/integrated-care-systems-health-and-care-act"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0496" y="1672052"/>
            <a:ext cx="7200800" cy="857515"/>
          </a:xfrm>
        </p:spPr>
        <p:txBody>
          <a:bodyPr>
            <a:normAutofit/>
          </a:bodyPr>
          <a:lstStyle/>
          <a:p>
            <a:r>
              <a:rPr lang="en-GB" dirty="0"/>
              <a:t>Integrated care systems</a:t>
            </a:r>
            <a:br>
              <a:rPr lang="en-GB" dirty="0"/>
            </a:br>
            <a:endParaRPr lang="en-GB" dirty="0"/>
          </a:p>
        </p:txBody>
      </p:sp>
      <p:sp>
        <p:nvSpPr>
          <p:cNvPr id="8" name="Text Placeholder 7"/>
          <p:cNvSpPr>
            <a:spLocks noGrp="1"/>
          </p:cNvSpPr>
          <p:nvPr>
            <p:ph type="body" sz="quarter" idx="13"/>
          </p:nvPr>
        </p:nvSpPr>
        <p:spPr>
          <a:xfrm>
            <a:off x="335813" y="2500536"/>
            <a:ext cx="7272337" cy="1511780"/>
          </a:xfrm>
        </p:spPr>
        <p:txBody>
          <a:bodyPr/>
          <a:lstStyle/>
          <a:p>
            <a:r>
              <a:rPr lang="en-GB" dirty="0"/>
              <a:t>Anna Charles	</a:t>
            </a:r>
          </a:p>
          <a:p>
            <a:r>
              <a:rPr lang="en-GB" dirty="0"/>
              <a:t>Senior adviser to the chief executive, The King’s Fund</a:t>
            </a:r>
          </a:p>
          <a:p>
            <a:endParaRPr lang="en-GB" dirty="0"/>
          </a:p>
          <a:p>
            <a:endParaRPr lang="en-GB" dirty="0"/>
          </a:p>
        </p:txBody>
      </p:sp>
      <p:sp>
        <p:nvSpPr>
          <p:cNvPr id="2" name="Date Placeholder 1">
            <a:extLst>
              <a:ext uri="{FF2B5EF4-FFF2-40B4-BE49-F238E27FC236}">
                <a16:creationId xmlns:a16="http://schemas.microsoft.com/office/drawing/2014/main" id="{A0BE073E-3614-4816-AED7-BB180F3E61B4}"/>
              </a:ext>
            </a:extLst>
          </p:cNvPr>
          <p:cNvSpPr>
            <a:spLocks noGrp="1"/>
          </p:cNvSpPr>
          <p:nvPr>
            <p:ph type="dt" sz="half" idx="10"/>
          </p:nvPr>
        </p:nvSpPr>
        <p:spPr/>
        <p:txBody>
          <a:bodyPr/>
          <a:lstStyle/>
          <a:p>
            <a:fld id="{52B52574-8562-4B9A-B32D-DB10B98944F9}" type="datetimeyyyy">
              <a:rPr lang="en-GB" smtClean="0"/>
              <a:t>2022</a:t>
            </a:fld>
            <a:endParaRPr lang="en-GB"/>
          </a:p>
        </p:txBody>
      </p:sp>
      <p:sp>
        <p:nvSpPr>
          <p:cNvPr id="3" name="Footer Placeholder 2">
            <a:extLst>
              <a:ext uri="{FF2B5EF4-FFF2-40B4-BE49-F238E27FC236}">
                <a16:creationId xmlns:a16="http://schemas.microsoft.com/office/drawing/2014/main" id="{A75F0B77-2BAC-4671-8DBE-9E8D1225BE33}"/>
              </a:ext>
            </a:extLst>
          </p:cNvPr>
          <p:cNvSpPr>
            <a:spLocks noGrp="1"/>
          </p:cNvSpPr>
          <p:nvPr>
            <p:ph type="ftr" sz="quarter" idx="11"/>
          </p:nvPr>
        </p:nvSpPr>
        <p:spPr/>
        <p:txBody>
          <a:bodyPr/>
          <a:lstStyle/>
          <a:p>
            <a:r>
              <a:rPr lang="en-GB"/>
              <a:t>© The King's Fund </a:t>
            </a:r>
          </a:p>
        </p:txBody>
      </p:sp>
      <p:sp>
        <p:nvSpPr>
          <p:cNvPr id="5" name="Content Placeholder 4">
            <a:extLst>
              <a:ext uri="{FF2B5EF4-FFF2-40B4-BE49-F238E27FC236}">
                <a16:creationId xmlns:a16="http://schemas.microsoft.com/office/drawing/2014/main" id="{A6622017-C177-4020-B5F8-DBEF7C2AEC21}"/>
              </a:ext>
            </a:extLst>
          </p:cNvPr>
          <p:cNvSpPr>
            <a:spLocks noGrp="1"/>
          </p:cNvSpPr>
          <p:nvPr>
            <p:ph sz="quarter" idx="16"/>
          </p:nvPr>
        </p:nvSpPr>
        <p:spPr/>
        <p:txBody>
          <a:bodyPr/>
          <a:lstStyle/>
          <a:p>
            <a:endParaRPr lang="en-GB"/>
          </a:p>
        </p:txBody>
      </p:sp>
      <p:sp>
        <p:nvSpPr>
          <p:cNvPr id="9" name="Content Placeholder 8">
            <a:extLst>
              <a:ext uri="{FF2B5EF4-FFF2-40B4-BE49-F238E27FC236}">
                <a16:creationId xmlns:a16="http://schemas.microsoft.com/office/drawing/2014/main" id="{11B6FFAA-EDEF-4AEA-A352-E70543C80377}"/>
              </a:ext>
            </a:extLst>
          </p:cNvPr>
          <p:cNvSpPr>
            <a:spLocks noGrp="1"/>
          </p:cNvSpPr>
          <p:nvPr>
            <p:ph sz="quarter" idx="15"/>
          </p:nvPr>
        </p:nvSpPr>
        <p:spPr/>
        <p:txBody>
          <a:bodyPr/>
          <a:lstStyle/>
          <a:p>
            <a:endParaRPr lang="en-GB"/>
          </a:p>
        </p:txBody>
      </p:sp>
      <p:sp>
        <p:nvSpPr>
          <p:cNvPr id="11" name="Content Placeholder 10">
            <a:extLst>
              <a:ext uri="{FF2B5EF4-FFF2-40B4-BE49-F238E27FC236}">
                <a16:creationId xmlns:a16="http://schemas.microsoft.com/office/drawing/2014/main" id="{745D022A-96CA-4D7F-845F-2793B6115476}"/>
              </a:ext>
            </a:extLst>
          </p:cNvPr>
          <p:cNvSpPr>
            <a:spLocks noGrp="1"/>
          </p:cNvSpPr>
          <p:nvPr>
            <p:ph sz="quarter" idx="14"/>
          </p:nvPr>
        </p:nvSpPr>
        <p:spPr/>
        <p:txBody>
          <a:bodyPr/>
          <a:lstStyle/>
          <a:p>
            <a:endParaRPr lang="en-GB"/>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F4E0F15-560F-4723-AF6A-1E633787163C}"/>
              </a:ext>
            </a:extLst>
          </p:cNvPr>
          <p:cNvSpPr>
            <a:spLocks noGrp="1"/>
          </p:cNvSpPr>
          <p:nvPr>
            <p:ph type="title"/>
          </p:nvPr>
        </p:nvSpPr>
        <p:spPr/>
        <p:txBody>
          <a:bodyPr/>
          <a:lstStyle/>
          <a:p>
            <a:r>
              <a:rPr lang="en-GB"/>
              <a:t>Integrated care systems</a:t>
            </a:r>
          </a:p>
        </p:txBody>
      </p:sp>
      <p:sp>
        <p:nvSpPr>
          <p:cNvPr id="15" name="TextBox 14">
            <a:extLst>
              <a:ext uri="{FF2B5EF4-FFF2-40B4-BE49-F238E27FC236}">
                <a16:creationId xmlns:a16="http://schemas.microsoft.com/office/drawing/2014/main" id="{3284C294-A0F2-4B44-AAA3-03264BF7200D}"/>
              </a:ext>
            </a:extLst>
          </p:cNvPr>
          <p:cNvSpPr txBox="1"/>
          <p:nvPr/>
        </p:nvSpPr>
        <p:spPr>
          <a:xfrm>
            <a:off x="380527" y="877836"/>
            <a:ext cx="8316494" cy="645946"/>
          </a:xfrm>
          <a:prstGeom prst="rect">
            <a:avLst/>
          </a:prstGeom>
          <a:noFill/>
        </p:spPr>
        <p:txBody>
          <a:bodyPr wrap="square" rtlCol="0">
            <a:spAutoFit/>
          </a:bodyPr>
          <a:lstStyle/>
          <a:p>
            <a:r>
              <a:rPr lang="en-GB" sz="1199" dirty="0"/>
              <a:t>Integrated care systems (ICSs) are partnerships that bring together NHS organisations, local authorities and others to take collective responsibility for planning services, improving health and reducing inequalities across geographical areas.</a:t>
            </a:r>
            <a:endParaRPr lang="en-GB" sz="1400" dirty="0"/>
          </a:p>
        </p:txBody>
      </p:sp>
      <p:sp>
        <p:nvSpPr>
          <p:cNvPr id="17" name="Rectangle: Rounded Corners 16">
            <a:extLst>
              <a:ext uri="{FF2B5EF4-FFF2-40B4-BE49-F238E27FC236}">
                <a16:creationId xmlns:a16="http://schemas.microsoft.com/office/drawing/2014/main" id="{558BA08B-8458-4FA0-8F98-10CF646B952A}"/>
              </a:ext>
            </a:extLst>
          </p:cNvPr>
          <p:cNvSpPr/>
          <p:nvPr/>
        </p:nvSpPr>
        <p:spPr>
          <a:xfrm>
            <a:off x="8603204" y="4804104"/>
            <a:ext cx="287943" cy="117691"/>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graphicFrame>
        <p:nvGraphicFramePr>
          <p:cNvPr id="18" name="Content Placeholder 17">
            <a:extLst>
              <a:ext uri="{FF2B5EF4-FFF2-40B4-BE49-F238E27FC236}">
                <a16:creationId xmlns:a16="http://schemas.microsoft.com/office/drawing/2014/main" id="{6EA35032-C529-46FD-9B71-9414C3FDB1F0}"/>
              </a:ext>
            </a:extLst>
          </p:cNvPr>
          <p:cNvGraphicFramePr>
            <a:graphicFrameLocks noGrp="1"/>
          </p:cNvGraphicFramePr>
          <p:nvPr>
            <p:ph sz="quarter" idx="13"/>
          </p:nvPr>
        </p:nvGraphicFramePr>
        <p:xfrm>
          <a:off x="540796" y="1811971"/>
          <a:ext cx="6119039" cy="2588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Rounded Corners 18">
            <a:extLst>
              <a:ext uri="{FF2B5EF4-FFF2-40B4-BE49-F238E27FC236}">
                <a16:creationId xmlns:a16="http://schemas.microsoft.com/office/drawing/2014/main" id="{6479DA23-820C-4156-86C6-E61CC1094864}"/>
              </a:ext>
            </a:extLst>
          </p:cNvPr>
          <p:cNvSpPr/>
          <p:nvPr/>
        </p:nvSpPr>
        <p:spPr>
          <a:xfrm>
            <a:off x="380527" y="1681918"/>
            <a:ext cx="6406735" cy="2848666"/>
          </a:xfrm>
          <a:prstGeom prst="roundRect">
            <a:avLst/>
          </a:prstGeom>
          <a:noFill/>
          <a:ln w="762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sp>
        <p:nvSpPr>
          <p:cNvPr id="2" name="TextBox 1">
            <a:extLst>
              <a:ext uri="{FF2B5EF4-FFF2-40B4-BE49-F238E27FC236}">
                <a16:creationId xmlns:a16="http://schemas.microsoft.com/office/drawing/2014/main" id="{A0AFB93A-E9A5-4115-A09C-ED4748115E0D}"/>
              </a:ext>
            </a:extLst>
          </p:cNvPr>
          <p:cNvSpPr txBox="1"/>
          <p:nvPr/>
        </p:nvSpPr>
        <p:spPr>
          <a:xfrm>
            <a:off x="6947531" y="1811970"/>
            <a:ext cx="2060629" cy="2675861"/>
          </a:xfrm>
          <a:prstGeom prst="rect">
            <a:avLst/>
          </a:prstGeom>
          <a:noFill/>
        </p:spPr>
        <p:txBody>
          <a:bodyPr wrap="square" rtlCol="0">
            <a:spAutoFit/>
          </a:bodyPr>
          <a:lstStyle/>
          <a:p>
            <a:pPr marL="171395" indent="-171395">
              <a:buFont typeface="Arial" panose="020B0604020202020204" pitchFamily="34" charset="0"/>
              <a:buChar char="•"/>
            </a:pPr>
            <a:r>
              <a:rPr lang="en-GB" sz="1199" dirty="0"/>
              <a:t>Collectively understanding needs &amp; setting priorities </a:t>
            </a:r>
          </a:p>
          <a:p>
            <a:pPr marL="171395" indent="-171395">
              <a:buFont typeface="Arial" panose="020B0604020202020204" pitchFamily="34" charset="0"/>
              <a:buChar char="•"/>
            </a:pPr>
            <a:endParaRPr lang="en-GB" sz="1199" dirty="0"/>
          </a:p>
          <a:p>
            <a:pPr marL="171395" indent="-171395">
              <a:buFont typeface="Arial" panose="020B0604020202020204" pitchFamily="34" charset="0"/>
              <a:buChar char="•"/>
            </a:pPr>
            <a:r>
              <a:rPr lang="en-GB" sz="1199" dirty="0"/>
              <a:t>Pooling resources &amp; aligning strategies</a:t>
            </a:r>
          </a:p>
          <a:p>
            <a:pPr marL="171395" indent="-171395">
              <a:buFont typeface="Arial" panose="020B0604020202020204" pitchFamily="34" charset="0"/>
              <a:buChar char="•"/>
            </a:pPr>
            <a:endParaRPr lang="en-GB" sz="1199" dirty="0"/>
          </a:p>
          <a:p>
            <a:pPr marL="171395" indent="-171395">
              <a:buFont typeface="Arial" panose="020B0604020202020204" pitchFamily="34" charset="0"/>
              <a:buChar char="•"/>
            </a:pPr>
            <a:r>
              <a:rPr lang="en-GB" sz="1199" dirty="0"/>
              <a:t>Supporting changes to services and to infrastructure e.g. IT</a:t>
            </a:r>
          </a:p>
          <a:p>
            <a:pPr marL="171395" indent="-171395">
              <a:buFont typeface="Arial" panose="020B0604020202020204" pitchFamily="34" charset="0"/>
              <a:buChar char="•"/>
            </a:pPr>
            <a:endParaRPr lang="en-GB" sz="1199" dirty="0"/>
          </a:p>
          <a:p>
            <a:pPr marL="171395" indent="-171395">
              <a:buFont typeface="Arial" panose="020B0604020202020204" pitchFamily="34" charset="0"/>
              <a:buChar char="•"/>
            </a:pPr>
            <a:r>
              <a:rPr lang="en-GB" sz="1199" dirty="0"/>
              <a:t>Managing the performance of the system</a:t>
            </a:r>
            <a:endParaRPr lang="en-GB" sz="1600" dirty="0"/>
          </a:p>
        </p:txBody>
      </p:sp>
    </p:spTree>
    <p:extLst>
      <p:ext uri="{BB962C8B-B14F-4D97-AF65-F5344CB8AC3E}">
        <p14:creationId xmlns:p14="http://schemas.microsoft.com/office/powerpoint/2010/main" val="23914494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1)">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9E77304B-C283-4A26-8522-139378BA66A4}"/>
              </a:ext>
            </a:extLst>
          </p:cNvPr>
          <p:cNvSpPr>
            <a:spLocks noGrp="1"/>
          </p:cNvSpPr>
          <p:nvPr>
            <p:ph type="dt" sz="half" idx="10"/>
          </p:nvPr>
        </p:nvSpPr>
        <p:spPr/>
        <p:txBody>
          <a:bodyPr/>
          <a:lstStyle/>
          <a:p>
            <a:fld id="{FA4EAF5E-D4DA-44C6-B89F-EE1B80808266}" type="datetimeyyyy">
              <a:rPr lang="en-GB" smtClean="0"/>
              <a:t>2022</a:t>
            </a:fld>
            <a:endParaRPr lang="en-GB" dirty="0"/>
          </a:p>
        </p:txBody>
      </p:sp>
      <p:sp>
        <p:nvSpPr>
          <p:cNvPr id="8" name="Footer Placeholder 7">
            <a:extLst>
              <a:ext uri="{FF2B5EF4-FFF2-40B4-BE49-F238E27FC236}">
                <a16:creationId xmlns:a16="http://schemas.microsoft.com/office/drawing/2014/main" id="{A1399B32-656A-4F57-81CC-1A173A51EAC2}"/>
              </a:ext>
            </a:extLst>
          </p:cNvPr>
          <p:cNvSpPr>
            <a:spLocks noGrp="1"/>
          </p:cNvSpPr>
          <p:nvPr>
            <p:ph type="ftr" sz="quarter" idx="11"/>
          </p:nvPr>
        </p:nvSpPr>
        <p:spPr/>
        <p:txBody>
          <a:bodyPr/>
          <a:lstStyle/>
          <a:p>
            <a:r>
              <a:rPr lang="en-GB"/>
              <a:t>© The King's Fund </a:t>
            </a:r>
            <a:endParaRPr lang="en-GB" dirty="0"/>
          </a:p>
        </p:txBody>
      </p:sp>
      <p:pic>
        <p:nvPicPr>
          <p:cNvPr id="10" name="Picture 9">
            <a:extLst>
              <a:ext uri="{FF2B5EF4-FFF2-40B4-BE49-F238E27FC236}">
                <a16:creationId xmlns:a16="http://schemas.microsoft.com/office/drawing/2014/main" id="{ED5A1486-C6A2-44DC-A9BD-37D0386EFFD0}"/>
              </a:ext>
            </a:extLst>
          </p:cNvPr>
          <p:cNvPicPr>
            <a:picLocks noChangeAspect="1"/>
          </p:cNvPicPr>
          <p:nvPr/>
        </p:nvPicPr>
        <p:blipFill rotWithShape="1">
          <a:blip r:embed="rId3"/>
          <a:srcRect r="13161" b="36949"/>
          <a:stretch/>
        </p:blipFill>
        <p:spPr>
          <a:xfrm>
            <a:off x="52020" y="689262"/>
            <a:ext cx="3567352" cy="3766564"/>
          </a:xfrm>
          <a:prstGeom prst="rect">
            <a:avLst/>
          </a:prstGeom>
        </p:spPr>
      </p:pic>
      <p:pic>
        <p:nvPicPr>
          <p:cNvPr id="13" name="Picture 12">
            <a:extLst>
              <a:ext uri="{FF2B5EF4-FFF2-40B4-BE49-F238E27FC236}">
                <a16:creationId xmlns:a16="http://schemas.microsoft.com/office/drawing/2014/main" id="{6C3A3D96-AE7C-42C5-B18D-533B83024E06}"/>
              </a:ext>
            </a:extLst>
          </p:cNvPr>
          <p:cNvPicPr>
            <a:picLocks noChangeAspect="1"/>
          </p:cNvPicPr>
          <p:nvPr/>
        </p:nvPicPr>
        <p:blipFill>
          <a:blip r:embed="rId4"/>
          <a:stretch>
            <a:fillRect/>
          </a:stretch>
        </p:blipFill>
        <p:spPr>
          <a:xfrm>
            <a:off x="3956015" y="1060376"/>
            <a:ext cx="4862240" cy="2788568"/>
          </a:xfrm>
          <a:prstGeom prst="rect">
            <a:avLst/>
          </a:prstGeom>
        </p:spPr>
      </p:pic>
      <p:sp>
        <p:nvSpPr>
          <p:cNvPr id="20" name="Rectangle 19">
            <a:extLst>
              <a:ext uri="{FF2B5EF4-FFF2-40B4-BE49-F238E27FC236}">
                <a16:creationId xmlns:a16="http://schemas.microsoft.com/office/drawing/2014/main" id="{1C077BDF-EFF9-48C6-A90E-ED42F1F2C78B}"/>
              </a:ext>
            </a:extLst>
          </p:cNvPr>
          <p:cNvSpPr/>
          <p:nvPr/>
        </p:nvSpPr>
        <p:spPr>
          <a:xfrm>
            <a:off x="251520" y="935180"/>
            <a:ext cx="1224136" cy="77326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sz="1600" b="1" dirty="0" err="1"/>
          </a:p>
        </p:txBody>
      </p:sp>
      <p:sp>
        <p:nvSpPr>
          <p:cNvPr id="21" name="Title 9">
            <a:extLst>
              <a:ext uri="{FF2B5EF4-FFF2-40B4-BE49-F238E27FC236}">
                <a16:creationId xmlns:a16="http://schemas.microsoft.com/office/drawing/2014/main" id="{0DCD0359-8017-407E-B78B-8B1C67428BD5}"/>
              </a:ext>
            </a:extLst>
          </p:cNvPr>
          <p:cNvSpPr>
            <a:spLocks noGrp="1"/>
          </p:cNvSpPr>
          <p:nvPr>
            <p:ph type="title"/>
          </p:nvPr>
        </p:nvSpPr>
        <p:spPr>
          <a:xfrm>
            <a:off x="395288" y="340607"/>
            <a:ext cx="8353425" cy="792169"/>
          </a:xfrm>
        </p:spPr>
        <p:txBody>
          <a:bodyPr/>
          <a:lstStyle/>
          <a:p>
            <a:r>
              <a:rPr lang="en-GB" dirty="0"/>
              <a:t>Integrated care systems in England</a:t>
            </a:r>
          </a:p>
        </p:txBody>
      </p:sp>
    </p:spTree>
    <p:extLst>
      <p:ext uri="{BB962C8B-B14F-4D97-AF65-F5344CB8AC3E}">
        <p14:creationId xmlns:p14="http://schemas.microsoft.com/office/powerpoint/2010/main" val="3190814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What is the point of ICSs? </a:t>
            </a:r>
          </a:p>
        </p:txBody>
      </p:sp>
      <p:sp>
        <p:nvSpPr>
          <p:cNvPr id="11" name="Content Placeholder 10"/>
          <p:cNvSpPr>
            <a:spLocks noGrp="1"/>
          </p:cNvSpPr>
          <p:nvPr>
            <p:ph sz="quarter" idx="13"/>
          </p:nvPr>
        </p:nvSpPr>
        <p:spPr>
          <a:xfrm>
            <a:off x="395289" y="916360"/>
            <a:ext cx="8353425" cy="4032448"/>
          </a:xfrm>
        </p:spPr>
        <p:txBody>
          <a:bodyPr/>
          <a:lstStyle/>
          <a:p>
            <a:pPr marL="285750" indent="-285750" algn="l" fontAlgn="base">
              <a:buFont typeface="Arial" panose="020B0604020202020204" pitchFamily="34" charset="0"/>
              <a:buChar char="•"/>
            </a:pPr>
            <a:r>
              <a:rPr lang="en-US" dirty="0">
                <a:solidFill>
                  <a:srgbClr val="202A30"/>
                </a:solidFill>
              </a:rPr>
              <a:t>Joining up services to deliver better </a:t>
            </a:r>
            <a:r>
              <a:rPr lang="en-US" b="1" dirty="0">
                <a:solidFill>
                  <a:srgbClr val="202A30"/>
                </a:solidFill>
              </a:rPr>
              <a:t>integrated care</a:t>
            </a:r>
          </a:p>
          <a:p>
            <a:pPr marL="285750" indent="-285750" algn="l" fontAlgn="base">
              <a:buFont typeface="Arial" panose="020B0604020202020204" pitchFamily="34" charset="0"/>
              <a:buChar char="•"/>
            </a:pPr>
            <a:r>
              <a:rPr lang="en-GB" dirty="0">
                <a:solidFill>
                  <a:srgbClr val="202A30"/>
                </a:solidFill>
              </a:rPr>
              <a:t>Improving </a:t>
            </a:r>
            <a:r>
              <a:rPr lang="en-GB" b="1" dirty="0">
                <a:solidFill>
                  <a:srgbClr val="202A30"/>
                </a:solidFill>
              </a:rPr>
              <a:t>population health </a:t>
            </a:r>
            <a:r>
              <a:rPr lang="en-GB" dirty="0">
                <a:solidFill>
                  <a:srgbClr val="202A30"/>
                </a:solidFill>
              </a:rPr>
              <a:t>and tackling </a:t>
            </a:r>
            <a:r>
              <a:rPr lang="en-GB" b="1" dirty="0">
                <a:solidFill>
                  <a:srgbClr val="202A30"/>
                </a:solidFill>
              </a:rPr>
              <a:t>inequalities</a:t>
            </a:r>
          </a:p>
          <a:p>
            <a:pPr marL="285750" indent="-285750" algn="l" fontAlgn="base">
              <a:buFont typeface="Arial" panose="020B0604020202020204" pitchFamily="34" charset="0"/>
              <a:buChar char="•"/>
            </a:pPr>
            <a:endParaRPr lang="en-GB" dirty="0">
              <a:solidFill>
                <a:srgbClr val="202A30"/>
              </a:solidFill>
            </a:endParaRPr>
          </a:p>
          <a:p>
            <a:pPr marL="285750" indent="-285750" algn="l" fontAlgn="base">
              <a:buFont typeface="Arial" panose="020B0604020202020204" pitchFamily="34" charset="0"/>
              <a:buChar char="•"/>
            </a:pPr>
            <a:r>
              <a:rPr lang="en-GB" dirty="0">
                <a:solidFill>
                  <a:srgbClr val="202A30"/>
                </a:solidFill>
              </a:rPr>
              <a:t>As part of a broader strategic shift: </a:t>
            </a:r>
          </a:p>
          <a:p>
            <a:pPr marL="285750" indent="-285750" algn="l" fontAlgn="base">
              <a:buFont typeface="Arial" panose="020B0604020202020204" pitchFamily="34" charset="0"/>
              <a:buChar char="•"/>
            </a:pPr>
            <a:endParaRPr lang="en-US" dirty="0">
              <a:solidFill>
                <a:srgbClr val="202A30"/>
              </a:solidFill>
            </a:endParaRPr>
          </a:p>
          <a:p>
            <a:pPr algn="l" fontAlgn="base"/>
            <a:endParaRPr lang="en-US" dirty="0">
              <a:solidFill>
                <a:srgbClr val="202A30"/>
              </a:solidFill>
            </a:endParaRPr>
          </a:p>
          <a:p>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lvl="1">
              <a:buFont typeface="Arial" panose="020B0604020202020204" pitchFamily="34" charset="0"/>
              <a:buChar char="•"/>
            </a:pPr>
            <a:r>
              <a:rPr lang="en-GB" b="1" dirty="0"/>
              <a:t>But</a:t>
            </a:r>
            <a:r>
              <a:rPr lang="en-GB" dirty="0"/>
              <a:t> what they were set up for does not always match what they’re now being asked to focus on…</a:t>
            </a:r>
          </a:p>
          <a:p>
            <a:pPr marL="0" lvl="1" indent="0">
              <a:buNone/>
            </a:pPr>
            <a:endParaRPr lang="en-GB" dirty="0"/>
          </a:p>
          <a:p>
            <a:endParaRPr lang="en-GB" dirty="0"/>
          </a:p>
          <a:p>
            <a:endParaRPr lang="en-GB" dirty="0"/>
          </a:p>
          <a:p>
            <a:endParaRPr lang="en-GB" dirty="0"/>
          </a:p>
        </p:txBody>
      </p:sp>
      <p:sp>
        <p:nvSpPr>
          <p:cNvPr id="2" name="Date Placeholder 1">
            <a:extLst>
              <a:ext uri="{FF2B5EF4-FFF2-40B4-BE49-F238E27FC236}">
                <a16:creationId xmlns:a16="http://schemas.microsoft.com/office/drawing/2014/main" id="{193B3041-E606-49A4-AE5B-4E3AA9EC6B46}"/>
              </a:ext>
            </a:extLst>
          </p:cNvPr>
          <p:cNvSpPr>
            <a:spLocks noGrp="1"/>
          </p:cNvSpPr>
          <p:nvPr>
            <p:ph type="dt" sz="half" idx="10"/>
          </p:nvPr>
        </p:nvSpPr>
        <p:spPr/>
        <p:txBody>
          <a:bodyPr/>
          <a:lstStyle/>
          <a:p>
            <a:fld id="{467EA951-A833-4EB5-B9AE-7F0992E68AC8}" type="datetimeyyyy">
              <a:rPr lang="en-GB" smtClean="0"/>
              <a:t>2022</a:t>
            </a:fld>
            <a:endParaRPr lang="en-GB"/>
          </a:p>
        </p:txBody>
      </p:sp>
      <p:sp>
        <p:nvSpPr>
          <p:cNvPr id="3" name="Footer Placeholder 2">
            <a:extLst>
              <a:ext uri="{FF2B5EF4-FFF2-40B4-BE49-F238E27FC236}">
                <a16:creationId xmlns:a16="http://schemas.microsoft.com/office/drawing/2014/main" id="{F8B74C13-424F-49B8-AB01-3102C6483654}"/>
              </a:ext>
            </a:extLst>
          </p:cNvPr>
          <p:cNvSpPr>
            <a:spLocks noGrp="1"/>
          </p:cNvSpPr>
          <p:nvPr>
            <p:ph type="ftr" sz="quarter" idx="11"/>
          </p:nvPr>
        </p:nvSpPr>
        <p:spPr/>
        <p:txBody>
          <a:bodyPr/>
          <a:lstStyle/>
          <a:p>
            <a:r>
              <a:rPr lang="en-GB"/>
              <a:t>© The King's Fund </a:t>
            </a:r>
          </a:p>
        </p:txBody>
      </p:sp>
      <p:graphicFrame>
        <p:nvGraphicFramePr>
          <p:cNvPr id="13" name="Table 7">
            <a:extLst>
              <a:ext uri="{FF2B5EF4-FFF2-40B4-BE49-F238E27FC236}">
                <a16:creationId xmlns:a16="http://schemas.microsoft.com/office/drawing/2014/main" id="{BFD4D5BA-BFD3-4DDE-8867-B1104C9D0F03}"/>
              </a:ext>
            </a:extLst>
          </p:cNvPr>
          <p:cNvGraphicFramePr>
            <a:graphicFrameLocks/>
          </p:cNvGraphicFramePr>
          <p:nvPr>
            <p:extLst>
              <p:ext uri="{D42A27DB-BD31-4B8C-83A1-F6EECF244321}">
                <p14:modId xmlns:p14="http://schemas.microsoft.com/office/powerpoint/2010/main" val="3663559747"/>
              </p:ext>
            </p:extLst>
          </p:nvPr>
        </p:nvGraphicFramePr>
        <p:xfrm>
          <a:off x="672005" y="2265173"/>
          <a:ext cx="7967438" cy="1536335"/>
        </p:xfrm>
        <a:graphic>
          <a:graphicData uri="http://schemas.openxmlformats.org/drawingml/2006/table">
            <a:tbl>
              <a:tblPr firstRow="1" bandRow="1">
                <a:tableStyleId>{5C22544A-7EE6-4342-B048-85BDC9FD1C3A}</a:tableStyleId>
              </a:tblPr>
              <a:tblGrid>
                <a:gridCol w="3983719">
                  <a:extLst>
                    <a:ext uri="{9D8B030D-6E8A-4147-A177-3AD203B41FA5}">
                      <a16:colId xmlns:a16="http://schemas.microsoft.com/office/drawing/2014/main" val="217319150"/>
                    </a:ext>
                  </a:extLst>
                </a:gridCol>
                <a:gridCol w="3983719">
                  <a:extLst>
                    <a:ext uri="{9D8B030D-6E8A-4147-A177-3AD203B41FA5}">
                      <a16:colId xmlns:a16="http://schemas.microsoft.com/office/drawing/2014/main" val="989308835"/>
                    </a:ext>
                  </a:extLst>
                </a:gridCol>
              </a:tblGrid>
              <a:tr h="264911">
                <a:tc>
                  <a:txBody>
                    <a:bodyPr/>
                    <a:lstStyle/>
                    <a:p>
                      <a:r>
                        <a:rPr lang="en-GB" sz="1500" dirty="0"/>
                        <a:t>Moving from…</a:t>
                      </a:r>
                    </a:p>
                  </a:txBody>
                  <a:tcPr marL="91412" marR="91412" marT="45706" marB="45706"/>
                </a:tc>
                <a:tc>
                  <a:txBody>
                    <a:bodyPr/>
                    <a:lstStyle/>
                    <a:p>
                      <a:r>
                        <a:rPr lang="en-GB" sz="1500"/>
                        <a:t>Towards…</a:t>
                      </a:r>
                    </a:p>
                  </a:txBody>
                  <a:tcPr marL="91412" marR="91412" marT="45706" marB="45706"/>
                </a:tc>
                <a:extLst>
                  <a:ext uri="{0D108BD9-81ED-4DB2-BD59-A6C34878D82A}">
                    <a16:rowId xmlns:a16="http://schemas.microsoft.com/office/drawing/2014/main" val="1170992004"/>
                  </a:ext>
                </a:extLst>
              </a:tr>
              <a:tr h="338974">
                <a:tc>
                  <a:txBody>
                    <a:bodyPr/>
                    <a:lstStyle/>
                    <a:p>
                      <a:r>
                        <a:rPr lang="en-GB" sz="1400" dirty="0"/>
                        <a:t>Focus on organisations</a:t>
                      </a:r>
                    </a:p>
                  </a:txBody>
                  <a:tcPr marL="91412" marR="91412" marT="45706" marB="45706"/>
                </a:tc>
                <a:tc>
                  <a:txBody>
                    <a:bodyPr/>
                    <a:lstStyle/>
                    <a:p>
                      <a:r>
                        <a:rPr lang="en-GB" sz="1400"/>
                        <a:t>Focus on populations and places</a:t>
                      </a:r>
                    </a:p>
                  </a:txBody>
                  <a:tcPr marL="91412" marR="91412" marT="45706" marB="45706"/>
                </a:tc>
                <a:extLst>
                  <a:ext uri="{0D108BD9-81ED-4DB2-BD59-A6C34878D82A}">
                    <a16:rowId xmlns:a16="http://schemas.microsoft.com/office/drawing/2014/main" val="971465412"/>
                  </a:ext>
                </a:extLst>
              </a:tr>
              <a:tr h="338974">
                <a:tc>
                  <a:txBody>
                    <a:bodyPr/>
                    <a:lstStyle/>
                    <a:p>
                      <a:r>
                        <a:rPr lang="en-GB" sz="1400" dirty="0"/>
                        <a:t>Competition and market mechanisms</a:t>
                      </a:r>
                    </a:p>
                  </a:txBody>
                  <a:tcPr marL="91412" marR="91412" marT="45706" marB="45706"/>
                </a:tc>
                <a:tc>
                  <a:txBody>
                    <a:bodyPr/>
                    <a:lstStyle/>
                    <a:p>
                      <a:r>
                        <a:rPr lang="en-GB" sz="1400"/>
                        <a:t>Integration and partnership</a:t>
                      </a:r>
                    </a:p>
                  </a:txBody>
                  <a:tcPr marL="91412" marR="91412" marT="45706" marB="45706"/>
                </a:tc>
                <a:extLst>
                  <a:ext uri="{0D108BD9-81ED-4DB2-BD59-A6C34878D82A}">
                    <a16:rowId xmlns:a16="http://schemas.microsoft.com/office/drawing/2014/main" val="4240731064"/>
                  </a:ext>
                </a:extLst>
              </a:tr>
              <a:tr h="538375">
                <a:tc>
                  <a:txBody>
                    <a:bodyPr/>
                    <a:lstStyle/>
                    <a:p>
                      <a:r>
                        <a:rPr lang="en-GB" sz="1400" dirty="0"/>
                        <a:t>Transactional relationship between commissioners and providers</a:t>
                      </a:r>
                    </a:p>
                  </a:txBody>
                  <a:tcPr marL="91412" marR="91412" marT="45706" marB="45706"/>
                </a:tc>
                <a:tc>
                  <a:txBody>
                    <a:bodyPr/>
                    <a:lstStyle/>
                    <a:p>
                      <a:r>
                        <a:rPr lang="en-GB" sz="1400" dirty="0"/>
                        <a:t>Partnership relationship between commissioners and providers</a:t>
                      </a:r>
                    </a:p>
                  </a:txBody>
                  <a:tcPr marL="91412" marR="91412" marT="45706" marB="45706"/>
                </a:tc>
                <a:extLst>
                  <a:ext uri="{0D108BD9-81ED-4DB2-BD59-A6C34878D82A}">
                    <a16:rowId xmlns:a16="http://schemas.microsoft.com/office/drawing/2014/main" val="150490314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a:t>What do ICSs look like?</a:t>
            </a:r>
          </a:p>
        </p:txBody>
      </p:sp>
      <p:sp>
        <p:nvSpPr>
          <p:cNvPr id="11" name="Content Placeholder 10"/>
          <p:cNvSpPr>
            <a:spLocks noGrp="1"/>
          </p:cNvSpPr>
          <p:nvPr>
            <p:ph sz="quarter" idx="13"/>
          </p:nvPr>
        </p:nvSpPr>
        <p:spPr>
          <a:xfrm>
            <a:off x="395289" y="988368"/>
            <a:ext cx="8209159" cy="3309483"/>
          </a:xfrm>
        </p:spPr>
        <p:txBody>
          <a:bodyPr/>
          <a:lstStyle/>
          <a:p>
            <a:pPr marL="285750" indent="-285750">
              <a:buFont typeface="Arial" panose="020B0604020202020204" pitchFamily="34" charset="0"/>
              <a:buChar char="•"/>
            </a:pPr>
            <a:r>
              <a:rPr lang="en-GB" dirty="0"/>
              <a:t>There are some common features to the basic governance model </a:t>
            </a:r>
          </a:p>
          <a:p>
            <a:pPr marL="555750" lvl="1" indent="-285750">
              <a:buFont typeface="Wingdings" panose="05000000000000000000" pitchFamily="2" charset="2"/>
              <a:buChar char="Ø"/>
            </a:pPr>
            <a:r>
              <a:rPr lang="en-GB" dirty="0"/>
              <a:t>Dual structure comprising an </a:t>
            </a:r>
            <a:r>
              <a:rPr lang="en-GB" i="1" dirty="0"/>
              <a:t>integrated care board (ICB) </a:t>
            </a:r>
            <a:r>
              <a:rPr lang="en-GB" dirty="0"/>
              <a:t>and an </a:t>
            </a:r>
            <a:r>
              <a:rPr lang="en-GB" i="1" dirty="0"/>
              <a:t>integrated care partnership (ICP) </a:t>
            </a:r>
          </a:p>
          <a:p>
            <a:pPr marL="555750" lvl="1" indent="-285750">
              <a:buFont typeface="Wingdings" panose="05000000000000000000" pitchFamily="2" charset="2"/>
              <a:buChar char="Ø"/>
            </a:pPr>
            <a:endParaRPr lang="en-GB" i="1" dirty="0"/>
          </a:p>
          <a:p>
            <a:pPr marL="285750" indent="-285750">
              <a:buFont typeface="Arial" panose="020B0604020202020204" pitchFamily="34" charset="0"/>
              <a:buChar char="•"/>
            </a:pPr>
            <a:r>
              <a:rPr lang="en-GB" dirty="0"/>
              <a:t>Variation is significant: size, complexity, local challenges, involvement, ways of working, maturity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ICSs are still evolving, this is a work in progress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sz="1600" dirty="0"/>
              <a:t>It’s not all about ICSs – much of the ‘work’ of integration will happen more locally, and more local partnerships are forming within ICSs</a:t>
            </a:r>
          </a:p>
          <a:p>
            <a:endParaRPr lang="en-GB" dirty="0"/>
          </a:p>
          <a:p>
            <a:endParaRPr lang="en-GB" dirty="0"/>
          </a:p>
          <a:p>
            <a:pPr marL="0" lvl="1" indent="0">
              <a:buNone/>
            </a:pPr>
            <a:endParaRPr lang="en-GB" dirty="0"/>
          </a:p>
          <a:p>
            <a:endParaRPr lang="en-GB" dirty="0"/>
          </a:p>
          <a:p>
            <a:endParaRPr lang="en-GB" dirty="0"/>
          </a:p>
          <a:p>
            <a:endParaRPr lang="en-GB" dirty="0"/>
          </a:p>
        </p:txBody>
      </p:sp>
      <p:sp>
        <p:nvSpPr>
          <p:cNvPr id="2" name="Date Placeholder 1">
            <a:extLst>
              <a:ext uri="{FF2B5EF4-FFF2-40B4-BE49-F238E27FC236}">
                <a16:creationId xmlns:a16="http://schemas.microsoft.com/office/drawing/2014/main" id="{193B3041-E606-49A4-AE5B-4E3AA9EC6B46}"/>
              </a:ext>
            </a:extLst>
          </p:cNvPr>
          <p:cNvSpPr>
            <a:spLocks noGrp="1"/>
          </p:cNvSpPr>
          <p:nvPr>
            <p:ph type="dt" sz="half" idx="10"/>
          </p:nvPr>
        </p:nvSpPr>
        <p:spPr/>
        <p:txBody>
          <a:bodyPr/>
          <a:lstStyle/>
          <a:p>
            <a:fld id="{467EA951-A833-4EB5-B9AE-7F0992E68AC8}" type="datetimeyyyy">
              <a:rPr lang="en-GB" smtClean="0"/>
              <a:t>2022</a:t>
            </a:fld>
            <a:endParaRPr lang="en-GB"/>
          </a:p>
        </p:txBody>
      </p:sp>
      <p:sp>
        <p:nvSpPr>
          <p:cNvPr id="3" name="Footer Placeholder 2">
            <a:extLst>
              <a:ext uri="{FF2B5EF4-FFF2-40B4-BE49-F238E27FC236}">
                <a16:creationId xmlns:a16="http://schemas.microsoft.com/office/drawing/2014/main" id="{F8B74C13-424F-49B8-AB01-3102C6483654}"/>
              </a:ext>
            </a:extLst>
          </p:cNvPr>
          <p:cNvSpPr>
            <a:spLocks noGrp="1"/>
          </p:cNvSpPr>
          <p:nvPr>
            <p:ph type="ftr" sz="quarter" idx="11"/>
          </p:nvPr>
        </p:nvSpPr>
        <p:spPr/>
        <p:txBody>
          <a:bodyPr/>
          <a:lstStyle/>
          <a:p>
            <a:r>
              <a:rPr lang="en-GB"/>
              <a:t>© The King's Fund </a:t>
            </a:r>
          </a:p>
        </p:txBody>
      </p:sp>
    </p:spTree>
    <p:extLst>
      <p:ext uri="{BB962C8B-B14F-4D97-AF65-F5344CB8AC3E}">
        <p14:creationId xmlns:p14="http://schemas.microsoft.com/office/powerpoint/2010/main" val="26206170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F4E0F15-560F-4723-AF6A-1E633787163C}"/>
              </a:ext>
            </a:extLst>
          </p:cNvPr>
          <p:cNvSpPr>
            <a:spLocks noGrp="1"/>
          </p:cNvSpPr>
          <p:nvPr>
            <p:ph type="title"/>
          </p:nvPr>
        </p:nvSpPr>
        <p:spPr/>
        <p:txBody>
          <a:bodyPr/>
          <a:lstStyle/>
          <a:p>
            <a:r>
              <a:rPr lang="en-GB" dirty="0"/>
              <a:t>Systems places and neighbourhoods</a:t>
            </a:r>
          </a:p>
        </p:txBody>
      </p:sp>
      <p:graphicFrame>
        <p:nvGraphicFramePr>
          <p:cNvPr id="2" name="Table 2">
            <a:extLst>
              <a:ext uri="{FF2B5EF4-FFF2-40B4-BE49-F238E27FC236}">
                <a16:creationId xmlns:a16="http://schemas.microsoft.com/office/drawing/2014/main" id="{D962F085-96A4-46AB-96FC-3836396E24DD}"/>
              </a:ext>
            </a:extLst>
          </p:cNvPr>
          <p:cNvGraphicFramePr>
            <a:graphicFrameLocks noGrp="1"/>
          </p:cNvGraphicFramePr>
          <p:nvPr>
            <p:ph sz="quarter" idx="13"/>
            <p:extLst>
              <p:ext uri="{D42A27DB-BD31-4B8C-83A1-F6EECF244321}">
                <p14:modId xmlns:p14="http://schemas.microsoft.com/office/powerpoint/2010/main" val="1674414029"/>
              </p:ext>
            </p:extLst>
          </p:nvPr>
        </p:nvGraphicFramePr>
        <p:xfrm>
          <a:off x="407255" y="1115383"/>
          <a:ext cx="8385135" cy="2855310"/>
        </p:xfrm>
        <a:graphic>
          <a:graphicData uri="http://schemas.openxmlformats.org/drawingml/2006/table">
            <a:tbl>
              <a:tblPr firstRow="1" bandRow="1">
                <a:tableStyleId>{5C22544A-7EE6-4342-B048-85BDC9FD1C3A}</a:tableStyleId>
              </a:tblPr>
              <a:tblGrid>
                <a:gridCol w="1511949">
                  <a:extLst>
                    <a:ext uri="{9D8B030D-6E8A-4147-A177-3AD203B41FA5}">
                      <a16:colId xmlns:a16="http://schemas.microsoft.com/office/drawing/2014/main" val="1115181629"/>
                    </a:ext>
                  </a:extLst>
                </a:gridCol>
                <a:gridCol w="1113683">
                  <a:extLst>
                    <a:ext uri="{9D8B030D-6E8A-4147-A177-3AD203B41FA5}">
                      <a16:colId xmlns:a16="http://schemas.microsoft.com/office/drawing/2014/main" val="419827969"/>
                    </a:ext>
                  </a:extLst>
                </a:gridCol>
                <a:gridCol w="1387400">
                  <a:extLst>
                    <a:ext uri="{9D8B030D-6E8A-4147-A177-3AD203B41FA5}">
                      <a16:colId xmlns:a16="http://schemas.microsoft.com/office/drawing/2014/main" val="137742855"/>
                    </a:ext>
                  </a:extLst>
                </a:gridCol>
                <a:gridCol w="4372103">
                  <a:extLst>
                    <a:ext uri="{9D8B030D-6E8A-4147-A177-3AD203B41FA5}">
                      <a16:colId xmlns:a16="http://schemas.microsoft.com/office/drawing/2014/main" val="443795701"/>
                    </a:ext>
                  </a:extLst>
                </a:gridCol>
              </a:tblGrid>
              <a:tr h="457172">
                <a:tc>
                  <a:txBody>
                    <a:bodyPr/>
                    <a:lstStyle/>
                    <a:p>
                      <a:r>
                        <a:rPr lang="en-GB" sz="1200" b="1"/>
                        <a:t>Tier</a:t>
                      </a:r>
                    </a:p>
                  </a:txBody>
                  <a:tcPr marL="91412" marR="91412" marT="45706" marB="45706"/>
                </a:tc>
                <a:tc>
                  <a:txBody>
                    <a:bodyPr/>
                    <a:lstStyle/>
                    <a:p>
                      <a:r>
                        <a:rPr lang="en-GB" sz="1200" dirty="0"/>
                        <a:t>Construct</a:t>
                      </a:r>
                    </a:p>
                  </a:txBody>
                  <a:tcPr marL="91412" marR="91412" marT="45706" marB="45706"/>
                </a:tc>
                <a:tc>
                  <a:txBody>
                    <a:bodyPr/>
                    <a:lstStyle/>
                    <a:p>
                      <a:r>
                        <a:rPr lang="en-GB" sz="1200" err="1"/>
                        <a:t>Approx</a:t>
                      </a:r>
                      <a:r>
                        <a:rPr lang="en-GB" sz="1200"/>
                        <a:t> population</a:t>
                      </a:r>
                    </a:p>
                  </a:txBody>
                  <a:tcPr marL="91412" marR="91412" marT="45706" marB="45706"/>
                </a:tc>
                <a:tc>
                  <a:txBody>
                    <a:bodyPr/>
                    <a:lstStyle/>
                    <a:p>
                      <a:r>
                        <a:rPr lang="en-GB" sz="1200"/>
                        <a:t>Examples of potential focus</a:t>
                      </a:r>
                    </a:p>
                  </a:txBody>
                  <a:tcPr marL="91412" marR="91412" marT="45706" marB="45706"/>
                </a:tc>
                <a:extLst>
                  <a:ext uri="{0D108BD9-81ED-4DB2-BD59-A6C34878D82A}">
                    <a16:rowId xmlns:a16="http://schemas.microsoft.com/office/drawing/2014/main" val="2691468584"/>
                  </a:ext>
                </a:extLst>
              </a:tr>
              <a:tr h="863830">
                <a:tc>
                  <a:txBody>
                    <a:bodyPr/>
                    <a:lstStyle/>
                    <a:p>
                      <a:r>
                        <a:rPr lang="en-GB" sz="1200" b="1"/>
                        <a:t>System </a:t>
                      </a:r>
                    </a:p>
                  </a:txBody>
                  <a:tcPr marL="91412" marR="91412" marT="45706" marB="45706"/>
                </a:tc>
                <a:tc>
                  <a:txBody>
                    <a:bodyPr/>
                    <a:lstStyle/>
                    <a:p>
                      <a:r>
                        <a:rPr lang="en-GB" sz="1200"/>
                        <a:t>ICS</a:t>
                      </a:r>
                    </a:p>
                  </a:txBody>
                  <a:tcPr marL="91412" marR="91412" marT="45706" marB="45706"/>
                </a:tc>
                <a:tc>
                  <a:txBody>
                    <a:bodyPr/>
                    <a:lstStyle/>
                    <a:p>
                      <a:r>
                        <a:rPr lang="en-GB" sz="1200"/>
                        <a:t>1-3 million </a:t>
                      </a:r>
                    </a:p>
                  </a:txBody>
                  <a:tcPr marL="91412" marR="91412" marT="45706" marB="45706"/>
                </a:tc>
                <a:tc>
                  <a:txBody>
                    <a:bodyPr/>
                    <a:lstStyle/>
                    <a:p>
                      <a:r>
                        <a:rPr lang="en-GB" sz="1200" dirty="0"/>
                        <a:t>Setting strategy; managing some resources and performance; supporting cross-cutting programmes </a:t>
                      </a:r>
                      <a:r>
                        <a:rPr lang="en-GB" sz="1200" dirty="0" err="1"/>
                        <a:t>eg</a:t>
                      </a:r>
                      <a:r>
                        <a:rPr lang="en-GB" sz="1200" dirty="0"/>
                        <a:t> digital infrastructure and estates; working with ‘provider collaboratives’</a:t>
                      </a:r>
                    </a:p>
                  </a:txBody>
                  <a:tcPr marL="91412" marR="91412" marT="45706" marB="45706"/>
                </a:tc>
                <a:extLst>
                  <a:ext uri="{0D108BD9-81ED-4DB2-BD59-A6C34878D82A}">
                    <a16:rowId xmlns:a16="http://schemas.microsoft.com/office/drawing/2014/main" val="926023945"/>
                  </a:ext>
                </a:extLst>
              </a:tr>
              <a:tr h="822932">
                <a:tc>
                  <a:txBody>
                    <a:bodyPr/>
                    <a:lstStyle/>
                    <a:p>
                      <a:r>
                        <a:rPr lang="en-GB" sz="1200" b="1" dirty="0"/>
                        <a:t>Place </a:t>
                      </a:r>
                    </a:p>
                  </a:txBody>
                  <a:tcPr marL="91412" marR="91412" marT="45706" marB="45706"/>
                </a:tc>
                <a:tc>
                  <a:txBody>
                    <a:bodyPr/>
                    <a:lstStyle/>
                    <a:p>
                      <a:r>
                        <a:rPr lang="en-GB" sz="1200"/>
                        <a:t>Place-based partnership</a:t>
                      </a:r>
                    </a:p>
                  </a:txBody>
                  <a:tcPr marL="91412" marR="91412" marT="45706" marB="45706"/>
                </a:tc>
                <a:tc>
                  <a:txBody>
                    <a:bodyPr/>
                    <a:lstStyle/>
                    <a:p>
                      <a:r>
                        <a:rPr lang="en-GB" sz="1200"/>
                        <a:t>250,000-500,000</a:t>
                      </a:r>
                    </a:p>
                  </a:txBody>
                  <a:tcPr marL="91412" marR="91412" marT="45706" marB="45706"/>
                </a:tc>
                <a:tc>
                  <a:txBody>
                    <a:bodyPr/>
                    <a:lstStyle/>
                    <a:p>
                      <a:r>
                        <a:rPr lang="en-GB" sz="1200"/>
                        <a:t>Driving service change; joint working with local government; supporting primary care networks; building relationships with communities; developing the workforce</a:t>
                      </a:r>
                    </a:p>
                  </a:txBody>
                  <a:tcPr marL="91412" marR="91412" marT="45706" marB="45706"/>
                </a:tc>
                <a:extLst>
                  <a:ext uri="{0D108BD9-81ED-4DB2-BD59-A6C34878D82A}">
                    <a16:rowId xmlns:a16="http://schemas.microsoft.com/office/drawing/2014/main" val="3278905854"/>
                  </a:ext>
                </a:extLst>
              </a:tr>
              <a:tr h="711376">
                <a:tc>
                  <a:txBody>
                    <a:bodyPr/>
                    <a:lstStyle/>
                    <a:p>
                      <a:r>
                        <a:rPr lang="en-GB" sz="1200" b="1" dirty="0"/>
                        <a:t>Locality / neighbourhood </a:t>
                      </a:r>
                    </a:p>
                  </a:txBody>
                  <a:tcPr marL="91412" marR="91412" marT="45706" marB="45706"/>
                </a:tc>
                <a:tc>
                  <a:txBody>
                    <a:bodyPr/>
                    <a:lstStyle/>
                    <a:p>
                      <a:r>
                        <a:rPr lang="en-GB" sz="1200" dirty="0"/>
                        <a:t>Primary care network</a:t>
                      </a:r>
                    </a:p>
                  </a:txBody>
                  <a:tcPr marL="91412" marR="91412" marT="45706" marB="45706"/>
                </a:tc>
                <a:tc>
                  <a:txBody>
                    <a:bodyPr/>
                    <a:lstStyle/>
                    <a:p>
                      <a:r>
                        <a:rPr lang="en-GB" sz="1200" dirty="0"/>
                        <a:t>30,000-50,000</a:t>
                      </a:r>
                    </a:p>
                  </a:txBody>
                  <a:tcPr marL="91412" marR="91412" marT="45706" marB="45706"/>
                </a:tc>
                <a:tc>
                  <a:txBody>
                    <a:bodyPr/>
                    <a:lstStyle/>
                    <a:p>
                      <a:r>
                        <a:rPr lang="en-GB" sz="1200" dirty="0"/>
                        <a:t>Bolstering primary care services; building multi-disciplinary teams that bring different professionals together; preventive interventions for at-risk groups</a:t>
                      </a:r>
                    </a:p>
                  </a:txBody>
                  <a:tcPr marL="91412" marR="91412" marT="45706" marB="45706"/>
                </a:tc>
                <a:extLst>
                  <a:ext uri="{0D108BD9-81ED-4DB2-BD59-A6C34878D82A}">
                    <a16:rowId xmlns:a16="http://schemas.microsoft.com/office/drawing/2014/main" val="3737151027"/>
                  </a:ext>
                </a:extLst>
              </a:tr>
            </a:tbl>
          </a:graphicData>
        </a:graphic>
      </p:graphicFrame>
      <p:sp>
        <p:nvSpPr>
          <p:cNvPr id="9" name="Rectangle: Rounded Corners 8">
            <a:extLst>
              <a:ext uri="{FF2B5EF4-FFF2-40B4-BE49-F238E27FC236}">
                <a16:creationId xmlns:a16="http://schemas.microsoft.com/office/drawing/2014/main" id="{1D30096B-25A6-44F3-ABCD-FA7CCC76790B}"/>
              </a:ext>
            </a:extLst>
          </p:cNvPr>
          <p:cNvSpPr/>
          <p:nvPr/>
        </p:nvSpPr>
        <p:spPr>
          <a:xfrm>
            <a:off x="8603204" y="4804104"/>
            <a:ext cx="287943" cy="117691"/>
          </a:xfrm>
          <a:prstGeom prst="roundRect">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b="1" err="1"/>
          </a:p>
        </p:txBody>
      </p:sp>
      <p:sp>
        <p:nvSpPr>
          <p:cNvPr id="7" name="TextBox 6">
            <a:extLst>
              <a:ext uri="{FF2B5EF4-FFF2-40B4-BE49-F238E27FC236}">
                <a16:creationId xmlns:a16="http://schemas.microsoft.com/office/drawing/2014/main" id="{03ACEBA6-2AA5-4E9F-8756-3A7F85076D93}"/>
              </a:ext>
            </a:extLst>
          </p:cNvPr>
          <p:cNvSpPr txBox="1"/>
          <p:nvPr/>
        </p:nvSpPr>
        <p:spPr>
          <a:xfrm>
            <a:off x="381113" y="4237357"/>
            <a:ext cx="8222090" cy="300082"/>
          </a:xfrm>
          <a:prstGeom prst="rect">
            <a:avLst/>
          </a:prstGeom>
          <a:noFill/>
        </p:spPr>
        <p:txBody>
          <a:bodyPr wrap="square">
            <a:spAutoFit/>
          </a:bodyPr>
          <a:lstStyle/>
          <a:p>
            <a:r>
              <a:rPr lang="en-GB" sz="1350" dirty="0"/>
              <a:t>The role of ‘</a:t>
            </a:r>
            <a:r>
              <a:rPr lang="en-GB" sz="1350" b="1" dirty="0"/>
              <a:t>provider collaboratives</a:t>
            </a:r>
            <a:r>
              <a:rPr lang="en-GB" sz="1350" dirty="0"/>
              <a:t>’ will also be increasingly important.</a:t>
            </a:r>
          </a:p>
        </p:txBody>
      </p:sp>
      <p:pic>
        <p:nvPicPr>
          <p:cNvPr id="11" name="Content Placeholder 11">
            <a:extLst>
              <a:ext uri="{FF2B5EF4-FFF2-40B4-BE49-F238E27FC236}">
                <a16:creationId xmlns:a16="http://schemas.microsoft.com/office/drawing/2014/main" id="{4EB4E1BA-0D6A-4963-A11E-D7C377BE8287}"/>
              </a:ext>
            </a:extLst>
          </p:cNvPr>
          <p:cNvPicPr>
            <a:picLocks noChangeAspect="1"/>
          </p:cNvPicPr>
          <p:nvPr/>
        </p:nvPicPr>
        <p:blipFill>
          <a:blip r:embed="rId3"/>
          <a:stretch>
            <a:fillRect/>
          </a:stretch>
        </p:blipFill>
        <p:spPr>
          <a:xfrm>
            <a:off x="4716016" y="870024"/>
            <a:ext cx="3761877" cy="3234001"/>
          </a:xfrm>
          <a:prstGeom prst="rect">
            <a:avLst/>
          </a:prstGeom>
          <a:ln w="38100" cap="sq">
            <a:solidFill>
              <a:schemeClr val="accent2"/>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6040824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33A1563F-C154-4704-BB3B-3B3C35F4A079}"/>
              </a:ext>
            </a:extLst>
          </p:cNvPr>
          <p:cNvSpPr>
            <a:spLocks noGrp="1"/>
          </p:cNvSpPr>
          <p:nvPr>
            <p:ph type="title"/>
          </p:nvPr>
        </p:nvSpPr>
        <p:spPr>
          <a:xfrm>
            <a:off x="395288" y="340607"/>
            <a:ext cx="6120928" cy="792169"/>
          </a:xfrm>
        </p:spPr>
        <p:txBody>
          <a:bodyPr/>
          <a:lstStyle/>
          <a:p>
            <a:r>
              <a:rPr lang="en-GB" dirty="0"/>
              <a:t>ICSs: understanding the detail</a:t>
            </a:r>
          </a:p>
        </p:txBody>
      </p:sp>
      <p:pic>
        <p:nvPicPr>
          <p:cNvPr id="12" name="Content Placeholder 11">
            <a:extLst>
              <a:ext uri="{FF2B5EF4-FFF2-40B4-BE49-F238E27FC236}">
                <a16:creationId xmlns:a16="http://schemas.microsoft.com/office/drawing/2014/main" id="{DB43C375-1E31-4149-A722-0F9B975A3033}"/>
              </a:ext>
            </a:extLst>
          </p:cNvPr>
          <p:cNvPicPr>
            <a:picLocks noGrp="1" noChangeAspect="1"/>
          </p:cNvPicPr>
          <p:nvPr>
            <p:ph sz="quarter" idx="13"/>
          </p:nvPr>
        </p:nvPicPr>
        <p:blipFill rotWithShape="1">
          <a:blip r:embed="rId3"/>
          <a:srcRect r="3432"/>
          <a:stretch/>
        </p:blipFill>
        <p:spPr>
          <a:xfrm>
            <a:off x="107504" y="976803"/>
            <a:ext cx="4398451" cy="3191481"/>
          </a:xfrm>
        </p:spPr>
      </p:pic>
      <p:sp>
        <p:nvSpPr>
          <p:cNvPr id="18" name="Content Placeholder 17">
            <a:extLst>
              <a:ext uri="{FF2B5EF4-FFF2-40B4-BE49-F238E27FC236}">
                <a16:creationId xmlns:a16="http://schemas.microsoft.com/office/drawing/2014/main" id="{E6CF3CF3-DBEB-41A8-AD6B-F46064C46041}"/>
              </a:ext>
            </a:extLst>
          </p:cNvPr>
          <p:cNvSpPr>
            <a:spLocks noGrp="1"/>
          </p:cNvSpPr>
          <p:nvPr>
            <p:ph sz="quarter" idx="14"/>
          </p:nvPr>
        </p:nvSpPr>
        <p:spPr>
          <a:xfrm>
            <a:off x="4638046" y="1060376"/>
            <a:ext cx="4176711" cy="2459837"/>
          </a:xfrm>
        </p:spPr>
        <p:txBody>
          <a:bodyPr/>
          <a:lstStyle/>
          <a:p>
            <a:r>
              <a:rPr lang="en-GB" sz="1600" dirty="0"/>
              <a:t>More detail at:</a:t>
            </a:r>
            <a:endParaRPr lang="en-GB" sz="1600" dirty="0">
              <a:hlinkClick r:id="rId4"/>
            </a:endParaRPr>
          </a:p>
          <a:p>
            <a:endParaRPr lang="en-GB" sz="1600" dirty="0">
              <a:hlinkClick r:id="rId4"/>
            </a:endParaRPr>
          </a:p>
          <a:p>
            <a:r>
              <a:rPr lang="en-GB" sz="1400" dirty="0">
                <a:hlinkClick r:id="rId4"/>
              </a:rPr>
              <a:t>www.kingsfund.org.uk/audio-video/integrated-care-systems-health-and-care-act</a:t>
            </a:r>
            <a:endParaRPr lang="en-GB" sz="1400" dirty="0"/>
          </a:p>
          <a:p>
            <a:r>
              <a:rPr lang="en-GB" sz="1400" dirty="0">
                <a:hlinkClick r:id="rId5"/>
              </a:rPr>
              <a:t>www.kingsfund.org.uk/publications/integrated-care-systems-explained</a:t>
            </a:r>
            <a:r>
              <a:rPr lang="en-GB" sz="1400" dirty="0"/>
              <a:t> </a:t>
            </a:r>
          </a:p>
          <a:p>
            <a:endParaRPr lang="en-GB" sz="1600" dirty="0"/>
          </a:p>
          <a:p>
            <a:endParaRPr lang="en-GB" i="1" dirty="0"/>
          </a:p>
        </p:txBody>
      </p:sp>
      <p:sp>
        <p:nvSpPr>
          <p:cNvPr id="7" name="Date Placeholder 6">
            <a:extLst>
              <a:ext uri="{FF2B5EF4-FFF2-40B4-BE49-F238E27FC236}">
                <a16:creationId xmlns:a16="http://schemas.microsoft.com/office/drawing/2014/main" id="{97BF85FB-CC33-4CA1-B726-34E99C96F1BD}"/>
              </a:ext>
            </a:extLst>
          </p:cNvPr>
          <p:cNvSpPr>
            <a:spLocks noGrp="1"/>
          </p:cNvSpPr>
          <p:nvPr>
            <p:ph type="dt" sz="half" idx="10"/>
          </p:nvPr>
        </p:nvSpPr>
        <p:spPr/>
        <p:txBody>
          <a:bodyPr/>
          <a:lstStyle/>
          <a:p>
            <a:fld id="{FA4EAF5E-D4DA-44C6-B89F-EE1B80808266}" type="datetimeyyyy">
              <a:rPr lang="en-GB" smtClean="0"/>
              <a:t>2022</a:t>
            </a:fld>
            <a:endParaRPr lang="en-GB" dirty="0"/>
          </a:p>
        </p:txBody>
      </p:sp>
      <p:sp>
        <p:nvSpPr>
          <p:cNvPr id="8" name="Footer Placeholder 7">
            <a:extLst>
              <a:ext uri="{FF2B5EF4-FFF2-40B4-BE49-F238E27FC236}">
                <a16:creationId xmlns:a16="http://schemas.microsoft.com/office/drawing/2014/main" id="{A96ED7C1-F1F9-480F-9C06-5AF19CDCAE45}"/>
              </a:ext>
            </a:extLst>
          </p:cNvPr>
          <p:cNvSpPr>
            <a:spLocks noGrp="1"/>
          </p:cNvSpPr>
          <p:nvPr>
            <p:ph type="ftr" sz="quarter" idx="11"/>
          </p:nvPr>
        </p:nvSpPr>
        <p:spPr/>
        <p:txBody>
          <a:bodyPr/>
          <a:lstStyle/>
          <a:p>
            <a:r>
              <a:rPr lang="en-GB"/>
              <a:t>© The King's Fund </a:t>
            </a:r>
            <a:endParaRPr lang="en-GB" dirty="0"/>
          </a:p>
        </p:txBody>
      </p:sp>
    </p:spTree>
    <p:extLst>
      <p:ext uri="{BB962C8B-B14F-4D97-AF65-F5344CB8AC3E}">
        <p14:creationId xmlns:p14="http://schemas.microsoft.com/office/powerpoint/2010/main" val="28347013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304A8-CC13-4BDE-91CD-6A0E7CD64673}"/>
              </a:ext>
            </a:extLst>
          </p:cNvPr>
          <p:cNvSpPr>
            <a:spLocks noGrp="1"/>
          </p:cNvSpPr>
          <p:nvPr>
            <p:ph type="title"/>
          </p:nvPr>
        </p:nvSpPr>
        <p:spPr/>
        <p:txBody>
          <a:bodyPr/>
          <a:lstStyle/>
          <a:p>
            <a:r>
              <a:rPr lang="en-GB" dirty="0"/>
              <a:t>Risks and opportunities</a:t>
            </a:r>
          </a:p>
        </p:txBody>
      </p:sp>
      <p:sp>
        <p:nvSpPr>
          <p:cNvPr id="3" name="Content Placeholder 2">
            <a:extLst>
              <a:ext uri="{FF2B5EF4-FFF2-40B4-BE49-F238E27FC236}">
                <a16:creationId xmlns:a16="http://schemas.microsoft.com/office/drawing/2014/main" id="{2271C3FB-EFAD-48D9-AEAA-AD1D65475C64}"/>
              </a:ext>
            </a:extLst>
          </p:cNvPr>
          <p:cNvSpPr>
            <a:spLocks noGrp="1"/>
          </p:cNvSpPr>
          <p:nvPr>
            <p:ph sz="quarter" idx="13"/>
          </p:nvPr>
        </p:nvSpPr>
        <p:spPr>
          <a:xfrm>
            <a:off x="378944" y="917802"/>
            <a:ext cx="8353425" cy="3309483"/>
          </a:xfrm>
        </p:spPr>
        <p:txBody>
          <a:bodyPr/>
          <a:lstStyle/>
          <a:p>
            <a:pPr marL="257175" indent="-257175">
              <a:buFont typeface="Arial" panose="020B0604020202020204" pitchFamily="34" charset="0"/>
              <a:buChar char="•"/>
            </a:pPr>
            <a:r>
              <a:rPr lang="en-GB" sz="1400" dirty="0"/>
              <a:t>ICSs have been “born into a storm”: performance, workforce, estates, economy, political instability</a:t>
            </a:r>
          </a:p>
          <a:p>
            <a:pPr marL="257175" indent="-257175">
              <a:buFont typeface="Arial" panose="020B0604020202020204" pitchFamily="34" charset="0"/>
              <a:buChar char="•"/>
            </a:pPr>
            <a:r>
              <a:rPr lang="en-GB" sz="1400" dirty="0"/>
              <a:t>Risk of a short-term focus on immediate operational priorities at the expense of longer term objectives, and of unrealistic expectations/ asks</a:t>
            </a:r>
          </a:p>
          <a:p>
            <a:pPr marL="257175" indent="-257175">
              <a:buFont typeface="Arial" panose="020B0604020202020204" pitchFamily="34" charset="0"/>
              <a:buChar char="•"/>
            </a:pPr>
            <a:r>
              <a:rPr lang="en-GB" sz="1400" dirty="0"/>
              <a:t>Some major barriers to integration remain; ICSs only take us so far on the path to integration e.g. structural differences in NHS/ LA funding remain </a:t>
            </a:r>
          </a:p>
          <a:p>
            <a:pPr marL="257175" indent="-257175">
              <a:buFont typeface="Arial" panose="020B0604020202020204" pitchFamily="34" charset="0"/>
              <a:buChar char="•"/>
            </a:pPr>
            <a:r>
              <a:rPr lang="en-GB" sz="1400" dirty="0"/>
              <a:t>But there is strong support for and commitment to the reforms and objectives around tackling inequalities and improving population health remain front and centre locally, even if national attention is elsewhere</a:t>
            </a:r>
          </a:p>
          <a:p>
            <a:pPr marL="257175" indent="-257175">
              <a:buFont typeface="Arial" panose="020B0604020202020204" pitchFamily="34" charset="0"/>
              <a:buChar char="•"/>
            </a:pPr>
            <a:r>
              <a:rPr lang="en-GB" sz="1400" dirty="0"/>
              <a:t>key opportunities include: closer connections between the NHS and local government and VCS built on an ethos of equal partnership; a renewed strategic focus on action to drive improvements in population health and inequalities; new ways of working with communities and citizens</a:t>
            </a:r>
          </a:p>
        </p:txBody>
      </p:sp>
      <p:sp>
        <p:nvSpPr>
          <p:cNvPr id="4" name="Content Placeholder 3">
            <a:extLst>
              <a:ext uri="{FF2B5EF4-FFF2-40B4-BE49-F238E27FC236}">
                <a16:creationId xmlns:a16="http://schemas.microsoft.com/office/drawing/2014/main" id="{3F6986E5-C36B-400D-9B3F-8E3AF8C0659C}"/>
              </a:ext>
            </a:extLst>
          </p:cNvPr>
          <p:cNvSpPr>
            <a:spLocks noGrp="1"/>
          </p:cNvSpPr>
          <p:nvPr>
            <p:ph sz="quarter" idx="17"/>
          </p:nvPr>
        </p:nvSpPr>
        <p:spPr/>
        <p:txBody>
          <a:bodyPr/>
          <a:lstStyle/>
          <a:p>
            <a:endParaRPr lang="en-GB"/>
          </a:p>
        </p:txBody>
      </p:sp>
      <p:sp>
        <p:nvSpPr>
          <p:cNvPr id="5" name="Content Placeholder 4">
            <a:extLst>
              <a:ext uri="{FF2B5EF4-FFF2-40B4-BE49-F238E27FC236}">
                <a16:creationId xmlns:a16="http://schemas.microsoft.com/office/drawing/2014/main" id="{B1DBC964-E491-454E-9B44-0CF8FA804850}"/>
              </a:ext>
            </a:extLst>
          </p:cNvPr>
          <p:cNvSpPr>
            <a:spLocks noGrp="1"/>
          </p:cNvSpPr>
          <p:nvPr>
            <p:ph sz="quarter" idx="18"/>
          </p:nvPr>
        </p:nvSpPr>
        <p:spPr/>
        <p:txBody>
          <a:bodyPr/>
          <a:lstStyle/>
          <a:p>
            <a:endParaRPr lang="en-GB"/>
          </a:p>
        </p:txBody>
      </p:sp>
      <p:sp>
        <p:nvSpPr>
          <p:cNvPr id="6" name="Content Placeholder 5">
            <a:extLst>
              <a:ext uri="{FF2B5EF4-FFF2-40B4-BE49-F238E27FC236}">
                <a16:creationId xmlns:a16="http://schemas.microsoft.com/office/drawing/2014/main" id="{8547AA80-BB27-453A-9596-819B5635F788}"/>
              </a:ext>
            </a:extLst>
          </p:cNvPr>
          <p:cNvSpPr>
            <a:spLocks noGrp="1"/>
          </p:cNvSpPr>
          <p:nvPr>
            <p:ph sz="quarter" idx="19"/>
          </p:nvPr>
        </p:nvSpPr>
        <p:spPr/>
        <p:txBody>
          <a:bodyPr/>
          <a:lstStyle/>
          <a:p>
            <a:endParaRPr lang="en-GB"/>
          </a:p>
        </p:txBody>
      </p:sp>
      <p:sp>
        <p:nvSpPr>
          <p:cNvPr id="7" name="Date Placeholder 6">
            <a:extLst>
              <a:ext uri="{FF2B5EF4-FFF2-40B4-BE49-F238E27FC236}">
                <a16:creationId xmlns:a16="http://schemas.microsoft.com/office/drawing/2014/main" id="{10C32977-52B4-452C-A1FD-0A5A44F36650}"/>
              </a:ext>
            </a:extLst>
          </p:cNvPr>
          <p:cNvSpPr>
            <a:spLocks noGrp="1"/>
          </p:cNvSpPr>
          <p:nvPr>
            <p:ph type="dt" sz="half" idx="10"/>
          </p:nvPr>
        </p:nvSpPr>
        <p:spPr/>
        <p:txBody>
          <a:bodyPr/>
          <a:lstStyle/>
          <a:p>
            <a:fld id="{FA4EAF5E-D4DA-44C6-B89F-EE1B80808266}" type="datetimeyyyy">
              <a:rPr lang="en-GB" smtClean="0"/>
              <a:t>2022</a:t>
            </a:fld>
            <a:endParaRPr lang="en-GB" dirty="0"/>
          </a:p>
        </p:txBody>
      </p:sp>
      <p:sp>
        <p:nvSpPr>
          <p:cNvPr id="8" name="Footer Placeholder 7">
            <a:extLst>
              <a:ext uri="{FF2B5EF4-FFF2-40B4-BE49-F238E27FC236}">
                <a16:creationId xmlns:a16="http://schemas.microsoft.com/office/drawing/2014/main" id="{DD732646-C378-4F40-B73A-0054F59E554E}"/>
              </a:ext>
            </a:extLst>
          </p:cNvPr>
          <p:cNvSpPr>
            <a:spLocks noGrp="1"/>
          </p:cNvSpPr>
          <p:nvPr>
            <p:ph type="ftr" sz="quarter" idx="11"/>
          </p:nvPr>
        </p:nvSpPr>
        <p:spPr/>
        <p:txBody>
          <a:bodyPr/>
          <a:lstStyle/>
          <a:p>
            <a:r>
              <a:rPr lang="en-GB"/>
              <a:t>© The King's Fund </a:t>
            </a:r>
            <a:endParaRPr lang="en-GB" dirty="0"/>
          </a:p>
        </p:txBody>
      </p:sp>
    </p:spTree>
    <p:extLst>
      <p:ext uri="{BB962C8B-B14F-4D97-AF65-F5344CB8AC3E}">
        <p14:creationId xmlns:p14="http://schemas.microsoft.com/office/powerpoint/2010/main" val="18686916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Thank you</a:t>
            </a:r>
          </a:p>
        </p:txBody>
      </p:sp>
      <p:sp>
        <p:nvSpPr>
          <p:cNvPr id="6" name="Content Placeholder 5"/>
          <p:cNvSpPr>
            <a:spLocks noGrp="1"/>
          </p:cNvSpPr>
          <p:nvPr>
            <p:ph sz="quarter" idx="17"/>
          </p:nvPr>
        </p:nvSpPr>
        <p:spPr/>
        <p:txBody>
          <a:bodyPr/>
          <a:lstStyle/>
          <a:p>
            <a:endParaRPr lang="en-GB"/>
          </a:p>
        </p:txBody>
      </p:sp>
      <p:sp>
        <p:nvSpPr>
          <p:cNvPr id="7" name="Content Placeholder 6"/>
          <p:cNvSpPr>
            <a:spLocks noGrp="1"/>
          </p:cNvSpPr>
          <p:nvPr>
            <p:ph sz="quarter" idx="18"/>
          </p:nvPr>
        </p:nvSpPr>
        <p:spPr/>
        <p:txBody>
          <a:bodyPr/>
          <a:lstStyle/>
          <a:p>
            <a:endParaRPr lang="en-GB"/>
          </a:p>
        </p:txBody>
      </p:sp>
      <p:sp>
        <p:nvSpPr>
          <p:cNvPr id="8" name="Content Placeholder 7"/>
          <p:cNvSpPr>
            <a:spLocks noGrp="1"/>
          </p:cNvSpPr>
          <p:nvPr>
            <p:ph sz="quarter" idx="19"/>
          </p:nvPr>
        </p:nvSpPr>
        <p:spPr/>
        <p:txBody>
          <a:bodyPr/>
          <a:lstStyle/>
          <a:p>
            <a:endParaRPr lang="en-GB"/>
          </a:p>
        </p:txBody>
      </p:sp>
      <p:sp>
        <p:nvSpPr>
          <p:cNvPr id="2" name="Date Placeholder 1">
            <a:extLst>
              <a:ext uri="{FF2B5EF4-FFF2-40B4-BE49-F238E27FC236}">
                <a16:creationId xmlns:a16="http://schemas.microsoft.com/office/drawing/2014/main" id="{C07DB74E-B4C8-48FF-B332-A471732D9CB0}"/>
              </a:ext>
            </a:extLst>
          </p:cNvPr>
          <p:cNvSpPr>
            <a:spLocks noGrp="1"/>
          </p:cNvSpPr>
          <p:nvPr>
            <p:ph type="dt" sz="half" idx="10"/>
          </p:nvPr>
        </p:nvSpPr>
        <p:spPr>
          <a:xfrm>
            <a:off x="8524335" y="4786162"/>
            <a:ext cx="216000" cy="356400"/>
          </a:xfrm>
        </p:spPr>
        <p:txBody>
          <a:bodyPr/>
          <a:lstStyle/>
          <a:p>
            <a:fld id="{FFECFC77-1C45-4EAB-B000-6CF6C7EB872C}" type="datetimeyyyy">
              <a:rPr lang="en-GB" smtClean="0"/>
              <a:t>2022</a:t>
            </a:fld>
            <a:endParaRPr lang="en-GB"/>
          </a:p>
        </p:txBody>
      </p:sp>
      <p:sp>
        <p:nvSpPr>
          <p:cNvPr id="3" name="Footer Placeholder 2">
            <a:extLst>
              <a:ext uri="{FF2B5EF4-FFF2-40B4-BE49-F238E27FC236}">
                <a16:creationId xmlns:a16="http://schemas.microsoft.com/office/drawing/2014/main" id="{5D4B0EF4-60EA-4F8E-90B2-63DDB52246E4}"/>
              </a:ext>
            </a:extLst>
          </p:cNvPr>
          <p:cNvSpPr>
            <a:spLocks noGrp="1"/>
          </p:cNvSpPr>
          <p:nvPr>
            <p:ph type="ftr" sz="quarter" idx="11"/>
          </p:nvPr>
        </p:nvSpPr>
        <p:spPr>
          <a:xfrm>
            <a:off x="7766302" y="4786162"/>
            <a:ext cx="756000" cy="356400"/>
          </a:xfrm>
        </p:spPr>
        <p:txBody>
          <a:bodyPr/>
          <a:lstStyle/>
          <a:p>
            <a:r>
              <a:rPr lang="en-GB"/>
              <a:t>© The King's Fund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theme/theme1.xml><?xml version="1.0" encoding="utf-8"?>
<a:theme xmlns:a="http://schemas.openxmlformats.org/drawingml/2006/main" name="Kings Fund Red Palette">
  <a:themeElements>
    <a:clrScheme name="Kings Fund Red">
      <a:dk1>
        <a:sysClr val="windowText" lastClr="000000"/>
      </a:dk1>
      <a:lt1>
        <a:sysClr val="window" lastClr="FFFFFF"/>
      </a:lt1>
      <a:dk2>
        <a:srgbClr val="6E2639"/>
      </a:dk2>
      <a:lt2>
        <a:srgbClr val="FFFFFF"/>
      </a:lt2>
      <a:accent1>
        <a:srgbClr val="6E2639"/>
      </a:accent1>
      <a:accent2>
        <a:srgbClr val="C90C0F"/>
      </a:accent2>
      <a:accent3>
        <a:srgbClr val="E54800"/>
      </a:accent3>
      <a:accent4>
        <a:srgbClr val="FF9F00"/>
      </a:accent4>
      <a:accent5>
        <a:srgbClr val="6E2639"/>
      </a:accent5>
      <a:accent6>
        <a:srgbClr val="C90C0F"/>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presentation_2022" id="{0C27F6BF-5679-45FC-B162-8F86D6C2DBF3}" vid="{910201E8-DDED-43A2-B0F5-23DBC431638C}"/>
    </a:ext>
  </a:extLst>
</a:theme>
</file>

<file path=ppt/theme/theme2.xml><?xml version="1.0" encoding="utf-8"?>
<a:theme xmlns:a="http://schemas.openxmlformats.org/drawingml/2006/main" name="Kings Fund Blue Palette">
  <a:themeElements>
    <a:clrScheme name="Kings Fund Blue">
      <a:dk1>
        <a:sysClr val="windowText" lastClr="000000"/>
      </a:dk1>
      <a:lt1>
        <a:sysClr val="window" lastClr="FFFFFF"/>
      </a:lt1>
      <a:dk2>
        <a:srgbClr val="004A60"/>
      </a:dk2>
      <a:lt2>
        <a:srgbClr val="FFFFFF"/>
      </a:lt2>
      <a:accent1>
        <a:srgbClr val="004A60"/>
      </a:accent1>
      <a:accent2>
        <a:srgbClr val="006686"/>
      </a:accent2>
      <a:accent3>
        <a:srgbClr val="009ACF"/>
      </a:accent3>
      <a:accent4>
        <a:srgbClr val="40BDE8"/>
      </a:accent4>
      <a:accent5>
        <a:srgbClr val="004A60"/>
      </a:accent5>
      <a:accent6>
        <a:srgbClr val="006686"/>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presentation_2022" id="{0C27F6BF-5679-45FC-B162-8F86D6C2DBF3}" vid="{F52EBC19-36D4-4180-92FD-36A713C063D1}"/>
    </a:ext>
  </a:extLst>
</a:theme>
</file>

<file path=ppt/theme/theme3.xml><?xml version="1.0" encoding="utf-8"?>
<a:theme xmlns:a="http://schemas.openxmlformats.org/drawingml/2006/main" name="Kings Fund Green Palette">
  <a:themeElements>
    <a:clrScheme name="Kings Fund Green">
      <a:dk1>
        <a:sysClr val="windowText" lastClr="000000"/>
      </a:dk1>
      <a:lt1>
        <a:sysClr val="window" lastClr="FFFFFF"/>
      </a:lt1>
      <a:dk2>
        <a:srgbClr val="404F24"/>
      </a:dk2>
      <a:lt2>
        <a:srgbClr val="FFFFFF"/>
      </a:lt2>
      <a:accent1>
        <a:srgbClr val="404F24"/>
      </a:accent1>
      <a:accent2>
        <a:srgbClr val="388437"/>
      </a:accent2>
      <a:accent3>
        <a:srgbClr val="9FAA00"/>
      </a:accent3>
      <a:accent4>
        <a:srgbClr val="D3E13C"/>
      </a:accent4>
      <a:accent5>
        <a:srgbClr val="404F24"/>
      </a:accent5>
      <a:accent6>
        <a:srgbClr val="388437"/>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presentation_2022" id="{0C27F6BF-5679-45FC-B162-8F86D6C2DBF3}" vid="{0C6799B5-6012-4D65-AB7B-47B6AFC09C28}"/>
    </a:ext>
  </a:extLst>
</a:theme>
</file>

<file path=ppt/theme/theme4.xml><?xml version="1.0" encoding="utf-8"?>
<a:theme xmlns:a="http://schemas.openxmlformats.org/drawingml/2006/main" name="Kings Fund Purple Palette">
  <a:themeElements>
    <a:clrScheme name="Kings Fund Purple">
      <a:dk1>
        <a:sysClr val="windowText" lastClr="000000"/>
      </a:dk1>
      <a:lt1>
        <a:sysClr val="window" lastClr="FFFFFF"/>
      </a:lt1>
      <a:dk2>
        <a:srgbClr val="381D59"/>
      </a:dk2>
      <a:lt2>
        <a:srgbClr val="FFFFFF"/>
      </a:lt2>
      <a:accent1>
        <a:srgbClr val="381D59"/>
      </a:accent1>
      <a:accent2>
        <a:srgbClr val="782182"/>
      </a:accent2>
      <a:accent3>
        <a:srgbClr val="A24CC8"/>
      </a:accent3>
      <a:accent4>
        <a:srgbClr val="CFA5E4"/>
      </a:accent4>
      <a:accent5>
        <a:srgbClr val="381D59"/>
      </a:accent5>
      <a:accent6>
        <a:srgbClr val="782182"/>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presentation_2022" id="{0C27F6BF-5679-45FC-B162-8F86D6C2DBF3}" vid="{2D3BCE9C-5728-460D-915B-412744940059}"/>
    </a:ext>
  </a:extLst>
</a:theme>
</file>

<file path=ppt/theme/theme5.xml><?xml version="1.0" encoding="utf-8"?>
<a:theme xmlns:a="http://schemas.openxmlformats.org/drawingml/2006/main" name="Kings Fund Black Palette">
  <a:themeElements>
    <a:clrScheme name="Kings Fund Red">
      <a:dk1>
        <a:sysClr val="windowText" lastClr="000000"/>
      </a:dk1>
      <a:lt1>
        <a:sysClr val="window" lastClr="FFFFFF"/>
      </a:lt1>
      <a:dk2>
        <a:srgbClr val="6E2639"/>
      </a:dk2>
      <a:lt2>
        <a:srgbClr val="FFFFFF"/>
      </a:lt2>
      <a:accent1>
        <a:srgbClr val="6E2639"/>
      </a:accent1>
      <a:accent2>
        <a:srgbClr val="C90C0F"/>
      </a:accent2>
      <a:accent3>
        <a:srgbClr val="E54800"/>
      </a:accent3>
      <a:accent4>
        <a:srgbClr val="FF9F00"/>
      </a:accent4>
      <a:accent5>
        <a:srgbClr val="6E2639"/>
      </a:accent5>
      <a:accent6>
        <a:srgbClr val="C90C0F"/>
      </a:accent6>
      <a:hlink>
        <a:srgbClr val="000000"/>
      </a:hlink>
      <a:folHlink>
        <a:srgbClr val="000000"/>
      </a:folHlink>
    </a:clrScheme>
    <a:fontScheme name="Kings Fund">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76200">
          <a:solidFill>
            <a:schemeClr val="accent4"/>
          </a:solidFill>
        </a:ln>
      </a:spPr>
      <a:bodyPr rtlCol="0" anchor="ctr"/>
      <a:lstStyle>
        <a:defPPr algn="ctr">
          <a:defRPr sz="1600" b="1"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762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KF-presentation_2022" id="{0C27F6BF-5679-45FC-B162-8F86D6C2DBF3}" vid="{08021343-350F-49D1-8FF0-42D18C6E412F}"/>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C0A1767E32AC4A9CE0D994742C86C6" ma:contentTypeVersion="2" ma:contentTypeDescription="Create a new document." ma:contentTypeScope="" ma:versionID="3c8ab02236c268a0de61061ad8f34981">
  <xsd:schema xmlns:xsd="http://www.w3.org/2001/XMLSchema" xmlns:xs="http://www.w3.org/2001/XMLSchema" xmlns:p="http://schemas.microsoft.com/office/2006/metadata/properties" xmlns:ns2="ee262e2d-8ba5-42e5-a088-59e961ec7163" targetNamespace="http://schemas.microsoft.com/office/2006/metadata/properties" ma:root="true" ma:fieldsID="2feff9523b20cd63c1131e9e9e52ab32" ns2:_="">
    <xsd:import namespace="ee262e2d-8ba5-42e5-a088-59e961ec7163"/>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262e2d-8ba5-42e5-a088-59e961ec71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6C8DDD0-DFBB-4E2F-B703-0F87A557CB03}">
  <ds:schemaRefs>
    <ds:schemaRef ds:uri="http://schemas.microsoft.com/sharepoint/v3/contenttype/forms"/>
  </ds:schemaRefs>
</ds:datastoreItem>
</file>

<file path=customXml/itemProps2.xml><?xml version="1.0" encoding="utf-8"?>
<ds:datastoreItem xmlns:ds="http://schemas.openxmlformats.org/officeDocument/2006/customXml" ds:itemID="{6267226E-97E3-4CE3-BF2A-9CDE591474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262e2d-8ba5-42e5-a088-59e961ec71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86E97C-CF0D-4289-9F22-86A96A7A257D}">
  <ds:schemaRefs>
    <ds:schemaRef ds:uri="http://schemas.microsoft.com/office/2006/metadata/properties"/>
    <ds:schemaRef ds:uri="ee262e2d-8ba5-42e5-a088-59e961ec7163"/>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KF-presentation_2022</Template>
  <TotalTime>282</TotalTime>
  <Words>627</Words>
  <Application>Microsoft Office PowerPoint</Application>
  <PresentationFormat>Custom</PresentationFormat>
  <Paragraphs>112</Paragraphs>
  <Slides>9</Slides>
  <Notes>9</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9</vt:i4>
      </vt:variant>
    </vt:vector>
  </HeadingPairs>
  <TitlesOfParts>
    <vt:vector size="19" baseType="lpstr">
      <vt:lpstr>Arial</vt:lpstr>
      <vt:lpstr>Calibri</vt:lpstr>
      <vt:lpstr>Lato</vt:lpstr>
      <vt:lpstr>Verdana</vt:lpstr>
      <vt:lpstr>Wingdings</vt:lpstr>
      <vt:lpstr>Kings Fund Red Palette</vt:lpstr>
      <vt:lpstr>Kings Fund Blue Palette</vt:lpstr>
      <vt:lpstr>Kings Fund Green Palette</vt:lpstr>
      <vt:lpstr>Kings Fund Purple Palette</vt:lpstr>
      <vt:lpstr>Kings Fund Black Palette</vt:lpstr>
      <vt:lpstr>Integrated care systems </vt:lpstr>
      <vt:lpstr>Integrated care systems</vt:lpstr>
      <vt:lpstr>Integrated care systems in England</vt:lpstr>
      <vt:lpstr>What is the point of ICSs? </vt:lpstr>
      <vt:lpstr>What do ICSs look like?</vt:lpstr>
      <vt:lpstr>Systems places and neighbourhoods</vt:lpstr>
      <vt:lpstr>ICSs: understanding the detail</vt:lpstr>
      <vt:lpstr>Risks and opportunities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Anna Charles</dc:creator>
  <cp:keywords>The King’s Fund;template</cp:keywords>
  <cp:lastModifiedBy>Anna Charles</cp:lastModifiedBy>
  <cp:revision>2</cp:revision>
  <cp:lastPrinted>2022-11-22T13:44:33Z</cp:lastPrinted>
  <dcterms:created xsi:type="dcterms:W3CDTF">2022-11-18T11:00:44Z</dcterms:created>
  <dcterms:modified xsi:type="dcterms:W3CDTF">2022-11-29T09:22:38Z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0x01010047C0A1767E32AC4A9CE0D994742C86C6</vt:lpwstr>
  </property>
  <property fmtid="{D5CDD505-2E9C-101B-9397-08002B2CF9AE}" pid="3" name="_dlc_DocIdItemGuid">
    <vt:lpwstr>3985d84e-382f-4aa3-bed8-3ac76f62eb01</vt:lpwstr>
  </property>
  <property fmtid="{D5CDD505-2E9C-101B-9397-08002B2CF9AE}" pid="4" name="Kings Fund Keywords">
    <vt:lpwstr>1753;#Template|d5d98182-7a4d-4249-9180-a19087bb563a</vt:lpwstr>
  </property>
  <property fmtid="{D5CDD505-2E9C-101B-9397-08002B2CF9AE}" pid="5" name="SubjectKeyword">
    <vt:lpwstr>1468;#Branding|8574c4d4-ce90-4ee9-b857-328879163bfe</vt:lpwstr>
  </property>
</Properties>
</file>