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310" r:id="rId2"/>
    <p:sldId id="329" r:id="rId3"/>
    <p:sldId id="318" r:id="rId4"/>
    <p:sldId id="332" r:id="rId5"/>
    <p:sldId id="333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2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330072"/>
    <a:srgbClr val="7C2855"/>
    <a:srgbClr val="008091"/>
    <a:srgbClr val="00ABC1"/>
    <a:srgbClr val="009DCC"/>
    <a:srgbClr val="768692"/>
    <a:srgbClr val="004992"/>
    <a:srgbClr val="3FBCED"/>
    <a:srgbClr val="A0C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/>
    <p:restoredTop sz="74359" autoAdjust="0"/>
  </p:normalViewPr>
  <p:slideViewPr>
    <p:cSldViewPr snapToGrid="0" snapToObjects="1" showGuides="1">
      <p:cViewPr>
        <p:scale>
          <a:sx n="40" d="100"/>
          <a:sy n="40" d="100"/>
        </p:scale>
        <p:origin x="1670" y="17"/>
      </p:cViewPr>
      <p:guideLst>
        <p:guide orient="horz" pos="2160"/>
        <p:guide pos="12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-3774" y="-8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F51FAD-3426-B046-857E-14B2869A31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A1D01-F111-F74C-8CF6-67F5E98EF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D73561-8DD1-464E-8D4D-E40F5520F44B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6D5715-D569-B94C-AE11-FDB52BF817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E31D0-3C1F-7C46-886B-D85F2C3950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DE125BD-8F06-DC4F-9F75-1B2169AF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993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81C7885-A08B-A349-8248-72A00B8B0AE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65568A3-A032-DB43-BE59-9101CE2CE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135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568A3-A032-DB43-BE59-9101CE2CEB55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0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568A3-A032-DB43-BE59-9101CE2CEB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61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568A3-A032-DB43-BE59-9101CE2CEB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14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568A3-A032-DB43-BE59-9101CE2CEB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43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568A3-A032-DB43-BE59-9101CE2CEB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0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lthier Together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8F07BEE-A03F-B44A-8D3D-89DF68C46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" y="4326915"/>
            <a:ext cx="9143063" cy="25536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A41831-5A3C-3A48-AD68-BBD13E80BD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" y="246889"/>
            <a:ext cx="5073597" cy="1194285"/>
          </a:xfrm>
          <a:prstGeom prst="rect">
            <a:avLst/>
          </a:prstGeom>
        </p:spPr>
      </p:pic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04904" y="1821708"/>
            <a:ext cx="8642763" cy="1014413"/>
          </a:xfrm>
        </p:spPr>
        <p:txBody>
          <a:bodyPr/>
          <a:lstStyle>
            <a:lvl1pPr marL="0" indent="0">
              <a:buNone/>
              <a:defRPr sz="4000" b="1">
                <a:latin typeface="+mj-lt"/>
              </a:defRPr>
            </a:lvl1pPr>
          </a:lstStyle>
          <a:p>
            <a:pPr lvl="0"/>
            <a:r>
              <a:rPr lang="en-US" dirty="0"/>
              <a:t>Heading goes here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04787" y="2928078"/>
            <a:ext cx="8642849" cy="95567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Subheading text here – name, role, date </a:t>
            </a:r>
            <a:r>
              <a:rPr lang="en-US" dirty="0" err="1"/>
              <a:t>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16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lthier Together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7622A3-D00A-AD41-B11E-E65A3822C9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089196"/>
            <a:ext cx="9143062" cy="78207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0F736D-EFFA-424D-A13B-B59DC47533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6299"/>
            <a:ext cx="1359462" cy="61395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5690" y="369888"/>
            <a:ext cx="8822825" cy="10302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 dirty="0"/>
              <a:t>Place heading here</a:t>
            </a:r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5501" y="1527175"/>
            <a:ext cx="8822967" cy="40592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your slide text here – minimum font size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96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lthier Together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85999A6E-9C8B-7948-BE20-18CD9F9529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521" y="211016"/>
            <a:ext cx="2926069" cy="3868615"/>
          </a:xfrm>
          <a:prstGeom prst="rect">
            <a:avLst/>
          </a:prstGeom>
        </p:spPr>
      </p:pic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1F39E338-A172-384E-B055-617D552C8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7128" y="6455741"/>
            <a:ext cx="2057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F51CA6E2-09E1-414B-BC48-99C6C4BC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7428" y="6455741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AE00A7D5-4EF5-2343-99AD-956CAFA8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4661" y="6485558"/>
            <a:ext cx="2057400" cy="365125"/>
          </a:xfrm>
        </p:spPr>
        <p:txBody>
          <a:bodyPr/>
          <a:lstStyle/>
          <a:p>
            <a:fld id="{F6E39E37-6BC0-A248-806A-337B0CEF61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5690" y="369888"/>
            <a:ext cx="8822825" cy="10302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 dirty="0"/>
              <a:t>Place heading here</a:t>
            </a:r>
            <a:endParaRPr lang="en-GB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5501" y="1527175"/>
            <a:ext cx="8822967" cy="40592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your slide text here – minimum font size 18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7622A3-D00A-AD41-B11E-E65A3822C9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089196"/>
            <a:ext cx="9143062" cy="78207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10F736D-EFFA-424D-A13B-B59DC47533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6299"/>
            <a:ext cx="1359462" cy="61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23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lthier Together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CF040E7-DF95-874B-B1AB-90C34AACF6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18813" y="3985864"/>
            <a:ext cx="4654062" cy="186555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32EEF-0CF4-3944-ACCF-0B65D1F2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7127" y="6475619"/>
            <a:ext cx="20574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A19DEB-F70E-704E-A5B2-68496FA5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7427" y="6475619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61245-761D-5945-A103-E06FCCD5F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4662" y="6475619"/>
            <a:ext cx="2057400" cy="365125"/>
          </a:xfrm>
        </p:spPr>
        <p:txBody>
          <a:bodyPr/>
          <a:lstStyle/>
          <a:p>
            <a:fld id="{F6E39E37-6BC0-A248-806A-337B0CEF61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5690" y="369888"/>
            <a:ext cx="8822825" cy="10302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 dirty="0"/>
              <a:t>Place heading here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5501" y="1527175"/>
            <a:ext cx="8822967" cy="40592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your slide text here – minimum font size 18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97622A3-D00A-AD41-B11E-E65A3822C9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089196"/>
            <a:ext cx="9143062" cy="78207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10F736D-EFFA-424D-A13B-B59DC47533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6299"/>
            <a:ext cx="1359462" cy="61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lthier Together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60992B6-C65B-784A-8D2E-B5EB0F8748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4313" y="2158015"/>
            <a:ext cx="4815913" cy="354704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43556-3580-634A-9100-E41911D87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BDF6B7-E945-8D44-8742-CE9FE9F5A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4558E-400D-B64F-BCDB-81EAD9FA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782" y="6465680"/>
            <a:ext cx="2057400" cy="365125"/>
          </a:xfrm>
        </p:spPr>
        <p:txBody>
          <a:bodyPr/>
          <a:lstStyle/>
          <a:p>
            <a:fld id="{F6E39E37-6BC0-A248-806A-337B0CEF61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5690" y="369888"/>
            <a:ext cx="8822825" cy="10302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 dirty="0"/>
              <a:t>Place heading here</a:t>
            </a:r>
            <a:endParaRPr lang="en-GB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5501" y="1527175"/>
            <a:ext cx="8822967" cy="40592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your slide text here – minimum font size 18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97622A3-D00A-AD41-B11E-E65A3822C9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089196"/>
            <a:ext cx="9143062" cy="78207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10F736D-EFFA-424D-A13B-B59DC47533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6299"/>
            <a:ext cx="1359462" cy="61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lthier Together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5690" y="369888"/>
            <a:ext cx="8822825" cy="10302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 dirty="0"/>
              <a:t>Place heading here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5501" y="1527175"/>
            <a:ext cx="8822967" cy="40592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your slide text here – minimum font size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7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lthier Together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BE8CB77-6AB0-2F48-AD9C-CBBAF886C8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226"/>
            <a:ext cx="5334175" cy="6858226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6B5C8527-46D6-964B-A751-A34FA146409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73492" y="1845119"/>
            <a:ext cx="2810699" cy="3167761"/>
          </a:xfrm>
        </p:spPr>
        <p:txBody>
          <a:bodyPr>
            <a:normAutofit/>
          </a:bodyPr>
          <a:lstStyle>
            <a:lvl1pPr>
              <a:defRPr sz="600"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AC06F6-99B3-A34D-9DDD-BB2E85C115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33763"/>
            <a:ext cx="1313263" cy="59308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545283" y="237745"/>
            <a:ext cx="4259630" cy="733028"/>
          </a:xfrm>
        </p:spPr>
        <p:txBody>
          <a:bodyPr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  <a:lvl2pPr>
              <a:defRPr sz="4000">
                <a:solidFill>
                  <a:schemeClr val="bg1"/>
                </a:solidFill>
                <a:latin typeface="+mj-lt"/>
              </a:defRPr>
            </a:lvl2pPr>
            <a:lvl3pPr>
              <a:defRPr sz="4000">
                <a:solidFill>
                  <a:schemeClr val="bg1"/>
                </a:solidFill>
                <a:latin typeface="+mj-lt"/>
              </a:defRPr>
            </a:lvl3pPr>
            <a:lvl4pPr>
              <a:defRPr sz="4000">
                <a:solidFill>
                  <a:schemeClr val="bg1"/>
                </a:solidFill>
                <a:latin typeface="+mj-lt"/>
              </a:defRPr>
            </a:lvl4pPr>
            <a:lvl5pPr>
              <a:defRPr sz="4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Heading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545283" y="1090613"/>
            <a:ext cx="4260080" cy="511175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Subheading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545283" y="2055368"/>
            <a:ext cx="4259630" cy="295751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Add your slide text here – minimum font size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5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60DC80-0118-534A-9F33-979D4B6E4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D3A9DE-565B-BF42-9637-395458DFD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216000" tIns="45720" rIns="21600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74951-787E-714B-9F7E-606C00E586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6F6FE-1E4E-124C-81D5-C6F87461E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1A15E-3E7E-414E-877D-C72C1AF20D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39E37-6BC0-A248-806A-337B0CEF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98" r:id="rId2"/>
    <p:sldLayoutId id="2147483669" r:id="rId3"/>
    <p:sldLayoutId id="2147483699" r:id="rId4"/>
    <p:sldLayoutId id="2147483824" r:id="rId5"/>
    <p:sldLayoutId id="2147483696" r:id="rId6"/>
    <p:sldLayoutId id="2147483791" r:id="rId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04904" y="1821708"/>
            <a:ext cx="8642763" cy="206204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GB" dirty="0"/>
              <a:t>People who experience drug/alcohol harms – taking a population health approach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3CFB95-69FB-D443-A48C-4DFFDD8486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4787" y="3637761"/>
            <a:ext cx="8642849" cy="955675"/>
          </a:xfrm>
        </p:spPr>
        <p:txBody>
          <a:bodyPr>
            <a:normAutofit/>
          </a:bodyPr>
          <a:lstStyle/>
          <a:p>
            <a:r>
              <a:rPr lang="en-GB" sz="2000" dirty="0"/>
              <a:t>Zoe Rice </a:t>
            </a:r>
          </a:p>
          <a:p>
            <a:r>
              <a:rPr lang="en-GB" sz="2000" dirty="0"/>
              <a:t>Transformation Manager for Population Health Management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66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36144D2B-6731-1D4D-1B4F-652C7FBD76D5}"/>
              </a:ext>
            </a:extLst>
          </p:cNvPr>
          <p:cNvSpPr/>
          <p:nvPr/>
        </p:nvSpPr>
        <p:spPr>
          <a:xfrm>
            <a:off x="379562" y="3266954"/>
            <a:ext cx="2651472" cy="2531283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See ‘whole’ people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1C33DE7-2EC4-2538-7FC0-659450427ACD}"/>
              </a:ext>
            </a:extLst>
          </p:cNvPr>
          <p:cNvSpPr/>
          <p:nvPr/>
        </p:nvSpPr>
        <p:spPr>
          <a:xfrm>
            <a:off x="3246264" y="3266954"/>
            <a:ext cx="2651472" cy="253128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Understand the needs of our population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0C3F18E-5E4D-D0DE-8335-6E743DBE4320}"/>
              </a:ext>
            </a:extLst>
          </p:cNvPr>
          <p:cNvSpPr/>
          <p:nvPr/>
        </p:nvSpPr>
        <p:spPr>
          <a:xfrm>
            <a:off x="6112966" y="3266954"/>
            <a:ext cx="2651472" cy="253128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Our health and care system as a whole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12EBD0F-E555-2D05-74A4-49AA24800B15}"/>
              </a:ext>
            </a:extLst>
          </p:cNvPr>
          <p:cNvSpPr/>
          <p:nvPr/>
        </p:nvSpPr>
        <p:spPr>
          <a:xfrm>
            <a:off x="379562" y="341194"/>
            <a:ext cx="8384876" cy="233376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i="0" u="none" strike="noStrike" baseline="0" dirty="0">
                <a:solidFill>
                  <a:schemeClr val="bg1"/>
                </a:solidFill>
                <a:latin typeface="+mn-lt"/>
              </a:rPr>
              <a:t>Population Health Management (PHM) </a:t>
            </a:r>
            <a:r>
              <a:rPr lang="en-GB" sz="2800" b="0" i="0" u="none" strike="noStrike" baseline="0" dirty="0">
                <a:solidFill>
                  <a:schemeClr val="bg1"/>
                </a:solidFill>
                <a:latin typeface="+mn-lt"/>
              </a:rPr>
              <a:t>is the way we work together to understand and improve the health of people and communities using joined-up health and social care records. </a:t>
            </a:r>
          </a:p>
        </p:txBody>
      </p:sp>
    </p:spTree>
    <p:extLst>
      <p:ext uri="{BB962C8B-B14F-4D97-AF65-F5344CB8AC3E}">
        <p14:creationId xmlns:p14="http://schemas.microsoft.com/office/powerpoint/2010/main" val="3576751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60587" y="152899"/>
            <a:ext cx="8822825" cy="795744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In Bristol, North Somerset, and South Gloucestershire…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6CBFD4-C263-530F-59C4-94174B2D8D53}"/>
              </a:ext>
            </a:extLst>
          </p:cNvPr>
          <p:cNvSpPr txBox="1"/>
          <p:nvPr/>
        </p:nvSpPr>
        <p:spPr>
          <a:xfrm>
            <a:off x="1357746" y="6164946"/>
            <a:ext cx="7332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</a:rPr>
              <a:t>Source: BNSSG Strategic needs assessment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C0BCF8-B4D3-F6DA-8DDD-4148C940B3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50" t="26148" r="23894" b="17272"/>
          <a:stretch/>
        </p:blipFill>
        <p:spPr>
          <a:xfrm>
            <a:off x="666269" y="948643"/>
            <a:ext cx="7641430" cy="477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38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710113-7AFE-46ED-C96F-AE973EF66D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What we’ve been doing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06E0AE7-83C6-0369-D8AB-68E01691D50B}"/>
              </a:ext>
            </a:extLst>
          </p:cNvPr>
          <p:cNvSpPr/>
          <p:nvPr/>
        </p:nvSpPr>
        <p:spPr>
          <a:xfrm>
            <a:off x="748381" y="909450"/>
            <a:ext cx="3520915" cy="241705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Analysing our linked-data. The ICB contribution to CDP Needs Assessments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881F0BA-0C9A-6F26-05B8-50E8AE3F4865}"/>
              </a:ext>
            </a:extLst>
          </p:cNvPr>
          <p:cNvSpPr/>
          <p:nvPr/>
        </p:nvSpPr>
        <p:spPr>
          <a:xfrm>
            <a:off x="4571998" y="911464"/>
            <a:ext cx="3520915" cy="241705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Connecting people and building relationships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13749A1-66F0-2DAD-267A-999FE536BD33}"/>
              </a:ext>
            </a:extLst>
          </p:cNvPr>
          <p:cNvSpPr/>
          <p:nvPr/>
        </p:nvSpPr>
        <p:spPr>
          <a:xfrm>
            <a:off x="721175" y="3531499"/>
            <a:ext cx="3520915" cy="241705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Advocating for a structural home for drugs/alcohol at the ICB 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2CBC7C-F783-1BCC-187E-96228982D120}"/>
              </a:ext>
            </a:extLst>
          </p:cNvPr>
          <p:cNvSpPr/>
          <p:nvPr/>
        </p:nvSpPr>
        <p:spPr>
          <a:xfrm>
            <a:off x="4571999" y="3531499"/>
            <a:ext cx="3520915" cy="241705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Influencing ICS priorities </a:t>
            </a:r>
          </a:p>
        </p:txBody>
      </p:sp>
    </p:spTree>
    <p:extLst>
      <p:ext uri="{BB962C8B-B14F-4D97-AF65-F5344CB8AC3E}">
        <p14:creationId xmlns:p14="http://schemas.microsoft.com/office/powerpoint/2010/main" val="216714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710113-7AFE-46ED-C96F-AE973EF66D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Reflections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3C3F37A-14B3-AECC-12EB-FF60C57A9EEF}"/>
              </a:ext>
            </a:extLst>
          </p:cNvPr>
          <p:cNvSpPr/>
          <p:nvPr/>
        </p:nvSpPr>
        <p:spPr>
          <a:xfrm>
            <a:off x="245486" y="1752294"/>
            <a:ext cx="2893499" cy="2464864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PHM has been a useful approach for getting started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D7CEBE1-63E9-01D2-572A-C078746EA26C}"/>
              </a:ext>
            </a:extLst>
          </p:cNvPr>
          <p:cNvSpPr/>
          <p:nvPr/>
        </p:nvSpPr>
        <p:spPr>
          <a:xfrm>
            <a:off x="3324427" y="1752294"/>
            <a:ext cx="2680590" cy="2447902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Now is the right time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D66CB25-8D48-90D1-321C-B7368274F2FB}"/>
              </a:ext>
            </a:extLst>
          </p:cNvPr>
          <p:cNvSpPr/>
          <p:nvPr/>
        </p:nvSpPr>
        <p:spPr>
          <a:xfrm>
            <a:off x="6190462" y="1769256"/>
            <a:ext cx="2708054" cy="2464864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There is so much we can do </a:t>
            </a:r>
          </a:p>
        </p:txBody>
      </p:sp>
    </p:spTree>
    <p:extLst>
      <p:ext uri="{BB962C8B-B14F-4D97-AF65-F5344CB8AC3E}">
        <p14:creationId xmlns:p14="http://schemas.microsoft.com/office/powerpoint/2010/main" val="2358415714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ier Together theme April 2018">
  <a:themeElements>
    <a:clrScheme name="Custom 1">
      <a:dk1>
        <a:srgbClr val="004992"/>
      </a:dk1>
      <a:lt1>
        <a:srgbClr val="FFFFFF"/>
      </a:lt1>
      <a:dk2>
        <a:srgbClr val="009638"/>
      </a:dk2>
      <a:lt2>
        <a:srgbClr val="34BBED"/>
      </a:lt2>
      <a:accent1>
        <a:srgbClr val="009DCC"/>
      </a:accent1>
      <a:accent2>
        <a:srgbClr val="65B22E"/>
      </a:accent2>
      <a:accent3>
        <a:srgbClr val="768692"/>
      </a:accent3>
      <a:accent4>
        <a:srgbClr val="00ABC1"/>
      </a:accent4>
      <a:accent5>
        <a:srgbClr val="005EB8"/>
      </a:accent5>
      <a:accent6>
        <a:srgbClr val="006747"/>
      </a:accent6>
      <a:hlink>
        <a:srgbClr val="0563C1"/>
      </a:hlink>
      <a:folHlink>
        <a:srgbClr val="7C275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LTHIER TOGETHER THEME" id="{FACF227C-A2E4-A64F-9678-D695C3BC5FB4}" vid="{B0834625-5E7C-E74C-AD97-69E95A6D34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3274</TotalTime>
  <Words>149</Words>
  <Application>Microsoft Office PowerPoint</Application>
  <PresentationFormat>On-screen Show 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Healthier Together theme April 2018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Hockey-Berry</dc:creator>
  <cp:lastModifiedBy>Rice Zoe (BNSSG CCG)</cp:lastModifiedBy>
  <cp:revision>333</cp:revision>
  <dcterms:created xsi:type="dcterms:W3CDTF">2018-01-18T14:38:56Z</dcterms:created>
  <dcterms:modified xsi:type="dcterms:W3CDTF">2022-11-25T14:20:53Z</dcterms:modified>
</cp:coreProperties>
</file>