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8"/>
  </p:notesMasterIdLst>
  <p:sldIdLst>
    <p:sldId id="343" r:id="rId5"/>
    <p:sldId id="341" r:id="rId6"/>
    <p:sldId id="344" r:id="rId7"/>
    <p:sldId id="345" r:id="rId8"/>
    <p:sldId id="346" r:id="rId9"/>
    <p:sldId id="329" r:id="rId10"/>
    <p:sldId id="347" r:id="rId11"/>
    <p:sldId id="342" r:id="rId12"/>
    <p:sldId id="348" r:id="rId13"/>
    <p:sldId id="340" r:id="rId14"/>
    <p:sldId id="330" r:id="rId15"/>
    <p:sldId id="349" r:id="rId16"/>
    <p:sldId id="350"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Taylor" initials="SPT" lastIdx="2" clrIdx="0"/>
  <p:cmAuthor id="1" name="Pete Burkinshaw" initials="P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autoAdjust="0"/>
    <p:restoredTop sz="94707" autoAdjust="0"/>
  </p:normalViewPr>
  <p:slideViewPr>
    <p:cSldViewPr>
      <p:cViewPr varScale="1">
        <p:scale>
          <a:sx n="84" d="100"/>
          <a:sy n="84" d="100"/>
        </p:scale>
        <p:origin x="595"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3/10/2021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dirty="0"/>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4"/>
            <a:ext cx="12192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5" name="Rectangle 4"/>
          <p:cNvSpPr>
            <a:spLocks noChangeArrowheads="1"/>
          </p:cNvSpPr>
          <p:nvPr userDrawn="1"/>
        </p:nvSpPr>
        <p:spPr bwMode="auto">
          <a:xfrm>
            <a:off x="0" y="1988841"/>
            <a:ext cx="12192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dirty="0">
              <a:solidFill>
                <a:schemeClr val="lt1"/>
              </a:solidFill>
              <a:latin typeface="+mn-lt"/>
              <a:ea typeface="+mn-ea"/>
              <a:cs typeface="+mn-cs"/>
            </a:endParaRPr>
          </a:p>
        </p:txBody>
      </p:sp>
      <p:sp>
        <p:nvSpPr>
          <p:cNvPr id="2" name="Title 1"/>
          <p:cNvSpPr>
            <a:spLocks noGrp="1"/>
          </p:cNvSpPr>
          <p:nvPr>
            <p:ph type="ctrTitle"/>
          </p:nvPr>
        </p:nvSpPr>
        <p:spPr>
          <a:xfrm>
            <a:off x="744000" y="2492897"/>
            <a:ext cx="10178197"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744000" y="6021288"/>
            <a:ext cx="10178197"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0069"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0269" y="548680"/>
            <a:ext cx="10704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744000" y="1412777"/>
            <a:ext cx="10704000" cy="4739679"/>
          </a:xfrm>
        </p:spPr>
        <p:txBody>
          <a:bodyPr/>
          <a:lstStyle>
            <a:lvl1pPr marL="4763" indent="-4763">
              <a:lnSpc>
                <a:spcPct val="114000"/>
              </a:lnSpc>
              <a:spcBef>
                <a:spcPts val="0"/>
              </a:spcBef>
              <a:defRPr sz="1800" b="0" baseline="0">
                <a:solidFill>
                  <a:schemeClr val="tx1"/>
                </a:solidFill>
              </a:defRPr>
            </a:lvl1pPr>
            <a:lvl2pPr>
              <a:defRPr lang="en-US" sz="1800" kern="1200" baseline="0" dirty="0">
                <a:solidFill>
                  <a:schemeClr val="tx1"/>
                </a:solidFill>
                <a:latin typeface="Arial" pitchFamily="34" charset="0"/>
                <a:ea typeface="ヒラギノ角ゴ Pro W3" pitchFamily="84" charset="-128"/>
                <a:cs typeface="+mn-cs"/>
              </a:defRPr>
            </a:lvl2pPr>
          </a:lstStyle>
          <a:p>
            <a:pPr marL="342900" lvl="1" indent="-342900" algn="l" rtl="0" eaLnBrk="0" fontAlgn="base" hangingPunct="0">
              <a:spcBef>
                <a:spcPts val="0"/>
              </a:spcBef>
              <a:spcAft>
                <a:spcPts val="1200"/>
              </a:spcAft>
              <a:buClr>
                <a:srgbClr val="00AE9E"/>
              </a:buClr>
              <a:buFont typeface="Arial" pitchFamily="34" charset="0"/>
              <a:buChar char="•"/>
            </a:pPr>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6"/>
            <a:ext cx="12192000" cy="549275"/>
          </a:xfrm>
          <a:prstGeom prst="rect">
            <a:avLst/>
          </a:prstGeom>
        </p:spPr>
        <p:txBody>
          <a:bodyPr/>
          <a:lstStyle>
            <a:lvl1pPr>
              <a:defRPr/>
            </a:lvl1pPr>
          </a:lstStyle>
          <a:p>
            <a:pPr marL="288000">
              <a:defRPr/>
            </a:pPr>
            <a:fld id="{2565FA6D-D4C8-4C4C-AC4B-3269734D34D8}" type="slidenum">
              <a:rPr lang="en-US" smtClean="0"/>
              <a:pPr marL="288000">
                <a:defRPr/>
              </a:pPr>
              <a:t>‹#›</a:t>
            </a:fld>
            <a:endParaRPr lang="en-US" dirty="0"/>
          </a:p>
        </p:txBody>
      </p:sp>
      <p:sp>
        <p:nvSpPr>
          <p:cNvPr id="6" name="Footer Placeholder 5"/>
          <p:cNvSpPr>
            <a:spLocks noGrp="1"/>
          </p:cNvSpPr>
          <p:nvPr>
            <p:ph type="ftr" sz="quarter" idx="11"/>
          </p:nvPr>
        </p:nvSpPr>
        <p:spPr>
          <a:xfrm>
            <a:off x="744000" y="6308726"/>
            <a:ext cx="11208651" cy="549275"/>
          </a:xfrm>
        </p:spPr>
        <p:txBody>
          <a:bodyPr/>
          <a:lstStyle>
            <a:lvl1pPr marL="173038" indent="0" algn="l">
              <a:defRPr sz="1200" baseline="0">
                <a:solidFill>
                  <a:schemeClr val="bg1"/>
                </a:solidFill>
                <a:latin typeface="Arial" pitchFamily="34" charset="0"/>
              </a:defRPr>
            </a:lvl1pPr>
          </a:lstStyle>
          <a:p>
            <a:pPr marL="0">
              <a:defRPr/>
            </a:pPr>
            <a:r>
              <a:rPr lang="fr-FR"/>
              <a:t>Collective Voice Tier 4 4/3/21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951" y="274638"/>
            <a:ext cx="10706100"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742951" y="1600201"/>
            <a:ext cx="10706100"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6"/>
            <a:ext cx="12192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marL="288000">
              <a:defRPr/>
            </a:pPr>
            <a:fld id="{45F8D313-CCBE-49D6-A3BC-57B1848DFB52}" type="slidenum">
              <a:rPr lang="en-US" smtClean="0"/>
              <a:pPr marL="288000">
                <a:defRPr/>
              </a:pPr>
              <a:t>‹#›</a:t>
            </a:fld>
            <a:endParaRPr lang="en-US" dirty="0"/>
          </a:p>
        </p:txBody>
      </p:sp>
      <p:sp>
        <p:nvSpPr>
          <p:cNvPr id="6" name="Footer Placeholder 5"/>
          <p:cNvSpPr>
            <a:spLocks noGrp="1"/>
          </p:cNvSpPr>
          <p:nvPr>
            <p:ph type="ftr" sz="quarter" idx="3"/>
          </p:nvPr>
        </p:nvSpPr>
        <p:spPr>
          <a:xfrm>
            <a:off x="742951" y="6308726"/>
            <a:ext cx="11209700"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fr-FR"/>
              <a:t>Collective Voice Tier 4 4/3/21</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9D4623-DF6B-4676-892B-B88409583E4F}"/>
              </a:ext>
            </a:extLst>
          </p:cNvPr>
          <p:cNvSpPr>
            <a:spLocks noGrp="1"/>
          </p:cNvSpPr>
          <p:nvPr>
            <p:ph type="ctrTitle"/>
          </p:nvPr>
        </p:nvSpPr>
        <p:spPr/>
        <p:txBody>
          <a:bodyPr/>
          <a:lstStyle/>
          <a:p>
            <a:r>
              <a:rPr lang="en-GB" b="1" dirty="0"/>
              <a:t>Residential Rehab and Detox –</a:t>
            </a:r>
            <a:br>
              <a:rPr lang="en-GB" b="1" dirty="0"/>
            </a:br>
            <a:r>
              <a:rPr lang="en-GB" b="1" dirty="0"/>
              <a:t>where next or ‘the only way is up’</a:t>
            </a:r>
            <a:endParaRPr lang="en-GB" dirty="0"/>
          </a:p>
        </p:txBody>
      </p:sp>
      <p:sp>
        <p:nvSpPr>
          <p:cNvPr id="3" name="Subtitle 2">
            <a:extLst>
              <a:ext uri="{FF2B5EF4-FFF2-40B4-BE49-F238E27FC236}">
                <a16:creationId xmlns:a16="http://schemas.microsoft.com/office/drawing/2014/main" xmlns="" id="{00C49BA0-CEF8-4B29-9A69-433BF5910AFC}"/>
              </a:ext>
            </a:extLst>
          </p:cNvPr>
          <p:cNvSpPr>
            <a:spLocks noGrp="1"/>
          </p:cNvSpPr>
          <p:nvPr>
            <p:ph type="subTitle" idx="1"/>
          </p:nvPr>
        </p:nvSpPr>
        <p:spPr/>
        <p:txBody>
          <a:bodyPr/>
          <a:lstStyle/>
          <a:p>
            <a:r>
              <a:rPr lang="en-GB" dirty="0"/>
              <a:t>Collective voice event, 4</a:t>
            </a:r>
            <a:r>
              <a:rPr lang="en-GB" baseline="30000" dirty="0"/>
              <a:t>th</a:t>
            </a:r>
            <a:r>
              <a:rPr lang="en-GB" dirty="0"/>
              <a:t> February 2021</a:t>
            </a:r>
          </a:p>
        </p:txBody>
      </p:sp>
    </p:spTree>
    <p:extLst>
      <p:ext uri="{BB962C8B-B14F-4D97-AF65-F5344CB8AC3E}">
        <p14:creationId xmlns:p14="http://schemas.microsoft.com/office/powerpoint/2010/main" val="916465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B58BC4-23F1-4526-A7F5-46F83F5746F2}"/>
              </a:ext>
            </a:extLst>
          </p:cNvPr>
          <p:cNvSpPr>
            <a:spLocks noGrp="1"/>
          </p:cNvSpPr>
          <p:nvPr>
            <p:ph type="title"/>
          </p:nvPr>
        </p:nvSpPr>
        <p:spPr/>
        <p:txBody>
          <a:bodyPr/>
          <a:lstStyle/>
          <a:p>
            <a:r>
              <a:rPr lang="en-GB" dirty="0"/>
              <a:t>Priority – medically managed detoxification</a:t>
            </a:r>
          </a:p>
        </p:txBody>
      </p:sp>
      <p:sp>
        <p:nvSpPr>
          <p:cNvPr id="3" name="Content Placeholder 2">
            <a:extLst>
              <a:ext uri="{FF2B5EF4-FFF2-40B4-BE49-F238E27FC236}">
                <a16:creationId xmlns:a16="http://schemas.microsoft.com/office/drawing/2014/main" xmlns="" id="{8AE6CFB9-107F-409F-A69E-2D7420723596}"/>
              </a:ext>
            </a:extLst>
          </p:cNvPr>
          <p:cNvSpPr>
            <a:spLocks noGrp="1"/>
          </p:cNvSpPr>
          <p:nvPr>
            <p:ph idx="1"/>
          </p:nvPr>
        </p:nvSpPr>
        <p:spPr/>
        <p:txBody>
          <a:bodyPr/>
          <a:lstStyle/>
          <a:p>
            <a:pPr marL="0" indent="0"/>
            <a:r>
              <a:rPr lang="en-GB" b="1" dirty="0"/>
              <a:t>Medically monitored detoxification</a:t>
            </a:r>
            <a:r>
              <a:rPr lang="en-GB" dirty="0"/>
              <a:t> which can be provided in non-acute medical settings such as residential rehabilitation services, and is most appropriate for individuals with lower levels of dependence and without a range of associated medical and psychiatric problems</a:t>
            </a:r>
          </a:p>
          <a:p>
            <a:endParaRPr lang="en-GB" b="1" dirty="0"/>
          </a:p>
          <a:p>
            <a:r>
              <a:rPr lang="en-GB" b="1" dirty="0"/>
              <a:t>Medically managed detoxification</a:t>
            </a:r>
            <a:r>
              <a:rPr lang="en-GB" dirty="0"/>
              <a:t> is typically (but not always) provided in a hospital environment -The key feature is the provision of specialist multi-disciplinary care, available 24 hours per day</a:t>
            </a:r>
          </a:p>
          <a:p>
            <a:r>
              <a:rPr lang="en-GB" dirty="0"/>
              <a:t>and delivered in a safe, alcohol or drug-free environment with ready access to other medical or</a:t>
            </a:r>
          </a:p>
          <a:p>
            <a:r>
              <a:rPr lang="en-GB" dirty="0"/>
              <a:t>psychiatric hospital services</a:t>
            </a:r>
          </a:p>
          <a:p>
            <a:endParaRPr lang="en-GB" dirty="0"/>
          </a:p>
          <a:p>
            <a:r>
              <a:rPr lang="en-GB" dirty="0"/>
              <a:t> A medically managed detoxification unit can be used for three broad groups of tasks – assessment, stabilisation and assisted withdrawal – and as such should be part of any integrated treatment system</a:t>
            </a:r>
          </a:p>
        </p:txBody>
      </p:sp>
      <p:sp>
        <p:nvSpPr>
          <p:cNvPr id="4" name="Slide Number Placeholder 3">
            <a:extLst>
              <a:ext uri="{FF2B5EF4-FFF2-40B4-BE49-F238E27FC236}">
                <a16:creationId xmlns:a16="http://schemas.microsoft.com/office/drawing/2014/main" xmlns="" id="{2DF909DE-3193-40DA-B023-33FF098CA933}"/>
              </a:ext>
            </a:extLst>
          </p:cNvPr>
          <p:cNvSpPr>
            <a:spLocks noGrp="1"/>
          </p:cNvSpPr>
          <p:nvPr>
            <p:ph type="sldNum" sz="quarter" idx="10"/>
          </p:nvPr>
        </p:nvSpPr>
        <p:spPr/>
        <p:txBody>
          <a:bodyPr/>
          <a:lstStyle/>
          <a:p>
            <a:pPr marL="288000">
              <a:defRPr/>
            </a:pPr>
            <a:fld id="{2565FA6D-D4C8-4C4C-AC4B-3269734D34D8}" type="slidenum">
              <a:rPr lang="en-US" smtClean="0"/>
              <a:pPr marL="288000">
                <a:defRPr/>
              </a:pPr>
              <a:t>10</a:t>
            </a:fld>
            <a:endParaRPr lang="en-US" dirty="0"/>
          </a:p>
        </p:txBody>
      </p:sp>
      <p:sp>
        <p:nvSpPr>
          <p:cNvPr id="5" name="Footer Placeholder 4">
            <a:extLst>
              <a:ext uri="{FF2B5EF4-FFF2-40B4-BE49-F238E27FC236}">
                <a16:creationId xmlns:a16="http://schemas.microsoft.com/office/drawing/2014/main" xmlns="" id="{488A01F0-601D-421E-9816-053074150E8D}"/>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3360184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9AC952-AD23-444D-AE1C-008982C98FC7}"/>
              </a:ext>
            </a:extLst>
          </p:cNvPr>
          <p:cNvSpPr>
            <a:spLocks noGrp="1"/>
          </p:cNvSpPr>
          <p:nvPr>
            <p:ph type="title"/>
          </p:nvPr>
        </p:nvSpPr>
        <p:spPr/>
        <p:txBody>
          <a:bodyPr/>
          <a:lstStyle/>
          <a:p>
            <a:r>
              <a:rPr lang="en-GB" dirty="0"/>
              <a:t>In patient-detox – new funding</a:t>
            </a:r>
          </a:p>
        </p:txBody>
      </p:sp>
      <p:sp>
        <p:nvSpPr>
          <p:cNvPr id="3" name="Content Placeholder 2">
            <a:extLst>
              <a:ext uri="{FF2B5EF4-FFF2-40B4-BE49-F238E27FC236}">
                <a16:creationId xmlns:a16="http://schemas.microsoft.com/office/drawing/2014/main" xmlns="" id="{DE1708B6-D6BF-4462-877E-4BA13BB2A835}"/>
              </a:ext>
            </a:extLst>
          </p:cNvPr>
          <p:cNvSpPr>
            <a:spLocks noGrp="1"/>
          </p:cNvSpPr>
          <p:nvPr>
            <p:ph idx="1"/>
          </p:nvPr>
        </p:nvSpPr>
        <p:spPr/>
        <p:txBody>
          <a:bodyPr/>
          <a:lstStyle/>
          <a:p>
            <a:pPr marL="285750" indent="-285750">
              <a:spcAft>
                <a:spcPts val="600"/>
              </a:spcAft>
              <a:buFont typeface="Arial" panose="020B0604020202020204" pitchFamily="34" charset="0"/>
              <a:buChar char="•"/>
            </a:pPr>
            <a:r>
              <a:rPr lang="en-GB" dirty="0"/>
              <a:t>Medically managed provision for complex need is the priority</a:t>
            </a:r>
          </a:p>
          <a:p>
            <a:pPr marL="285750" indent="-285750">
              <a:spcAft>
                <a:spcPts val="600"/>
              </a:spcAft>
              <a:buFont typeface="Arial" panose="020B0604020202020204" pitchFamily="34" charset="0"/>
              <a:buChar char="•"/>
            </a:pPr>
            <a:r>
              <a:rPr lang="en-GB" dirty="0"/>
              <a:t>This is a high cost and low volume treatment component therefore the funding approach is designed to stimulate regional/sub-regional/ICS/consortia commissioning</a:t>
            </a:r>
          </a:p>
          <a:p>
            <a:pPr marL="285750" indent="-285750">
              <a:spcAft>
                <a:spcPts val="600"/>
              </a:spcAft>
              <a:buFont typeface="Arial" panose="020B0604020202020204" pitchFamily="34" charset="0"/>
              <a:buChar char="•"/>
            </a:pPr>
            <a:r>
              <a:rPr lang="en-GB" dirty="0"/>
              <a:t>Proposal can cover both drug and alcohol detox provision</a:t>
            </a:r>
          </a:p>
          <a:p>
            <a:pPr marL="285750" indent="-285750">
              <a:spcAft>
                <a:spcPts val="600"/>
              </a:spcAft>
              <a:buFont typeface="Arial" panose="020B0604020202020204" pitchFamily="34" charset="0"/>
              <a:buChar char="•"/>
            </a:pPr>
            <a:r>
              <a:rPr lang="en-GB" dirty="0"/>
              <a:t>Proposals should utilise existing provision/resources or develop of new (or increased) medical managed provision</a:t>
            </a:r>
          </a:p>
          <a:p>
            <a:pPr marL="285750" indent="-285750">
              <a:spcAft>
                <a:spcPts val="600"/>
              </a:spcAft>
              <a:buFont typeface="Arial" panose="020B0604020202020204" pitchFamily="34" charset="0"/>
              <a:buChar char="•"/>
            </a:pPr>
            <a:r>
              <a:rPr lang="en-GB" dirty="0"/>
              <a:t>Pre and post detox support will be a planning requirement for the proposals</a:t>
            </a:r>
          </a:p>
        </p:txBody>
      </p:sp>
      <p:sp>
        <p:nvSpPr>
          <p:cNvPr id="4" name="Slide Number Placeholder 3">
            <a:extLst>
              <a:ext uri="{FF2B5EF4-FFF2-40B4-BE49-F238E27FC236}">
                <a16:creationId xmlns:a16="http://schemas.microsoft.com/office/drawing/2014/main" xmlns="" id="{F2EAB528-653F-48E1-BA7D-39D70768C931}"/>
              </a:ext>
            </a:extLst>
          </p:cNvPr>
          <p:cNvSpPr>
            <a:spLocks noGrp="1"/>
          </p:cNvSpPr>
          <p:nvPr>
            <p:ph type="sldNum" sz="quarter" idx="10"/>
          </p:nvPr>
        </p:nvSpPr>
        <p:spPr/>
        <p:txBody>
          <a:bodyPr/>
          <a:lstStyle/>
          <a:p>
            <a:pPr marL="288000">
              <a:defRPr/>
            </a:pPr>
            <a:fld id="{2565FA6D-D4C8-4C4C-AC4B-3269734D34D8}" type="slidenum">
              <a:rPr lang="en-US" smtClean="0"/>
              <a:pPr marL="288000">
                <a:defRPr/>
              </a:pPr>
              <a:t>11</a:t>
            </a:fld>
            <a:endParaRPr lang="en-US" dirty="0"/>
          </a:p>
        </p:txBody>
      </p:sp>
      <p:sp>
        <p:nvSpPr>
          <p:cNvPr id="5" name="Footer Placeholder 4">
            <a:extLst>
              <a:ext uri="{FF2B5EF4-FFF2-40B4-BE49-F238E27FC236}">
                <a16:creationId xmlns:a16="http://schemas.microsoft.com/office/drawing/2014/main" xmlns="" id="{1E446FDE-B9A2-4D46-98E5-E7B58A25F825}"/>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141976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CEE39C-A943-4F0C-943E-2EE2E678AAEE}"/>
              </a:ext>
            </a:extLst>
          </p:cNvPr>
          <p:cNvSpPr>
            <a:spLocks noGrp="1"/>
          </p:cNvSpPr>
          <p:nvPr>
            <p:ph type="title"/>
          </p:nvPr>
        </p:nvSpPr>
        <p:spPr/>
        <p:txBody>
          <a:bodyPr/>
          <a:lstStyle/>
          <a:p>
            <a:r>
              <a:rPr lang="en-GB" dirty="0"/>
              <a:t>Dame Carol Black and system reform</a:t>
            </a:r>
          </a:p>
        </p:txBody>
      </p:sp>
      <p:sp>
        <p:nvSpPr>
          <p:cNvPr id="3" name="Content Placeholder 2">
            <a:extLst>
              <a:ext uri="{FF2B5EF4-FFF2-40B4-BE49-F238E27FC236}">
                <a16:creationId xmlns:a16="http://schemas.microsoft.com/office/drawing/2014/main" xmlns="" id="{52E0F074-1DB0-4322-BD7D-5190AAB1AD4C}"/>
              </a:ext>
            </a:extLst>
          </p:cNvPr>
          <p:cNvSpPr>
            <a:spLocks noGrp="1"/>
          </p:cNvSpPr>
          <p:nvPr>
            <p:ph idx="1"/>
          </p:nvPr>
        </p:nvSpPr>
        <p:spPr/>
        <p:txBody>
          <a:bodyPr/>
          <a:lstStyle/>
          <a:p>
            <a:pPr marL="285750" indent="-285750">
              <a:spcBef>
                <a:spcPts val="600"/>
              </a:spcBef>
              <a:buFont typeface="Arial" panose="020B0604020202020204" pitchFamily="34" charset="0"/>
              <a:buChar char="•"/>
            </a:pPr>
            <a:r>
              <a:rPr lang="en-GB" dirty="0"/>
              <a:t>Reporting to </a:t>
            </a:r>
            <a:r>
              <a:rPr lang="en-GB" dirty="0" err="1"/>
              <a:t>Minsiters</a:t>
            </a:r>
            <a:r>
              <a:rPr lang="en-GB" dirty="0"/>
              <a:t> soon</a:t>
            </a:r>
          </a:p>
          <a:p>
            <a:pPr marL="285750" indent="-285750">
              <a:spcBef>
                <a:spcPts val="600"/>
              </a:spcBef>
              <a:buFont typeface="Arial" panose="020B0604020202020204" pitchFamily="34" charset="0"/>
              <a:buChar char="•"/>
            </a:pPr>
            <a:r>
              <a:rPr lang="en-GB" dirty="0"/>
              <a:t>Publish just after Easter</a:t>
            </a:r>
          </a:p>
          <a:p>
            <a:pPr marL="285750" indent="-285750">
              <a:spcBef>
                <a:spcPts val="600"/>
              </a:spcBef>
              <a:buFont typeface="Arial" panose="020B0604020202020204" pitchFamily="34" charset="0"/>
              <a:buChar char="•"/>
            </a:pPr>
            <a:r>
              <a:rPr lang="en-GB" dirty="0"/>
              <a:t>Recommendations to gov</a:t>
            </a:r>
          </a:p>
          <a:p>
            <a:pPr marL="285750" indent="-285750">
              <a:buFont typeface="Arial" panose="020B0604020202020204" pitchFamily="34" charset="0"/>
              <a:buChar char="•"/>
            </a:pPr>
            <a:r>
              <a:rPr lang="en-GB" dirty="0"/>
              <a:t>Key will be:</a:t>
            </a:r>
          </a:p>
          <a:p>
            <a:pPr marL="635000" lvl="1" indent="-285750">
              <a:spcBef>
                <a:spcPts val="0"/>
              </a:spcBef>
              <a:buFont typeface="Arial" panose="020B0604020202020204" pitchFamily="34" charset="0"/>
              <a:buChar char="•"/>
            </a:pPr>
            <a:r>
              <a:rPr lang="en-GB" dirty="0"/>
              <a:t>Accountability and leadership</a:t>
            </a:r>
          </a:p>
          <a:p>
            <a:pPr marL="635000" lvl="1" indent="-285750">
              <a:spcBef>
                <a:spcPts val="0"/>
              </a:spcBef>
              <a:buFont typeface="Arial" panose="020B0604020202020204" pitchFamily="34" charset="0"/>
              <a:buChar char="•"/>
            </a:pPr>
            <a:r>
              <a:rPr lang="en-GB" dirty="0"/>
              <a:t>Resources</a:t>
            </a:r>
          </a:p>
          <a:p>
            <a:pPr marL="635000" lvl="1" indent="-285750">
              <a:spcBef>
                <a:spcPts val="0"/>
              </a:spcBef>
              <a:buFont typeface="Arial" panose="020B0604020202020204" pitchFamily="34" charset="0"/>
              <a:buChar char="•"/>
            </a:pPr>
            <a:r>
              <a:rPr lang="en-GB" dirty="0"/>
              <a:t>Commissioning and partnerships</a:t>
            </a:r>
          </a:p>
          <a:p>
            <a:pPr marL="635000" lvl="1" indent="-285750">
              <a:spcBef>
                <a:spcPts val="0"/>
              </a:spcBef>
              <a:spcAft>
                <a:spcPts val="600"/>
              </a:spcAft>
              <a:buFont typeface="Arial" panose="020B0604020202020204" pitchFamily="34" charset="0"/>
              <a:buChar char="•"/>
            </a:pPr>
            <a:r>
              <a:rPr lang="en-GB" dirty="0"/>
              <a:t>Workforce and quality</a:t>
            </a:r>
          </a:p>
          <a:p>
            <a:pPr marL="285750" indent="-285750">
              <a:spcAft>
                <a:spcPts val="600"/>
              </a:spcAft>
              <a:buFont typeface="Arial" panose="020B0604020202020204" pitchFamily="34" charset="0"/>
              <a:buChar char="•"/>
            </a:pPr>
            <a:r>
              <a:rPr lang="en-GB" dirty="0"/>
              <a:t>Next Spending review will be key</a:t>
            </a:r>
          </a:p>
          <a:p>
            <a:pPr marL="285750" indent="-285750">
              <a:buFont typeface="Arial" panose="020B0604020202020204" pitchFamily="34" charset="0"/>
              <a:buChar char="•"/>
            </a:pPr>
            <a:r>
              <a:rPr lang="en-GB" dirty="0"/>
              <a:t>Public Health and NHS reform- lots of other moving parts</a:t>
            </a:r>
          </a:p>
          <a:p>
            <a:pPr marL="635000" lvl="1" indent="-285750">
              <a:spcBef>
                <a:spcPts val="0"/>
              </a:spcBef>
              <a:buFont typeface="Arial" panose="020B0604020202020204" pitchFamily="34" charset="0"/>
              <a:buChar char="•"/>
            </a:pPr>
            <a:r>
              <a:rPr lang="en-GB" dirty="0"/>
              <a:t>Accountability</a:t>
            </a:r>
          </a:p>
          <a:p>
            <a:pPr marL="635000" lvl="1" indent="-285750">
              <a:spcBef>
                <a:spcPts val="0"/>
              </a:spcBef>
              <a:buFont typeface="Arial" panose="020B0604020202020204" pitchFamily="34" charset="0"/>
              <a:buChar char="•"/>
            </a:pPr>
            <a:r>
              <a:rPr lang="en-GB" dirty="0"/>
              <a:t>Marketisation</a:t>
            </a:r>
          </a:p>
          <a:p>
            <a:pPr marL="635000" lvl="1"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B10FB26D-5BC6-4B91-A475-D6CCAE752FEC}"/>
              </a:ext>
            </a:extLst>
          </p:cNvPr>
          <p:cNvSpPr>
            <a:spLocks noGrp="1"/>
          </p:cNvSpPr>
          <p:nvPr>
            <p:ph type="sldNum" sz="quarter" idx="10"/>
          </p:nvPr>
        </p:nvSpPr>
        <p:spPr/>
        <p:txBody>
          <a:bodyPr/>
          <a:lstStyle/>
          <a:p>
            <a:pPr marL="288000">
              <a:defRPr/>
            </a:pPr>
            <a:fld id="{2565FA6D-D4C8-4C4C-AC4B-3269734D34D8}" type="slidenum">
              <a:rPr lang="en-US" smtClean="0"/>
              <a:pPr marL="288000">
                <a:defRPr/>
              </a:pPr>
              <a:t>12</a:t>
            </a:fld>
            <a:endParaRPr lang="en-US" dirty="0"/>
          </a:p>
        </p:txBody>
      </p:sp>
      <p:sp>
        <p:nvSpPr>
          <p:cNvPr id="5" name="Footer Placeholder 4">
            <a:extLst>
              <a:ext uri="{FF2B5EF4-FFF2-40B4-BE49-F238E27FC236}">
                <a16:creationId xmlns:a16="http://schemas.microsoft.com/office/drawing/2014/main" xmlns="" id="{8F14727F-3A68-483C-8F89-189B1040173E}"/>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371350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C6BDD7-917D-48EF-9DBF-26EA1B3E5212}"/>
              </a:ext>
            </a:extLst>
          </p:cNvPr>
          <p:cNvSpPr>
            <a:spLocks noGrp="1"/>
          </p:cNvSpPr>
          <p:nvPr>
            <p:ph type="title"/>
          </p:nvPr>
        </p:nvSpPr>
        <p:spPr/>
        <p:txBody>
          <a:bodyPr>
            <a:normAutofit fontScale="90000"/>
          </a:bodyPr>
          <a:lstStyle/>
          <a:p>
            <a:r>
              <a:rPr lang="en-GB" dirty="0"/>
              <a:t>Way forward and reasons to be cheerful (and realistic) </a:t>
            </a:r>
          </a:p>
        </p:txBody>
      </p:sp>
      <p:sp>
        <p:nvSpPr>
          <p:cNvPr id="3" name="Content Placeholder 2">
            <a:extLst>
              <a:ext uri="{FF2B5EF4-FFF2-40B4-BE49-F238E27FC236}">
                <a16:creationId xmlns:a16="http://schemas.microsoft.com/office/drawing/2014/main" xmlns="" id="{4DC38136-6A9C-4C5A-BA5C-969B61AEDD94}"/>
              </a:ext>
            </a:extLst>
          </p:cNvPr>
          <p:cNvSpPr>
            <a:spLocks noGrp="1"/>
          </p:cNvSpPr>
          <p:nvPr>
            <p:ph idx="1"/>
          </p:nvPr>
        </p:nvSpPr>
        <p:spPr/>
        <p:txBody>
          <a:bodyPr/>
          <a:lstStyle/>
          <a:p>
            <a:pPr marL="285750" indent="-285750">
              <a:spcAft>
                <a:spcPts val="600"/>
              </a:spcAft>
              <a:buFont typeface="Arial" panose="020B0604020202020204" pitchFamily="34" charset="0"/>
              <a:buChar char="•"/>
            </a:pPr>
            <a:r>
              <a:rPr lang="en-GB" dirty="0"/>
              <a:t>80m is a kick start</a:t>
            </a:r>
          </a:p>
          <a:p>
            <a:pPr marL="285750" indent="-285750">
              <a:spcAft>
                <a:spcPts val="600"/>
              </a:spcAft>
              <a:buFont typeface="Arial" panose="020B0604020202020204" pitchFamily="34" charset="0"/>
              <a:buChar char="•"/>
            </a:pPr>
            <a:r>
              <a:rPr lang="en-GB" dirty="0"/>
              <a:t>Good cross government engagement in need for system reform and more resources</a:t>
            </a:r>
          </a:p>
          <a:p>
            <a:pPr marL="285750" indent="-285750">
              <a:spcAft>
                <a:spcPts val="600"/>
              </a:spcAft>
              <a:buFont typeface="Arial" panose="020B0604020202020204" pitchFamily="34" charset="0"/>
              <a:buChar char="•"/>
            </a:pPr>
            <a:r>
              <a:rPr lang="en-GB" dirty="0"/>
              <a:t>NHS and Public Health reform also provides opportunity</a:t>
            </a:r>
          </a:p>
          <a:p>
            <a:pPr marL="285750" indent="-285750">
              <a:spcAft>
                <a:spcPts val="0"/>
              </a:spcAft>
              <a:buFont typeface="Arial" panose="020B0604020202020204" pitchFamily="34" charset="0"/>
              <a:buChar char="•"/>
            </a:pPr>
            <a:r>
              <a:rPr lang="en-GB" dirty="0"/>
              <a:t>Solution lies in system reform</a:t>
            </a:r>
          </a:p>
          <a:p>
            <a:pPr marL="635000" lvl="1" indent="-285750">
              <a:spcBef>
                <a:spcPts val="0"/>
              </a:spcBef>
              <a:spcAft>
                <a:spcPts val="0"/>
              </a:spcAft>
              <a:buFont typeface="Arial" panose="020B0604020202020204" pitchFamily="34" charset="0"/>
              <a:buChar char="•"/>
            </a:pPr>
            <a:r>
              <a:rPr lang="en-GB" dirty="0"/>
              <a:t>With detailed focus tier 4</a:t>
            </a:r>
          </a:p>
          <a:p>
            <a:pPr marL="635000" lvl="1" indent="-285750">
              <a:spcBef>
                <a:spcPts val="0"/>
              </a:spcBef>
              <a:spcAft>
                <a:spcPts val="600"/>
              </a:spcAft>
              <a:buFont typeface="Arial" panose="020B0604020202020204" pitchFamily="34" charset="0"/>
              <a:buChar char="•"/>
            </a:pPr>
            <a:r>
              <a:rPr lang="en-GB" dirty="0"/>
              <a:t>Dame Carol and cross government support for engement in development of detail</a:t>
            </a:r>
          </a:p>
          <a:p>
            <a:pPr marL="285750" indent="-285750">
              <a:spcAft>
                <a:spcPts val="0"/>
              </a:spcAft>
              <a:buFont typeface="Arial" panose="020B0604020202020204" pitchFamily="34" charset="0"/>
              <a:buChar char="•"/>
            </a:pPr>
            <a:r>
              <a:rPr lang="en-GB" dirty="0"/>
              <a:t>Unify for functioning systems</a:t>
            </a:r>
          </a:p>
          <a:p>
            <a:pPr marL="635000" lvl="1" indent="-285750">
              <a:spcBef>
                <a:spcPts val="0"/>
              </a:spcBef>
              <a:spcAft>
                <a:spcPts val="0"/>
              </a:spcAft>
              <a:buFont typeface="Arial" panose="020B0604020202020204" pitchFamily="34" charset="0"/>
              <a:buChar char="•"/>
            </a:pPr>
            <a:r>
              <a:rPr lang="en-GB" dirty="0"/>
              <a:t>Coherent purposeful lobbing- keep it simple</a:t>
            </a:r>
          </a:p>
          <a:p>
            <a:pPr marL="635000" lvl="1" indent="-285750">
              <a:spcBef>
                <a:spcPts val="0"/>
              </a:spcBef>
              <a:spcAft>
                <a:spcPts val="600"/>
              </a:spcAft>
              <a:buFont typeface="Arial" panose="020B0604020202020204" pitchFamily="34" charset="0"/>
              <a:buChar char="•"/>
            </a:pPr>
            <a:r>
              <a:rPr lang="en-GB" dirty="0"/>
              <a:t>Big picture and pragmatic</a:t>
            </a:r>
          </a:p>
          <a:p>
            <a:pPr marL="285750" indent="-285750">
              <a:spcAft>
                <a:spcPts val="0"/>
              </a:spcAft>
              <a:buFont typeface="Arial" panose="020B0604020202020204" pitchFamily="34" charset="0"/>
              <a:buChar char="•"/>
            </a:pPr>
            <a:r>
              <a:rPr lang="en-GB" dirty="0"/>
              <a:t>Spirals not cycles</a:t>
            </a:r>
          </a:p>
          <a:p>
            <a:pPr marL="635000" lvl="1" indent="-285750">
              <a:spcBef>
                <a:spcPts val="0"/>
              </a:spcBef>
              <a:spcAft>
                <a:spcPts val="600"/>
              </a:spcAft>
              <a:buFont typeface="Arial" panose="020B0604020202020204" pitchFamily="34" charset="0"/>
              <a:buChar char="•"/>
            </a:pPr>
            <a:r>
              <a:rPr lang="en-GB" dirty="0"/>
              <a:t>Modernise- it won’t go back to the past</a:t>
            </a:r>
          </a:p>
          <a:p>
            <a:pPr marL="285750" indent="-285750">
              <a:spcAft>
                <a:spcPts val="600"/>
              </a:spcAft>
              <a:buFont typeface="Arial" panose="020B0604020202020204" pitchFamily="34" charset="0"/>
              <a:buChar char="•"/>
            </a:pPr>
            <a:r>
              <a:rPr lang="en-GB" dirty="0"/>
              <a:t>Re-balance local planning and design, and national framework</a:t>
            </a:r>
          </a:p>
          <a:p>
            <a:pPr marL="285750" indent="-285750">
              <a:buFont typeface="Arial" panose="020B0604020202020204" pitchFamily="34" charset="0"/>
              <a:buChar char="•"/>
            </a:pPr>
            <a:r>
              <a:rPr lang="en-GB" dirty="0"/>
              <a:t>Spending review will be tough</a:t>
            </a:r>
          </a:p>
          <a:p>
            <a:pPr marL="285750"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856F97E9-279B-47EB-B900-317899490FAE}"/>
              </a:ext>
            </a:extLst>
          </p:cNvPr>
          <p:cNvSpPr>
            <a:spLocks noGrp="1"/>
          </p:cNvSpPr>
          <p:nvPr>
            <p:ph type="sldNum" sz="quarter" idx="10"/>
          </p:nvPr>
        </p:nvSpPr>
        <p:spPr/>
        <p:txBody>
          <a:bodyPr/>
          <a:lstStyle/>
          <a:p>
            <a:pPr marL="288000">
              <a:defRPr/>
            </a:pPr>
            <a:fld id="{2565FA6D-D4C8-4C4C-AC4B-3269734D34D8}" type="slidenum">
              <a:rPr lang="en-US" smtClean="0"/>
              <a:pPr marL="288000">
                <a:defRPr/>
              </a:pPr>
              <a:t>13</a:t>
            </a:fld>
            <a:endParaRPr lang="en-US" dirty="0"/>
          </a:p>
        </p:txBody>
      </p:sp>
      <p:sp>
        <p:nvSpPr>
          <p:cNvPr id="5" name="Footer Placeholder 4">
            <a:extLst>
              <a:ext uri="{FF2B5EF4-FFF2-40B4-BE49-F238E27FC236}">
                <a16:creationId xmlns:a16="http://schemas.microsoft.com/office/drawing/2014/main" xmlns="" id="{6B830AB0-26BE-42AA-BC57-9D5B14C2F1BA}"/>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188277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0DC64-113D-49FA-ABEE-2C35525A28C7}"/>
              </a:ext>
            </a:extLst>
          </p:cNvPr>
          <p:cNvSpPr>
            <a:spLocks noGrp="1"/>
          </p:cNvSpPr>
          <p:nvPr>
            <p:ph type="title"/>
          </p:nvPr>
        </p:nvSpPr>
        <p:spPr/>
        <p:txBody>
          <a:bodyPr/>
          <a:lstStyle/>
          <a:p>
            <a:r>
              <a:rPr lang="en-GB" dirty="0"/>
              <a:t>Introduction- outline</a:t>
            </a:r>
          </a:p>
        </p:txBody>
      </p:sp>
      <p:sp>
        <p:nvSpPr>
          <p:cNvPr id="3" name="Content Placeholder 2">
            <a:extLst>
              <a:ext uri="{FF2B5EF4-FFF2-40B4-BE49-F238E27FC236}">
                <a16:creationId xmlns:a16="http://schemas.microsoft.com/office/drawing/2014/main" xmlns="" id="{BFA67B96-6F75-404B-B1B9-2C91C5CB1156}"/>
              </a:ext>
            </a:extLst>
          </p:cNvPr>
          <p:cNvSpPr>
            <a:spLocks noGrp="1"/>
          </p:cNvSpPr>
          <p:nvPr>
            <p:ph idx="1"/>
          </p:nvPr>
        </p:nvSpPr>
        <p:spPr/>
        <p:txBody>
          <a:bodyPr/>
          <a:lstStyle/>
          <a:p>
            <a:pPr marL="285750" indent="-285750">
              <a:spcBef>
                <a:spcPts val="1200"/>
              </a:spcBef>
              <a:buFont typeface="Arial" panose="020B0604020202020204" pitchFamily="34" charset="0"/>
              <a:buChar char="•"/>
            </a:pPr>
            <a:r>
              <a:rPr lang="en-GB" dirty="0"/>
              <a:t>How we got here</a:t>
            </a:r>
          </a:p>
          <a:p>
            <a:pPr marL="285750" indent="-285750">
              <a:spcBef>
                <a:spcPts val="1200"/>
              </a:spcBef>
              <a:buFont typeface="Arial" panose="020B0604020202020204" pitchFamily="34" charset="0"/>
              <a:buChar char="•"/>
            </a:pPr>
            <a:r>
              <a:rPr lang="en-GB" dirty="0"/>
              <a:t>£80m </a:t>
            </a:r>
          </a:p>
          <a:p>
            <a:pPr marL="285750" indent="-285750">
              <a:spcBef>
                <a:spcPts val="1200"/>
              </a:spcBef>
              <a:buFont typeface="Arial" panose="020B0604020202020204" pitchFamily="34" charset="0"/>
              <a:buChar char="•"/>
            </a:pPr>
            <a:r>
              <a:rPr lang="en-GB" dirty="0"/>
              <a:t>Dame Carol Black and system reform</a:t>
            </a:r>
          </a:p>
          <a:p>
            <a:pPr marL="285750" indent="-285750">
              <a:spcBef>
                <a:spcPts val="1200"/>
              </a:spcBef>
              <a:buFont typeface="Arial" panose="020B0604020202020204" pitchFamily="34" charset="0"/>
              <a:buChar char="•"/>
            </a:pPr>
            <a:r>
              <a:rPr lang="en-GB" dirty="0"/>
              <a:t>The way ahead and reasons to be cheerful</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855A57C1-BD0F-44F0-A771-26EB23AC413D}"/>
              </a:ext>
            </a:extLst>
          </p:cNvPr>
          <p:cNvSpPr>
            <a:spLocks noGrp="1"/>
          </p:cNvSpPr>
          <p:nvPr>
            <p:ph type="sldNum" sz="quarter" idx="10"/>
          </p:nvPr>
        </p:nvSpPr>
        <p:spPr/>
        <p:txBody>
          <a:bodyPr/>
          <a:lstStyle/>
          <a:p>
            <a:pPr marL="288000">
              <a:defRPr/>
            </a:pPr>
            <a:fld id="{2565FA6D-D4C8-4C4C-AC4B-3269734D34D8}" type="slidenum">
              <a:rPr lang="en-US" smtClean="0"/>
              <a:pPr marL="288000">
                <a:defRPr/>
              </a:pPr>
              <a:t>2</a:t>
            </a:fld>
            <a:endParaRPr lang="en-US" dirty="0"/>
          </a:p>
        </p:txBody>
      </p:sp>
      <p:sp>
        <p:nvSpPr>
          <p:cNvPr id="5" name="Footer Placeholder 4">
            <a:extLst>
              <a:ext uri="{FF2B5EF4-FFF2-40B4-BE49-F238E27FC236}">
                <a16:creationId xmlns:a16="http://schemas.microsoft.com/office/drawing/2014/main" xmlns="" id="{98293DFC-CAAF-4075-A896-8161047AA751}"/>
              </a:ext>
            </a:extLst>
          </p:cNvPr>
          <p:cNvSpPr>
            <a:spLocks noGrp="1"/>
          </p:cNvSpPr>
          <p:nvPr>
            <p:ph type="ftr" sz="quarter" idx="11"/>
          </p:nvPr>
        </p:nvSpPr>
        <p:spPr/>
        <p:txBody>
          <a:bodyPr/>
          <a:lstStyle/>
          <a:p>
            <a:pPr marL="0">
              <a:defRPr/>
            </a:pPr>
            <a:r>
              <a:rPr lang="fr-FR" dirty="0"/>
              <a:t>Collective Voice Tier 4 4/3/21</a:t>
            </a:r>
            <a:endParaRPr lang="en-US" dirty="0"/>
          </a:p>
        </p:txBody>
      </p:sp>
    </p:spTree>
    <p:extLst>
      <p:ext uri="{BB962C8B-B14F-4D97-AF65-F5344CB8AC3E}">
        <p14:creationId xmlns:p14="http://schemas.microsoft.com/office/powerpoint/2010/main" val="338529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87EC2F-23AB-49CF-A2B3-A158ABA4CB6B}"/>
              </a:ext>
            </a:extLst>
          </p:cNvPr>
          <p:cNvSpPr>
            <a:spLocks noGrp="1"/>
          </p:cNvSpPr>
          <p:nvPr>
            <p:ph type="title"/>
          </p:nvPr>
        </p:nvSpPr>
        <p:spPr/>
        <p:txBody>
          <a:bodyPr>
            <a:normAutofit fontScale="90000"/>
          </a:bodyPr>
          <a:lstStyle/>
          <a:p>
            <a:r>
              <a:rPr lang="en-GB" dirty="0"/>
              <a:t>How we got here- some reflections, a systems issue</a:t>
            </a:r>
          </a:p>
        </p:txBody>
      </p:sp>
      <p:sp>
        <p:nvSpPr>
          <p:cNvPr id="3" name="Content Placeholder 2">
            <a:extLst>
              <a:ext uri="{FF2B5EF4-FFF2-40B4-BE49-F238E27FC236}">
                <a16:creationId xmlns:a16="http://schemas.microsoft.com/office/drawing/2014/main" xmlns="" id="{3883B2FD-8435-48B6-8AEC-5BD888854F1D}"/>
              </a:ext>
            </a:extLst>
          </p:cNvPr>
          <p:cNvSpPr>
            <a:spLocks noGrp="1"/>
          </p:cNvSpPr>
          <p:nvPr>
            <p:ph idx="1"/>
          </p:nvPr>
        </p:nvSpPr>
        <p:spPr/>
        <p:txBody>
          <a:bodyPr/>
          <a:lstStyle/>
          <a:p>
            <a:pPr marL="285750" indent="-285750">
              <a:buFont typeface="Arial" panose="020B0604020202020204" pitchFamily="34" charset="0"/>
              <a:buChar char="•"/>
            </a:pPr>
            <a:r>
              <a:rPr lang="en-GB" dirty="0"/>
              <a:t>Funding cuts</a:t>
            </a:r>
          </a:p>
          <a:p>
            <a:pPr marL="635000" lvl="1" indent="-285750">
              <a:spcBef>
                <a:spcPts val="0"/>
              </a:spcBef>
              <a:buFont typeface="Arial" panose="020B0604020202020204" pitchFamily="34" charset="0"/>
              <a:buChar char="•"/>
            </a:pPr>
            <a:r>
              <a:rPr lang="en-GB" dirty="0"/>
              <a:t>High cost low, low volume</a:t>
            </a:r>
          </a:p>
          <a:p>
            <a:pPr marL="635000" lvl="1" indent="-285750">
              <a:spcBef>
                <a:spcPts val="0"/>
              </a:spcBef>
              <a:spcAft>
                <a:spcPts val="600"/>
              </a:spcAft>
              <a:buFont typeface="Arial" panose="020B0604020202020204" pitchFamily="34" charset="0"/>
              <a:buChar char="•"/>
            </a:pPr>
            <a:r>
              <a:rPr lang="en-GB" dirty="0"/>
              <a:t>Collapsing into the middle</a:t>
            </a:r>
          </a:p>
          <a:p>
            <a:pPr marL="285750" indent="-285750">
              <a:buFont typeface="Arial" panose="020B0604020202020204" pitchFamily="34" charset="0"/>
              <a:buChar char="•"/>
            </a:pPr>
            <a:r>
              <a:rPr lang="en-GB" dirty="0"/>
              <a:t>Accountability</a:t>
            </a:r>
          </a:p>
          <a:p>
            <a:pPr marL="635000" lvl="1" indent="-285750">
              <a:spcBef>
                <a:spcPts val="0"/>
              </a:spcBef>
              <a:spcAft>
                <a:spcPts val="600"/>
              </a:spcAft>
              <a:buFont typeface="Arial" panose="020B0604020202020204" pitchFamily="34" charset="0"/>
              <a:buChar char="•"/>
            </a:pPr>
            <a:r>
              <a:rPr lang="en-GB" dirty="0"/>
              <a:t>Local-national and within systems</a:t>
            </a:r>
          </a:p>
          <a:p>
            <a:pPr marL="635000" lvl="1" indent="-285750">
              <a:spcBef>
                <a:spcPts val="0"/>
              </a:spcBef>
              <a:spcAft>
                <a:spcPts val="600"/>
              </a:spcAft>
              <a:buFont typeface="Arial" panose="020B0604020202020204" pitchFamily="34" charset="0"/>
              <a:buChar char="•"/>
            </a:pPr>
            <a:r>
              <a:rPr lang="en-GB" dirty="0"/>
              <a:t>Loss of plurality</a:t>
            </a:r>
          </a:p>
          <a:p>
            <a:pPr marL="285750" indent="-285750">
              <a:spcAft>
                <a:spcPts val="600"/>
              </a:spcAft>
              <a:buFont typeface="Arial" panose="020B0604020202020204" pitchFamily="34" charset="0"/>
              <a:buChar char="•"/>
            </a:pPr>
            <a:r>
              <a:rPr lang="en-GB" dirty="0"/>
              <a:t>Localism and the diversity of visions</a:t>
            </a:r>
          </a:p>
          <a:p>
            <a:pPr marL="285750" indent="-285750">
              <a:buFont typeface="Arial" panose="020B0604020202020204" pitchFamily="34" charset="0"/>
              <a:buChar char="•"/>
            </a:pPr>
            <a:r>
              <a:rPr lang="en-GB" dirty="0"/>
              <a:t>In the face of adversity- circled the wagon……and fired in………</a:t>
            </a:r>
          </a:p>
          <a:p>
            <a:pPr marL="635000" lvl="1" indent="-285750">
              <a:spcBef>
                <a:spcPts val="0"/>
              </a:spcBef>
              <a:buFont typeface="Arial" panose="020B0604020202020204" pitchFamily="34" charset="0"/>
              <a:buChar char="•"/>
            </a:pPr>
            <a:r>
              <a:rPr lang="en-GB" dirty="0"/>
              <a:t>Lacked a unified coherent lobby</a:t>
            </a:r>
          </a:p>
          <a:p>
            <a:pPr marL="635000" lvl="1" indent="-285750">
              <a:spcBef>
                <a:spcPts val="0"/>
              </a:spcBef>
              <a:spcAft>
                <a:spcPts val="600"/>
              </a:spcAft>
              <a:buFont typeface="Arial" panose="020B0604020202020204" pitchFamily="34" charset="0"/>
              <a:buChar char="•"/>
            </a:pPr>
            <a:r>
              <a:rPr lang="en-GB" dirty="0"/>
              <a:t>Everyone’s right and everyone's wrong then they are absolute</a:t>
            </a:r>
          </a:p>
          <a:p>
            <a:pPr marL="285750" indent="-285750">
              <a:spcAft>
                <a:spcPts val="600"/>
              </a:spcAft>
              <a:buFont typeface="Arial" panose="020B0604020202020204" pitchFamily="34" charset="0"/>
              <a:buChar char="•"/>
            </a:pPr>
            <a:r>
              <a:rPr lang="en-GB" dirty="0"/>
              <a:t>Reduced improvement support</a:t>
            </a:r>
          </a:p>
          <a:p>
            <a:pPr marL="285750" indent="-285750">
              <a:buFont typeface="Arial" panose="020B0604020202020204" pitchFamily="34" charset="0"/>
              <a:buChar char="•"/>
            </a:pPr>
            <a:r>
              <a:rPr lang="en-GB" dirty="0"/>
              <a:t>Changes to commissioning and commissioning structures</a:t>
            </a:r>
          </a:p>
          <a:p>
            <a:pPr marL="635000" lvl="1" indent="-285750">
              <a:spcBef>
                <a:spcPts val="0"/>
              </a:spcBef>
              <a:buFont typeface="Arial" panose="020B0604020202020204" pitchFamily="34" charset="0"/>
              <a:buChar char="•"/>
            </a:pPr>
            <a:r>
              <a:rPr lang="en-GB" dirty="0"/>
              <a:t>Prime providers</a:t>
            </a:r>
          </a:p>
          <a:p>
            <a:pPr marL="635000" lvl="1" indent="-285750">
              <a:spcBef>
                <a:spcPts val="0"/>
              </a:spcBef>
              <a:buFont typeface="Arial" panose="020B0604020202020204" pitchFamily="34" charset="0"/>
              <a:buChar char="•"/>
            </a:pPr>
            <a:r>
              <a:rPr lang="en-GB" dirty="0"/>
              <a:t>Regional commissioning almost extinct</a:t>
            </a:r>
          </a:p>
          <a:p>
            <a:pPr marL="635000" lvl="1" indent="-285750">
              <a:spcBef>
                <a:spcPts val="0"/>
              </a:spcBef>
              <a:buFont typeface="Arial" panose="020B0604020202020204" pitchFamily="34" charset="0"/>
              <a:buChar char="•"/>
            </a:pPr>
            <a:r>
              <a:rPr lang="en-GB" dirty="0"/>
              <a:t>Cumulative effective marketisation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635000" lvl="1"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6BE2D1F9-FBB5-42E4-93DA-D37A210E40F3}"/>
              </a:ext>
            </a:extLst>
          </p:cNvPr>
          <p:cNvSpPr>
            <a:spLocks noGrp="1"/>
          </p:cNvSpPr>
          <p:nvPr>
            <p:ph type="sldNum" sz="quarter" idx="10"/>
          </p:nvPr>
        </p:nvSpPr>
        <p:spPr/>
        <p:txBody>
          <a:bodyPr/>
          <a:lstStyle/>
          <a:p>
            <a:pPr marL="288000">
              <a:defRPr/>
            </a:pPr>
            <a:fld id="{2565FA6D-D4C8-4C4C-AC4B-3269734D34D8}" type="slidenum">
              <a:rPr lang="en-US" smtClean="0"/>
              <a:pPr marL="288000">
                <a:defRPr/>
              </a:pPr>
              <a:t>3</a:t>
            </a:fld>
            <a:endParaRPr lang="en-US" dirty="0"/>
          </a:p>
        </p:txBody>
      </p:sp>
      <p:sp>
        <p:nvSpPr>
          <p:cNvPr id="5" name="Footer Placeholder 4">
            <a:extLst>
              <a:ext uri="{FF2B5EF4-FFF2-40B4-BE49-F238E27FC236}">
                <a16:creationId xmlns:a16="http://schemas.microsoft.com/office/drawing/2014/main" xmlns="" id="{B57E9B4E-6F48-4BD4-9519-C6D40C7505BE}"/>
              </a:ext>
            </a:extLst>
          </p:cNvPr>
          <p:cNvSpPr>
            <a:spLocks noGrp="1"/>
          </p:cNvSpPr>
          <p:nvPr>
            <p:ph type="ftr" sz="quarter" idx="11"/>
          </p:nvPr>
        </p:nvSpPr>
        <p:spPr/>
        <p:txBody>
          <a:bodyPr/>
          <a:lstStyle/>
          <a:p>
            <a:pPr marL="0">
              <a:defRPr/>
            </a:pPr>
            <a:r>
              <a:rPr lang="fr-FR" dirty="0"/>
              <a:t>Collective Voice Tier 4 4/3/21</a:t>
            </a:r>
            <a:endParaRPr lang="en-US" dirty="0"/>
          </a:p>
        </p:txBody>
      </p:sp>
    </p:spTree>
    <p:extLst>
      <p:ext uri="{BB962C8B-B14F-4D97-AF65-F5344CB8AC3E}">
        <p14:creationId xmlns:p14="http://schemas.microsoft.com/office/powerpoint/2010/main" val="246831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3E07D6-BA2D-409A-B227-F876F7DC1976}"/>
              </a:ext>
            </a:extLst>
          </p:cNvPr>
          <p:cNvSpPr>
            <a:spLocks noGrp="1"/>
          </p:cNvSpPr>
          <p:nvPr>
            <p:ph type="title"/>
          </p:nvPr>
        </p:nvSpPr>
        <p:spPr/>
        <p:txBody>
          <a:bodyPr/>
          <a:lstStyle/>
          <a:p>
            <a:r>
              <a:rPr lang="en-GB" dirty="0"/>
              <a:t>80m- a kick start but not the solution….</a:t>
            </a:r>
          </a:p>
        </p:txBody>
      </p:sp>
      <p:sp>
        <p:nvSpPr>
          <p:cNvPr id="3" name="Content Placeholder 2">
            <a:extLst>
              <a:ext uri="{FF2B5EF4-FFF2-40B4-BE49-F238E27FC236}">
                <a16:creationId xmlns:a16="http://schemas.microsoft.com/office/drawing/2014/main" xmlns="" id="{47AD9A2F-3EBB-4D0B-ACF3-3FFB612DEEC9}"/>
              </a:ext>
            </a:extLst>
          </p:cNvPr>
          <p:cNvSpPr>
            <a:spLocks noGrp="1"/>
          </p:cNvSpPr>
          <p:nvPr>
            <p:ph idx="1"/>
          </p:nvPr>
        </p:nvSpPr>
        <p:spPr/>
        <p:txBody>
          <a:bodyPr/>
          <a:lstStyle/>
          <a:p>
            <a:pPr marL="285750" indent="-285750">
              <a:buFont typeface="Arial" panose="020B0604020202020204" pitchFamily="34" charset="0"/>
              <a:buChar char="•"/>
            </a:pPr>
            <a:r>
              <a:rPr lang="en-GB" b="1" dirty="0"/>
              <a:t>The government has announced an additional £80 million to fund drug treatment in 2021/22, as part of a £148 million funding package for reducing crime.</a:t>
            </a:r>
          </a:p>
          <a:p>
            <a:pPr marL="0" indent="0"/>
            <a:endParaRPr lang="en-GB" dirty="0"/>
          </a:p>
          <a:p>
            <a:pPr marL="285750" indent="-285750">
              <a:buFont typeface="Arial" panose="020B0604020202020204" pitchFamily="34" charset="0"/>
              <a:buChar char="•"/>
            </a:pPr>
            <a:r>
              <a:rPr lang="en-GB" dirty="0"/>
              <a:t>This is the biggest increase in drug treatment funding for 15 years. </a:t>
            </a:r>
          </a:p>
          <a:p>
            <a:pPr marL="0" indent="0"/>
            <a:endParaRPr lang="en-GB" dirty="0"/>
          </a:p>
          <a:p>
            <a:pPr marL="285750" indent="-285750">
              <a:buFont typeface="Arial" panose="020B0604020202020204" pitchFamily="34" charset="0"/>
              <a:buChar char="•"/>
            </a:pPr>
            <a:r>
              <a:rPr lang="en-GB" dirty="0"/>
              <a:t>The £80 million is new funding for 1 year to enhance drug treatment, focused on reducing drug-related crime and the rise in drug-related deaths.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funding is in addition to the money local authorities (LAs) already spend on substance misuse from the public health grant.</a:t>
            </a:r>
          </a:p>
          <a:p>
            <a:endParaRPr lang="en-GB" dirty="0"/>
          </a:p>
        </p:txBody>
      </p:sp>
      <p:sp>
        <p:nvSpPr>
          <p:cNvPr id="4" name="Slide Number Placeholder 3">
            <a:extLst>
              <a:ext uri="{FF2B5EF4-FFF2-40B4-BE49-F238E27FC236}">
                <a16:creationId xmlns:a16="http://schemas.microsoft.com/office/drawing/2014/main" xmlns="" id="{5EB1922C-1915-4C6E-82F7-11E80FA314A0}"/>
              </a:ext>
            </a:extLst>
          </p:cNvPr>
          <p:cNvSpPr>
            <a:spLocks noGrp="1"/>
          </p:cNvSpPr>
          <p:nvPr>
            <p:ph type="sldNum" sz="quarter" idx="10"/>
          </p:nvPr>
        </p:nvSpPr>
        <p:spPr/>
        <p:txBody>
          <a:bodyPr/>
          <a:lstStyle/>
          <a:p>
            <a:pPr marL="288000">
              <a:defRPr/>
            </a:pPr>
            <a:fld id="{2565FA6D-D4C8-4C4C-AC4B-3269734D34D8}" type="slidenum">
              <a:rPr lang="en-US" smtClean="0"/>
              <a:pPr marL="288000">
                <a:defRPr/>
              </a:pPr>
              <a:t>4</a:t>
            </a:fld>
            <a:endParaRPr lang="en-US" dirty="0"/>
          </a:p>
        </p:txBody>
      </p:sp>
      <p:sp>
        <p:nvSpPr>
          <p:cNvPr id="5" name="Footer Placeholder 4">
            <a:extLst>
              <a:ext uri="{FF2B5EF4-FFF2-40B4-BE49-F238E27FC236}">
                <a16:creationId xmlns:a16="http://schemas.microsoft.com/office/drawing/2014/main" xmlns="" id="{3F3BADDF-0000-4F9F-BE2B-A7E007F7B82B}"/>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235781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1AD40F-4549-46E4-912E-792BDAEB7FD3}"/>
              </a:ext>
            </a:extLst>
          </p:cNvPr>
          <p:cNvSpPr>
            <a:spLocks noGrp="1"/>
          </p:cNvSpPr>
          <p:nvPr>
            <p:ph type="title"/>
          </p:nvPr>
        </p:nvSpPr>
        <p:spPr/>
        <p:txBody>
          <a:bodyPr/>
          <a:lstStyle/>
          <a:p>
            <a:r>
              <a:rPr lang="en-GB" dirty="0"/>
              <a:t>£80m will be split into 3 separate grants</a:t>
            </a:r>
          </a:p>
        </p:txBody>
      </p:sp>
      <p:sp>
        <p:nvSpPr>
          <p:cNvPr id="3" name="Content Placeholder 2">
            <a:extLst>
              <a:ext uri="{FF2B5EF4-FFF2-40B4-BE49-F238E27FC236}">
                <a16:creationId xmlns:a16="http://schemas.microsoft.com/office/drawing/2014/main" xmlns="" id="{F97EC0BD-9115-467B-A49A-FCBE745D8B13}"/>
              </a:ext>
            </a:extLst>
          </p:cNvPr>
          <p:cNvSpPr>
            <a:spLocks noGrp="1"/>
          </p:cNvSpPr>
          <p:nvPr>
            <p:ph idx="1"/>
          </p:nvPr>
        </p:nvSpPr>
        <p:spPr/>
        <p:txBody>
          <a:bodyPr/>
          <a:lstStyle/>
          <a:p>
            <a:pPr marL="342900" lvl="0" indent="-342900">
              <a:buFont typeface="+mj-lt"/>
              <a:buAutoNum type="arabicPeriod"/>
            </a:pPr>
            <a:r>
              <a:rPr lang="en-GB" b="1" dirty="0"/>
              <a:t>Universal</a:t>
            </a:r>
            <a:r>
              <a:rPr lang="en-GB" dirty="0"/>
              <a:t> – available to all LAs except for those selected to be Accelerator areas. These grants will account for the majority of the £80m. </a:t>
            </a:r>
          </a:p>
          <a:p>
            <a:pPr marL="342900" lvl="0" indent="-342900">
              <a:buFont typeface="+mj-lt"/>
              <a:buAutoNum type="arabicPeriod"/>
            </a:pPr>
            <a:endParaRPr lang="en-GB" b="1" dirty="0"/>
          </a:p>
          <a:p>
            <a:pPr marL="342900" lvl="0" indent="-342900">
              <a:buFont typeface="+mj-lt"/>
              <a:buAutoNum type="arabicPeriod"/>
            </a:pPr>
            <a:r>
              <a:rPr lang="en-GB" b="1" dirty="0"/>
              <a:t>Accelerator</a:t>
            </a:r>
            <a:r>
              <a:rPr lang="en-GB" dirty="0"/>
              <a:t> – available to a small number of local authority areas as an extension of Project ADDER. These LAs will receive larger grants. This will be alongside Home Office funding for targeted enforcement activity by the police and the targeting of recovery support resources and interventions, such as employment support and criminal justice system interventions, by other government departments. </a:t>
            </a:r>
          </a:p>
          <a:p>
            <a:pPr marL="342900" lvl="0" indent="-342900">
              <a:buFont typeface="+mj-lt"/>
              <a:buAutoNum type="arabicPeriod"/>
            </a:pPr>
            <a:endParaRPr lang="en-GB" b="1" dirty="0"/>
          </a:p>
          <a:p>
            <a:pPr marL="342900" lvl="0" indent="-342900">
              <a:buFont typeface="+mj-lt"/>
              <a:buAutoNum type="arabicPeriod"/>
            </a:pPr>
            <a:r>
              <a:rPr lang="en-GB" b="1" dirty="0"/>
              <a:t>Inpatient</a:t>
            </a:r>
            <a:r>
              <a:rPr lang="en-GB" dirty="0"/>
              <a:t> – all areas will be able to benefit from grants awarded to regional or sub-regional consortia of LAs for commissioning inpatient detoxification beds.</a:t>
            </a:r>
          </a:p>
          <a:p>
            <a:endParaRPr lang="en-GB" dirty="0"/>
          </a:p>
        </p:txBody>
      </p:sp>
      <p:sp>
        <p:nvSpPr>
          <p:cNvPr id="4" name="Slide Number Placeholder 3">
            <a:extLst>
              <a:ext uri="{FF2B5EF4-FFF2-40B4-BE49-F238E27FC236}">
                <a16:creationId xmlns:a16="http://schemas.microsoft.com/office/drawing/2014/main" xmlns="" id="{A66285D5-E786-41D0-8741-B77A45919EF3}"/>
              </a:ext>
            </a:extLst>
          </p:cNvPr>
          <p:cNvSpPr>
            <a:spLocks noGrp="1"/>
          </p:cNvSpPr>
          <p:nvPr>
            <p:ph type="sldNum" sz="quarter" idx="10"/>
          </p:nvPr>
        </p:nvSpPr>
        <p:spPr/>
        <p:txBody>
          <a:bodyPr/>
          <a:lstStyle/>
          <a:p>
            <a:pPr marL="288000">
              <a:defRPr/>
            </a:pPr>
            <a:fld id="{2565FA6D-D4C8-4C4C-AC4B-3269734D34D8}" type="slidenum">
              <a:rPr lang="en-US" smtClean="0"/>
              <a:pPr marL="288000">
                <a:defRPr/>
              </a:pPr>
              <a:t>5</a:t>
            </a:fld>
            <a:endParaRPr lang="en-US" dirty="0"/>
          </a:p>
        </p:txBody>
      </p:sp>
      <p:sp>
        <p:nvSpPr>
          <p:cNvPr id="5" name="Footer Placeholder 4">
            <a:extLst>
              <a:ext uri="{FF2B5EF4-FFF2-40B4-BE49-F238E27FC236}">
                <a16:creationId xmlns:a16="http://schemas.microsoft.com/office/drawing/2014/main" xmlns="" id="{1BA5DBE8-247B-46A9-889B-DA83C73A8943}"/>
              </a:ext>
            </a:extLst>
          </p:cNvPr>
          <p:cNvSpPr>
            <a:spLocks noGrp="1"/>
          </p:cNvSpPr>
          <p:nvPr>
            <p:ph type="ftr" sz="quarter" idx="11"/>
          </p:nvPr>
        </p:nvSpPr>
        <p:spPr/>
        <p:txBody>
          <a:bodyPr/>
          <a:lstStyle/>
          <a:p>
            <a:pPr marL="0">
              <a:defRPr/>
            </a:pPr>
            <a:endParaRPr lang="en-US" dirty="0"/>
          </a:p>
        </p:txBody>
      </p:sp>
    </p:spTree>
    <p:extLst>
      <p:ext uri="{BB962C8B-B14F-4D97-AF65-F5344CB8AC3E}">
        <p14:creationId xmlns:p14="http://schemas.microsoft.com/office/powerpoint/2010/main" val="185071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BB82C3-0032-48AB-856E-3CE9C35FFCE7}"/>
              </a:ext>
            </a:extLst>
          </p:cNvPr>
          <p:cNvSpPr>
            <a:spLocks noGrp="1"/>
          </p:cNvSpPr>
          <p:nvPr>
            <p:ph type="title"/>
          </p:nvPr>
        </p:nvSpPr>
        <p:spPr/>
        <p:txBody>
          <a:bodyPr/>
          <a:lstStyle/>
          <a:p>
            <a:r>
              <a:rPr lang="en-GB" dirty="0"/>
              <a:t>Universal</a:t>
            </a:r>
          </a:p>
        </p:txBody>
      </p:sp>
      <p:sp>
        <p:nvSpPr>
          <p:cNvPr id="3" name="Content Placeholder 2">
            <a:extLst>
              <a:ext uri="{FF2B5EF4-FFF2-40B4-BE49-F238E27FC236}">
                <a16:creationId xmlns:a16="http://schemas.microsoft.com/office/drawing/2014/main" xmlns="" id="{28F5FE3E-9790-4F33-B8B4-F0B116F69689}"/>
              </a:ext>
            </a:extLst>
          </p:cNvPr>
          <p:cNvSpPr>
            <a:spLocks noGrp="1"/>
          </p:cNvSpPr>
          <p:nvPr>
            <p:ph idx="1"/>
          </p:nvPr>
        </p:nvSpPr>
        <p:spPr/>
        <p:txBody>
          <a:bodyPr/>
          <a:lstStyle/>
          <a:p>
            <a:pPr marL="285750" indent="-285750">
              <a:buFont typeface="Arial" panose="020B0604020202020204" pitchFamily="34" charset="0"/>
              <a:buChar char="•"/>
            </a:pPr>
            <a:r>
              <a:rPr lang="en-GB" dirty="0"/>
              <a:t>Each eligible LA will receive a letter in early March advising of the LA’s universal allocation and formally requesting that it submits an application for the drug treatment additional services grant. </a:t>
            </a:r>
          </a:p>
          <a:p>
            <a:pPr marL="0" indent="0"/>
            <a:endParaRPr lang="en-GB" dirty="0"/>
          </a:p>
          <a:p>
            <a:pPr marL="285750" indent="-285750">
              <a:buFont typeface="Arial" panose="020B0604020202020204" pitchFamily="34" charset="0"/>
              <a:buChar char="•"/>
            </a:pPr>
            <a:r>
              <a:rPr lang="en-GB" dirty="0"/>
              <a:t>The letter will also include a menu of interventions (MOI) that are eligible to be funded. </a:t>
            </a:r>
          </a:p>
          <a:p>
            <a:pPr marL="0" indent="0"/>
            <a:endParaRPr lang="en-GB" dirty="0"/>
          </a:p>
          <a:p>
            <a:pPr marL="285750" indent="-285750">
              <a:buFont typeface="Arial" panose="020B0604020202020204" pitchFamily="34" charset="0"/>
              <a:buChar char="•"/>
            </a:pPr>
            <a:r>
              <a:rPr lang="en-GB" dirty="0"/>
              <a:t>This grant is to be used to help drive down the crime associated with the drug market, particularly acquisitive crime and violent crime, by expanding treatment capacity for offenders and pathways between criminal justice and treatment services.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It should also be used to reduce drug-related deaths, primarily from overdose but also caused by infections.</a:t>
            </a:r>
          </a:p>
          <a:p>
            <a:pPr marL="285750"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66A712F6-A55E-438A-8418-BBD5E79A65FB}"/>
              </a:ext>
            </a:extLst>
          </p:cNvPr>
          <p:cNvSpPr>
            <a:spLocks noGrp="1"/>
          </p:cNvSpPr>
          <p:nvPr>
            <p:ph type="sldNum" sz="quarter" idx="10"/>
          </p:nvPr>
        </p:nvSpPr>
        <p:spPr/>
        <p:txBody>
          <a:bodyPr/>
          <a:lstStyle/>
          <a:p>
            <a:pPr marL="288000">
              <a:defRPr/>
            </a:pPr>
            <a:fld id="{2565FA6D-D4C8-4C4C-AC4B-3269734D34D8}" type="slidenum">
              <a:rPr lang="en-US" smtClean="0"/>
              <a:pPr marL="288000">
                <a:defRPr/>
              </a:pPr>
              <a:t>6</a:t>
            </a:fld>
            <a:endParaRPr lang="en-US" dirty="0"/>
          </a:p>
        </p:txBody>
      </p:sp>
      <p:sp>
        <p:nvSpPr>
          <p:cNvPr id="5" name="Footer Placeholder 4">
            <a:extLst>
              <a:ext uri="{FF2B5EF4-FFF2-40B4-BE49-F238E27FC236}">
                <a16:creationId xmlns:a16="http://schemas.microsoft.com/office/drawing/2014/main" xmlns="" id="{B963791C-2CEE-49C4-9086-B82ADB3EF626}"/>
              </a:ext>
            </a:extLst>
          </p:cNvPr>
          <p:cNvSpPr>
            <a:spLocks noGrp="1"/>
          </p:cNvSpPr>
          <p:nvPr>
            <p:ph type="ftr" sz="quarter" idx="11"/>
          </p:nvPr>
        </p:nvSpPr>
        <p:spPr/>
        <p:txBody>
          <a:bodyPr/>
          <a:lstStyle/>
          <a:p>
            <a:pPr marL="0">
              <a:defRPr/>
            </a:pPr>
            <a:endParaRPr lang="en-US" dirty="0"/>
          </a:p>
        </p:txBody>
      </p:sp>
    </p:spTree>
    <p:extLst>
      <p:ext uri="{BB962C8B-B14F-4D97-AF65-F5344CB8AC3E}">
        <p14:creationId xmlns:p14="http://schemas.microsoft.com/office/powerpoint/2010/main" val="383456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48641-2510-4E66-8C8A-31F494C317EE}"/>
              </a:ext>
            </a:extLst>
          </p:cNvPr>
          <p:cNvSpPr>
            <a:spLocks noGrp="1"/>
          </p:cNvSpPr>
          <p:nvPr>
            <p:ph type="title"/>
          </p:nvPr>
        </p:nvSpPr>
        <p:spPr/>
        <p:txBody>
          <a:bodyPr/>
          <a:lstStyle/>
          <a:p>
            <a:r>
              <a:rPr lang="en-GB" dirty="0"/>
              <a:t>Indicative menu of interventions </a:t>
            </a:r>
          </a:p>
        </p:txBody>
      </p:sp>
      <p:sp>
        <p:nvSpPr>
          <p:cNvPr id="3" name="Content Placeholder 2">
            <a:extLst>
              <a:ext uri="{FF2B5EF4-FFF2-40B4-BE49-F238E27FC236}">
                <a16:creationId xmlns:a16="http://schemas.microsoft.com/office/drawing/2014/main" xmlns="" id="{F12D840B-5933-4475-9A00-E5FD70BE1F90}"/>
              </a:ext>
            </a:extLst>
          </p:cNvPr>
          <p:cNvSpPr>
            <a:spLocks noGrp="1"/>
          </p:cNvSpPr>
          <p:nvPr>
            <p:ph idx="1"/>
          </p:nvPr>
        </p:nvSpPr>
        <p:spPr/>
        <p:txBody>
          <a:bodyPr/>
          <a:lstStyle/>
          <a:p>
            <a:r>
              <a:rPr lang="en-GB" dirty="0"/>
              <a:t>Below is an indicative list of options that the universal grant could be used for. A final, more detailed menu of interventions will be provided to LAs</a:t>
            </a:r>
          </a:p>
          <a:p>
            <a:endParaRPr lang="en-GB" dirty="0"/>
          </a:p>
          <a:p>
            <a:pPr marL="285750" indent="-285750">
              <a:buFont typeface="Arial" panose="020B0604020202020204" pitchFamily="34" charset="0"/>
              <a:buChar char="•"/>
            </a:pPr>
            <a:r>
              <a:rPr lang="en-GB" dirty="0"/>
              <a:t>offering more treatment places</a:t>
            </a:r>
          </a:p>
          <a:p>
            <a:pPr marL="285750" indent="-285750">
              <a:buFont typeface="Arial" panose="020B0604020202020204" pitchFamily="34" charset="0"/>
              <a:buChar char="•"/>
            </a:pPr>
            <a:r>
              <a:rPr lang="en-GB" dirty="0"/>
              <a:t>increased usage of residential rehabilitation</a:t>
            </a:r>
          </a:p>
          <a:p>
            <a:pPr marL="285750" indent="-285750">
              <a:buFont typeface="Arial" panose="020B0604020202020204" pitchFamily="34" charset="0"/>
              <a:buChar char="•"/>
            </a:pPr>
            <a:r>
              <a:rPr lang="en-GB" dirty="0"/>
              <a:t>expanding needle and syringe programmes to reduce blood-borne viruses</a:t>
            </a:r>
          </a:p>
          <a:p>
            <a:pPr marL="285750" indent="-285750">
              <a:buFont typeface="Arial" panose="020B0604020202020204" pitchFamily="34" charset="0"/>
              <a:buChar char="•"/>
            </a:pPr>
            <a:r>
              <a:rPr lang="en-GB" dirty="0"/>
              <a:t>providing more naloxone to prevent overdose deaths</a:t>
            </a:r>
          </a:p>
          <a:p>
            <a:pPr marL="285750" indent="-285750">
              <a:buFont typeface="Arial" panose="020B0604020202020204" pitchFamily="34" charset="0"/>
              <a:buChar char="•"/>
            </a:pPr>
            <a:r>
              <a:rPr lang="en-GB" dirty="0"/>
              <a:t>improving treatment pathways from the criminal justice system including courts, prisons and police custody</a:t>
            </a:r>
          </a:p>
          <a:p>
            <a:pPr marL="285750" indent="-285750">
              <a:buFont typeface="Arial" panose="020B0604020202020204" pitchFamily="34" charset="0"/>
              <a:buChar char="•"/>
            </a:pPr>
            <a:r>
              <a:rPr lang="en-GB" dirty="0"/>
              <a:t>increasing use of community sentence treatment requirements</a:t>
            </a:r>
          </a:p>
          <a:p>
            <a:pPr marL="285750" indent="-285750">
              <a:buFont typeface="Arial" panose="020B0604020202020204" pitchFamily="34" charset="0"/>
              <a:buChar char="•"/>
            </a:pPr>
            <a:endParaRPr lang="en-GB" dirty="0"/>
          </a:p>
          <a:p>
            <a:endParaRPr lang="en-GB" dirty="0"/>
          </a:p>
          <a:p>
            <a:pPr marL="0" indent="0"/>
            <a:endParaRPr lang="en-GB" dirty="0"/>
          </a:p>
          <a:p>
            <a:endParaRPr lang="en-GB" dirty="0"/>
          </a:p>
        </p:txBody>
      </p:sp>
      <p:sp>
        <p:nvSpPr>
          <p:cNvPr id="4" name="Slide Number Placeholder 3">
            <a:extLst>
              <a:ext uri="{FF2B5EF4-FFF2-40B4-BE49-F238E27FC236}">
                <a16:creationId xmlns:a16="http://schemas.microsoft.com/office/drawing/2014/main" xmlns="" id="{145E925E-4E63-442D-BE76-D4C628C86B97}"/>
              </a:ext>
            </a:extLst>
          </p:cNvPr>
          <p:cNvSpPr>
            <a:spLocks noGrp="1"/>
          </p:cNvSpPr>
          <p:nvPr>
            <p:ph type="sldNum" sz="quarter" idx="10"/>
          </p:nvPr>
        </p:nvSpPr>
        <p:spPr/>
        <p:txBody>
          <a:bodyPr/>
          <a:lstStyle/>
          <a:p>
            <a:pPr marL="288000">
              <a:defRPr/>
            </a:pPr>
            <a:fld id="{2565FA6D-D4C8-4C4C-AC4B-3269734D34D8}" type="slidenum">
              <a:rPr lang="en-US" smtClean="0"/>
              <a:pPr marL="288000">
                <a:defRPr/>
              </a:pPr>
              <a:t>7</a:t>
            </a:fld>
            <a:endParaRPr lang="en-US" dirty="0"/>
          </a:p>
        </p:txBody>
      </p:sp>
      <p:sp>
        <p:nvSpPr>
          <p:cNvPr id="5" name="Footer Placeholder 4">
            <a:extLst>
              <a:ext uri="{FF2B5EF4-FFF2-40B4-BE49-F238E27FC236}">
                <a16:creationId xmlns:a16="http://schemas.microsoft.com/office/drawing/2014/main" xmlns="" id="{23DC8EF2-B23B-4DCC-96AB-B25B09810B13}"/>
              </a:ext>
            </a:extLst>
          </p:cNvPr>
          <p:cNvSpPr>
            <a:spLocks noGrp="1"/>
          </p:cNvSpPr>
          <p:nvPr>
            <p:ph type="ftr" sz="quarter" idx="11"/>
          </p:nvPr>
        </p:nvSpPr>
        <p:spPr/>
        <p:txBody>
          <a:bodyPr/>
          <a:lstStyle/>
          <a:p>
            <a:pPr marL="0">
              <a:defRPr/>
            </a:pPr>
            <a:endParaRPr lang="en-US" dirty="0"/>
          </a:p>
        </p:txBody>
      </p:sp>
    </p:spTree>
    <p:extLst>
      <p:ext uri="{BB962C8B-B14F-4D97-AF65-F5344CB8AC3E}">
        <p14:creationId xmlns:p14="http://schemas.microsoft.com/office/powerpoint/2010/main" val="40984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0DC64-113D-49FA-ABEE-2C35525A28C7}"/>
              </a:ext>
            </a:extLst>
          </p:cNvPr>
          <p:cNvSpPr>
            <a:spLocks noGrp="1"/>
          </p:cNvSpPr>
          <p:nvPr>
            <p:ph type="title"/>
          </p:nvPr>
        </p:nvSpPr>
        <p:spPr/>
        <p:txBody>
          <a:bodyPr/>
          <a:lstStyle/>
          <a:p>
            <a:r>
              <a:rPr lang="en-GB" dirty="0"/>
              <a:t>‘Universal’ funding and </a:t>
            </a:r>
            <a:r>
              <a:rPr lang="en-GB" dirty="0" err="1"/>
              <a:t>resi</a:t>
            </a:r>
            <a:r>
              <a:rPr lang="en-GB" dirty="0"/>
              <a:t> rehab</a:t>
            </a:r>
          </a:p>
        </p:txBody>
      </p:sp>
      <p:sp>
        <p:nvSpPr>
          <p:cNvPr id="3" name="Content Placeholder 2">
            <a:extLst>
              <a:ext uri="{FF2B5EF4-FFF2-40B4-BE49-F238E27FC236}">
                <a16:creationId xmlns:a16="http://schemas.microsoft.com/office/drawing/2014/main" xmlns="" id="{BFA67B96-6F75-404B-B1B9-2C91C5CB1156}"/>
              </a:ext>
            </a:extLst>
          </p:cNvPr>
          <p:cNvSpPr>
            <a:spLocks noGrp="1"/>
          </p:cNvSpPr>
          <p:nvPr>
            <p:ph idx="1"/>
          </p:nvPr>
        </p:nvSpPr>
        <p:spPr/>
        <p:txBody>
          <a:bodyPr/>
          <a:lstStyle/>
          <a:p>
            <a:pPr marL="285750" indent="-285750">
              <a:spcAft>
                <a:spcPts val="600"/>
              </a:spcAft>
              <a:buFont typeface="Arial" panose="020B0604020202020204" pitchFamily="34" charset="0"/>
              <a:buChar char="•"/>
            </a:pPr>
            <a:r>
              <a:rPr lang="en-GB" dirty="0"/>
              <a:t>Each LA will be given an allocation calculated by formula and asked to choose, from a menu, interventions they will spend this allocation on to achieve the outcomes expected of the funding, which focus on reducing offending and drug related deaths</a:t>
            </a:r>
          </a:p>
          <a:p>
            <a:pPr marL="285750" indent="-285750">
              <a:spcAft>
                <a:spcPts val="600"/>
              </a:spcAft>
              <a:buFont typeface="Arial" panose="020B0604020202020204" pitchFamily="34" charset="0"/>
              <a:buChar char="•"/>
            </a:pPr>
            <a:r>
              <a:rPr lang="en-GB" dirty="0"/>
              <a:t>Residential rehabilitation (RR) is included in the menu so that every LA will have the option to increase the number of RR placements it makes in 2021-22</a:t>
            </a:r>
          </a:p>
          <a:p>
            <a:pPr marL="285750" indent="-285750">
              <a:spcAft>
                <a:spcPts val="600"/>
              </a:spcAft>
              <a:buFont typeface="Arial" panose="020B0604020202020204" pitchFamily="34" charset="0"/>
              <a:buChar char="•"/>
            </a:pPr>
            <a:r>
              <a:rPr lang="en-GB" dirty="0"/>
              <a:t>Subject to local need and the ability to make placements within 2021-22, LAs will be guided to spend to spend roughly 15% of their allocation on RR.</a:t>
            </a:r>
          </a:p>
          <a:p>
            <a:pPr marL="285750" indent="-285750">
              <a:spcAft>
                <a:spcPts val="600"/>
              </a:spcAft>
              <a:buFont typeface="Arial" panose="020B0604020202020204" pitchFamily="34" charset="0"/>
              <a:buChar char="•"/>
            </a:pPr>
            <a:r>
              <a:rPr lang="en-GB" dirty="0"/>
              <a:t>The number of RR placements will be part of the monitoring framework</a:t>
            </a:r>
          </a:p>
        </p:txBody>
      </p:sp>
      <p:sp>
        <p:nvSpPr>
          <p:cNvPr id="4" name="Slide Number Placeholder 3">
            <a:extLst>
              <a:ext uri="{FF2B5EF4-FFF2-40B4-BE49-F238E27FC236}">
                <a16:creationId xmlns:a16="http://schemas.microsoft.com/office/drawing/2014/main" xmlns="" id="{855A57C1-BD0F-44F0-A771-26EB23AC413D}"/>
              </a:ext>
            </a:extLst>
          </p:cNvPr>
          <p:cNvSpPr>
            <a:spLocks noGrp="1"/>
          </p:cNvSpPr>
          <p:nvPr>
            <p:ph type="sldNum" sz="quarter" idx="10"/>
          </p:nvPr>
        </p:nvSpPr>
        <p:spPr/>
        <p:txBody>
          <a:bodyPr/>
          <a:lstStyle/>
          <a:p>
            <a:pPr marL="288000">
              <a:defRPr/>
            </a:pPr>
            <a:fld id="{2565FA6D-D4C8-4C4C-AC4B-3269734D34D8}" type="slidenum">
              <a:rPr lang="en-US" smtClean="0"/>
              <a:pPr marL="288000">
                <a:defRPr/>
              </a:pPr>
              <a:t>8</a:t>
            </a:fld>
            <a:endParaRPr lang="en-US" dirty="0"/>
          </a:p>
        </p:txBody>
      </p:sp>
      <p:sp>
        <p:nvSpPr>
          <p:cNvPr id="5" name="Footer Placeholder 4">
            <a:extLst>
              <a:ext uri="{FF2B5EF4-FFF2-40B4-BE49-F238E27FC236}">
                <a16:creationId xmlns:a16="http://schemas.microsoft.com/office/drawing/2014/main" xmlns="" id="{98293DFC-CAAF-4075-A896-8161047AA751}"/>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61263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C32A6-64C9-4E24-A101-9FB22B59844D}"/>
              </a:ext>
            </a:extLst>
          </p:cNvPr>
          <p:cNvSpPr>
            <a:spLocks noGrp="1"/>
          </p:cNvSpPr>
          <p:nvPr>
            <p:ph type="title"/>
          </p:nvPr>
        </p:nvSpPr>
        <p:spPr/>
        <p:txBody>
          <a:bodyPr>
            <a:normAutofit/>
          </a:bodyPr>
          <a:lstStyle/>
          <a:p>
            <a:r>
              <a:rPr lang="en-GB" dirty="0"/>
              <a:t>Focus on inpatient detox – why?</a:t>
            </a:r>
          </a:p>
        </p:txBody>
      </p:sp>
      <p:sp>
        <p:nvSpPr>
          <p:cNvPr id="3" name="Content Placeholder 2">
            <a:extLst>
              <a:ext uri="{FF2B5EF4-FFF2-40B4-BE49-F238E27FC236}">
                <a16:creationId xmlns:a16="http://schemas.microsoft.com/office/drawing/2014/main" xmlns="" id="{D1589D72-0F7C-4384-84AD-676539BDC042}"/>
              </a:ext>
            </a:extLst>
          </p:cNvPr>
          <p:cNvSpPr>
            <a:spLocks noGrp="1"/>
          </p:cNvSpPr>
          <p:nvPr>
            <p:ph idx="1"/>
          </p:nvPr>
        </p:nvSpPr>
        <p:spPr/>
        <p:txBody>
          <a:bodyPr/>
          <a:lstStyle/>
          <a:p>
            <a:pPr marL="0" indent="0"/>
            <a:endParaRPr lang="en-GB" dirty="0"/>
          </a:p>
          <a:p>
            <a:pPr marL="285750" indent="-285750">
              <a:buFont typeface="Arial" panose="020B0604020202020204" pitchFamily="34" charset="0"/>
              <a:buChar char="•"/>
            </a:pPr>
            <a:r>
              <a:rPr lang="en-GB" dirty="0"/>
              <a:t>Treatment providers, commissioners and service users tell us that this low volume, high cost treatment option for people with complex needs is currently not commissioned or provided at a capacity which meets need</a:t>
            </a:r>
          </a:p>
          <a:p>
            <a:pPr marL="285750" indent="-285750">
              <a:buFont typeface="Arial" panose="020B0604020202020204" pitchFamily="34" charset="0"/>
              <a:buChar char="•"/>
            </a:pPr>
            <a:r>
              <a:rPr lang="en-GB" dirty="0"/>
              <a:t>NDTMS data shows a steady decrease in the number of inpatient detoxes delivered by local authority commissioned specialist alcohol and drug treatment from 17,740 in 2014/15 to 11,355 in 2018/19, a fall of 36%.</a:t>
            </a:r>
          </a:p>
          <a:p>
            <a:pPr marL="285750" indent="-285750">
              <a:buFont typeface="Arial" panose="020B0604020202020204" pitchFamily="34" charset="0"/>
              <a:buChar char="•"/>
            </a:pPr>
            <a:r>
              <a:rPr lang="en-GB" dirty="0"/>
              <a:t>Evidence of an increasing burden on the NHS, with estimates ranging from one in 10 through to one in 5 patients in the UK hospital system being alcohol dependent </a:t>
            </a:r>
          </a:p>
          <a:p>
            <a:pPr marL="285750" indent="-285750">
              <a:buFont typeface="Arial" panose="020B0604020202020204" pitchFamily="34" charset="0"/>
              <a:buChar char="•"/>
            </a:pPr>
            <a:r>
              <a:rPr lang="en-GB" dirty="0"/>
              <a:t>Community based treatment services report not being able to detox people in the community because it would not be safe to do so, and then not being able to refer to in-patient provision because of budget and capacity constraints. </a:t>
            </a:r>
          </a:p>
          <a:p>
            <a:pPr marL="285750" indent="-285750">
              <a:buFont typeface="Arial" panose="020B0604020202020204" pitchFamily="34" charset="0"/>
              <a:buChar char="•"/>
            </a:pPr>
            <a:r>
              <a:rPr lang="en-GB" dirty="0"/>
              <a:t>There is evidence that people are transferred from medically monitored in-patient services to acute hospital because they have become too unwell for the service to manage because of high levels of comorbidity.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xmlns="" id="{A19EA26C-D0B6-4C8F-907A-B9EF678D5CAB}"/>
              </a:ext>
            </a:extLst>
          </p:cNvPr>
          <p:cNvSpPr>
            <a:spLocks noGrp="1"/>
          </p:cNvSpPr>
          <p:nvPr>
            <p:ph type="sldNum" sz="quarter" idx="10"/>
          </p:nvPr>
        </p:nvSpPr>
        <p:spPr/>
        <p:txBody>
          <a:bodyPr/>
          <a:lstStyle/>
          <a:p>
            <a:pPr marL="288000">
              <a:defRPr/>
            </a:pPr>
            <a:fld id="{2565FA6D-D4C8-4C4C-AC4B-3269734D34D8}" type="slidenum">
              <a:rPr lang="en-US" smtClean="0"/>
              <a:pPr marL="288000">
                <a:defRPr/>
              </a:pPr>
              <a:t>9</a:t>
            </a:fld>
            <a:endParaRPr lang="en-US" dirty="0"/>
          </a:p>
        </p:txBody>
      </p:sp>
      <p:sp>
        <p:nvSpPr>
          <p:cNvPr id="5" name="Footer Placeholder 4">
            <a:extLst>
              <a:ext uri="{FF2B5EF4-FFF2-40B4-BE49-F238E27FC236}">
                <a16:creationId xmlns:a16="http://schemas.microsoft.com/office/drawing/2014/main" xmlns="" id="{FDAA8875-1274-4AC9-BFC2-ADF0686A9D93}"/>
              </a:ext>
            </a:extLst>
          </p:cNvPr>
          <p:cNvSpPr>
            <a:spLocks noGrp="1"/>
          </p:cNvSpPr>
          <p:nvPr>
            <p:ph type="ftr" sz="quarter" idx="11"/>
          </p:nvPr>
        </p:nvSpPr>
        <p:spPr/>
        <p:txBody>
          <a:bodyPr/>
          <a:lstStyle/>
          <a:p>
            <a:pPr marL="0">
              <a:defRPr/>
            </a:pPr>
            <a:r>
              <a:rPr lang="fr-FR"/>
              <a:t>Collective Voice Tier 4 4/3/21</a:t>
            </a:r>
            <a:endParaRPr lang="en-US" dirty="0"/>
          </a:p>
        </p:txBody>
      </p:sp>
    </p:spTree>
    <p:extLst>
      <p:ext uri="{BB962C8B-B14F-4D97-AF65-F5344CB8AC3E}">
        <p14:creationId xmlns:p14="http://schemas.microsoft.com/office/powerpoint/2010/main" val="3682600806"/>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E presentation-standard new wide.pptx" id="{3E506A51-77A3-4216-B0C5-3DF72E00023C}" vid="{2DEA7DCE-ABF2-4AD6-BD69-35A6F59204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ublishingContact xmlns="http://schemas.microsoft.com/sharepoint/v3">
      <UserInfo>
        <DisplayName/>
        <AccountId xsi:nil="true"/>
        <AccountType/>
      </UserInfo>
    </PublishingContac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A3BD5-90C3-4BC2-94B6-F5B6FAEAFEE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9A860C3-64E6-4D2A-94B1-6B6AC446E3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4699</TotalTime>
  <Words>1241</Words>
  <Application>Microsoft Office PowerPoint</Application>
  <PresentationFormat>Widescreen</PresentationFormat>
  <Paragraphs>133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ヒラギノ角ゴ Pro W3</vt:lpstr>
      <vt:lpstr>Office Theme</vt:lpstr>
      <vt:lpstr>Residential Rehab and Detox – where next or ‘the only way is up’</vt:lpstr>
      <vt:lpstr>Introduction- outline</vt:lpstr>
      <vt:lpstr>How we got here- some reflections, a systems issue</vt:lpstr>
      <vt:lpstr>80m- a kick start but not the solution….</vt:lpstr>
      <vt:lpstr>£80m will be split into 3 separate grants</vt:lpstr>
      <vt:lpstr>Universal</vt:lpstr>
      <vt:lpstr>Indicative menu of interventions </vt:lpstr>
      <vt:lpstr>‘Universal’ funding and resi rehab</vt:lpstr>
      <vt:lpstr>Focus on inpatient detox – why?</vt:lpstr>
      <vt:lpstr>Priority – medically managed detoxification</vt:lpstr>
      <vt:lpstr>In patient-detox – new funding</vt:lpstr>
      <vt:lpstr>Dame Carol Black and system reform</vt:lpstr>
      <vt:lpstr>Way forward and reasons to be cheerful (and realistic)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2020 -21 Additional funding for drug treatment</dc:title>
  <dc:creator>Fizz Annand</dc:creator>
  <cp:lastModifiedBy>peter</cp:lastModifiedBy>
  <cp:revision>77</cp:revision>
  <dcterms:created xsi:type="dcterms:W3CDTF">2021-01-20T15:48:38Z</dcterms:created>
  <dcterms:modified xsi:type="dcterms:W3CDTF">2021-03-10T13:22:38Z</dcterms:modified>
</cp:coreProperties>
</file>