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15"/>
  </p:notesMasterIdLst>
  <p:sldIdLst>
    <p:sldId id="256" r:id="rId2"/>
    <p:sldId id="282" r:id="rId3"/>
    <p:sldId id="259" r:id="rId4"/>
    <p:sldId id="261" r:id="rId5"/>
    <p:sldId id="266" r:id="rId6"/>
    <p:sldId id="284" r:id="rId7"/>
    <p:sldId id="267" r:id="rId8"/>
    <p:sldId id="277" r:id="rId9"/>
    <p:sldId id="278" r:id="rId10"/>
    <p:sldId id="285" r:id="rId11"/>
    <p:sldId id="280" r:id="rId12"/>
    <p:sldId id="283" r:id="rId13"/>
    <p:sldId id="281"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321682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745066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2569447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2" name="Google Shape;26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Tree>
    <p:extLst>
      <p:ext uri="{BB962C8B-B14F-4D97-AF65-F5344CB8AC3E}">
        <p14:creationId xmlns:p14="http://schemas.microsoft.com/office/powerpoint/2010/main" val="207960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2" name="Google Shape;26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Tree>
    <p:extLst>
      <p:ext uri="{BB962C8B-B14F-4D97-AF65-F5344CB8AC3E}">
        <p14:creationId xmlns:p14="http://schemas.microsoft.com/office/powerpoint/2010/main" val="2286349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808151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672407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817359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883637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694074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205439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057761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3413662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50053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_option 2 1">
  <p:cSld name="Title Slide_option 2_1">
    <p:bg>
      <p:bgPr>
        <a:blipFill>
          <a:blip r:embed="rId2">
            <a:alphaModFix/>
          </a:blip>
          <a:stretch>
            <a:fillRect/>
          </a:stretch>
        </a:blipFill>
        <a:effectLst/>
      </p:bgPr>
    </p:bg>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2"/>
        <p:cNvGrpSpPr/>
        <p:nvPr/>
      </p:nvGrpSpPr>
      <p:grpSpPr>
        <a:xfrm>
          <a:off x="0" y="0"/>
          <a:ext cx="0" cy="0"/>
          <a:chOff x="0" y="0"/>
          <a:chExt cx="0" cy="0"/>
        </a:xfrm>
      </p:grpSpPr>
      <p:sp>
        <p:nvSpPr>
          <p:cNvPr id="63" name="Google Shape;63;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5" name="Google Shape;65;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2" name="Google Shape;72;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3" name="Google Shape;7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page 1">
  <p:cSld name="Content page 1">
    <p:bg>
      <p:bgPr>
        <a:blipFill>
          <a:blip r:embed="rId2">
            <a:alphaModFix/>
          </a:blip>
          <a:stretch>
            <a:fillRect/>
          </a:stretch>
        </a:blipFill>
        <a:effectLst/>
      </p:bgPr>
    </p:bg>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Slide_option 1 1">
  <p:cSld name="1_Title Slide_option 1 1">
    <p:bg>
      <p:bgPr>
        <a:blipFill>
          <a:blip r:embed="rId2">
            <a:alphaModFix/>
          </a:blip>
          <a:stretch>
            <a:fillRect/>
          </a:stretch>
        </a:blipFill>
        <a:effectLst/>
      </p:bgPr>
    </p:bg>
    <p:spTree>
      <p:nvGrpSpPr>
        <p:cNvPr id="1" name="Shape 1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hsapa.org/ipn"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p:nvPr/>
        </p:nvSpPr>
        <p:spPr>
          <a:xfrm>
            <a:off x="5874950" y="368525"/>
            <a:ext cx="4547244" cy="2335346"/>
          </a:xfrm>
          <a:prstGeom prst="rect">
            <a:avLst/>
          </a:prstGeom>
          <a:noFill/>
          <a:ln>
            <a:noFill/>
          </a:ln>
        </p:spPr>
        <p:txBody>
          <a:bodyPr spcFirstLastPara="1" wrap="square" lIns="91425" tIns="45700" rIns="91425" bIns="45700" anchor="t" anchorCtr="0">
            <a:noAutofit/>
          </a:bodyPr>
          <a:lstStyle/>
          <a:p>
            <a:pPr marL="0" lvl="0" indent="0" algn="l" rtl="0">
              <a:lnSpc>
                <a:spcPct val="116666"/>
              </a:lnSpc>
              <a:spcBef>
                <a:spcPts val="0"/>
              </a:spcBef>
              <a:spcAft>
                <a:spcPts val="0"/>
              </a:spcAft>
              <a:buClr>
                <a:schemeClr val="dk1"/>
              </a:buClr>
              <a:buSzPts val="3200"/>
              <a:buFont typeface="Arial"/>
              <a:buNone/>
            </a:pPr>
            <a:r>
              <a:rPr lang="en-GB" sz="3200" b="1" dirty="0">
                <a:solidFill>
                  <a:schemeClr val="dk1"/>
                </a:solidFill>
                <a:latin typeface="Arial Rounded"/>
                <a:ea typeface="Arial Rounded"/>
                <a:cs typeface="Arial Rounded"/>
                <a:sym typeface="Arial Rounded"/>
              </a:rPr>
              <a:t>Staying Alive: Reviving The NHS Inpatient Detox Provision</a:t>
            </a:r>
            <a:endParaRPr sz="3200" b="1" dirty="0">
              <a:solidFill>
                <a:schemeClr val="dk1"/>
              </a:solidFill>
              <a:latin typeface="Arial Rounded"/>
              <a:ea typeface="Arial Rounded"/>
              <a:cs typeface="Arial Rounded"/>
              <a:sym typeface="Arial Rounded"/>
            </a:endParaRPr>
          </a:p>
          <a:p>
            <a:pPr marL="0" lvl="0" indent="0" algn="l" rtl="0">
              <a:spcBef>
                <a:spcPts val="0"/>
              </a:spcBef>
              <a:spcAft>
                <a:spcPts val="0"/>
              </a:spcAft>
              <a:buClr>
                <a:srgbClr val="32213A"/>
              </a:buClr>
              <a:buSzPts val="2400"/>
              <a:buFont typeface="Calibri"/>
              <a:buNone/>
            </a:pPr>
            <a:endParaRPr lang="en-GB" sz="2400" b="1" dirty="0" smtClean="0">
              <a:solidFill>
                <a:srgbClr val="FF0000"/>
              </a:solidFill>
              <a:latin typeface="Calibri"/>
              <a:ea typeface="Calibri"/>
              <a:cs typeface="Calibri"/>
              <a:sym typeface="Calibri"/>
            </a:endParaRPr>
          </a:p>
          <a:p>
            <a:pPr marL="0" lvl="0" indent="0" algn="l" rtl="0">
              <a:spcBef>
                <a:spcPts val="0"/>
              </a:spcBef>
              <a:spcAft>
                <a:spcPts val="0"/>
              </a:spcAft>
              <a:buClr>
                <a:srgbClr val="32213A"/>
              </a:buClr>
              <a:buSzPts val="2400"/>
              <a:buFont typeface="Calibri"/>
              <a:buNone/>
            </a:pPr>
            <a:r>
              <a:rPr lang="en-GB" sz="2400" b="1" dirty="0" smtClean="0">
                <a:solidFill>
                  <a:srgbClr val="FF0000"/>
                </a:solidFill>
                <a:latin typeface="Calibri"/>
                <a:ea typeface="Calibri"/>
                <a:cs typeface="Calibri"/>
                <a:sym typeface="Calibri"/>
              </a:rPr>
              <a:t>Jon Shorrock</a:t>
            </a:r>
          </a:p>
          <a:p>
            <a:pPr marL="0" lvl="0" indent="0" algn="l" rtl="0">
              <a:spcBef>
                <a:spcPts val="0"/>
              </a:spcBef>
              <a:spcAft>
                <a:spcPts val="0"/>
              </a:spcAft>
              <a:buClr>
                <a:srgbClr val="32213A"/>
              </a:buClr>
              <a:buSzPts val="2400"/>
              <a:buFont typeface="Calibri"/>
              <a:buNone/>
            </a:pPr>
            <a:r>
              <a:rPr lang="en-GB" sz="2400" b="1" dirty="0" smtClean="0">
                <a:solidFill>
                  <a:schemeClr val="dk1"/>
                </a:solidFill>
                <a:latin typeface="Calibri"/>
                <a:ea typeface="Calibri"/>
                <a:cs typeface="Calibri"/>
                <a:sym typeface="Calibri"/>
              </a:rPr>
              <a:t>D&amp;A Services Manager for Avon &amp; Wiltshire MH NHS Trust and Chair of the NHS Inpatient Network</a:t>
            </a:r>
            <a:endParaRPr sz="2400" b="1" dirty="0">
              <a:solidFill>
                <a:schemeClr val="dk1"/>
              </a:solidFill>
              <a:latin typeface="Calibri"/>
              <a:ea typeface="Calibri"/>
              <a:cs typeface="Calibri"/>
              <a:sym typeface="Calibri"/>
            </a:endParaRPr>
          </a:p>
          <a:p>
            <a:pPr marL="0" lvl="0" indent="0" algn="l" rtl="0">
              <a:spcBef>
                <a:spcPts val="0"/>
              </a:spcBef>
              <a:spcAft>
                <a:spcPts val="0"/>
              </a:spcAft>
              <a:buClr>
                <a:srgbClr val="32213A"/>
              </a:buClr>
              <a:buSzPts val="2400"/>
              <a:buFont typeface="Calibri"/>
              <a:buNone/>
            </a:pPr>
            <a:endParaRPr sz="2400" b="1" dirty="0">
              <a:solidFill>
                <a:schemeClr val="dk1"/>
              </a:solidFill>
              <a:latin typeface="Calibri"/>
              <a:ea typeface="Calibri"/>
              <a:cs typeface="Calibri"/>
              <a:sym typeface="Calibri"/>
            </a:endParaRPr>
          </a:p>
          <a:p>
            <a:pPr marL="0" lvl="0" indent="0" algn="l" rtl="0">
              <a:spcBef>
                <a:spcPts val="0"/>
              </a:spcBef>
              <a:spcAft>
                <a:spcPts val="0"/>
              </a:spcAft>
              <a:buClr>
                <a:srgbClr val="32213A"/>
              </a:buClr>
              <a:buSzPts val="2400"/>
              <a:buFont typeface="Calibri"/>
              <a:buNone/>
            </a:pPr>
            <a:endParaRPr sz="2400" b="1" dirty="0">
              <a:solidFill>
                <a:schemeClr val="dk1"/>
              </a:solidFill>
              <a:latin typeface="Calibri"/>
              <a:ea typeface="Calibri"/>
              <a:cs typeface="Calibri"/>
              <a:sym typeface="Calibri"/>
            </a:endParaRPr>
          </a:p>
          <a:p>
            <a:pPr marL="0" lvl="0" indent="0" algn="l" rtl="0">
              <a:lnSpc>
                <a:spcPct val="116666"/>
              </a:lnSpc>
              <a:spcBef>
                <a:spcPts val="0"/>
              </a:spcBef>
              <a:spcAft>
                <a:spcPts val="0"/>
              </a:spcAft>
              <a:buClr>
                <a:schemeClr val="dk1"/>
              </a:buClr>
              <a:buSzPts val="3200"/>
              <a:buFont typeface="Arial"/>
              <a:buNone/>
            </a:pPr>
            <a:endParaRPr sz="3500" b="1" dirty="0">
              <a:solidFill>
                <a:schemeClr val="dk1"/>
              </a:solidFill>
              <a:latin typeface="Arial Rounded"/>
              <a:ea typeface="Arial Rounded"/>
              <a:cs typeface="Arial Rounded"/>
              <a:sym typeface="Arial Rounde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9"/>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Finding a solution…</a:t>
            </a:r>
            <a:endParaRPr sz="1800" b="0" i="0" u="none" strike="noStrike" cap="none">
              <a:solidFill>
                <a:schemeClr val="dk1"/>
              </a:solidFill>
              <a:latin typeface="Calibri"/>
              <a:ea typeface="Calibri"/>
              <a:cs typeface="Calibri"/>
              <a:sym typeface="Calibri"/>
            </a:endParaRPr>
          </a:p>
        </p:txBody>
      </p:sp>
      <p:sp>
        <p:nvSpPr>
          <p:cNvPr id="251" name="Google Shape;251;p39"/>
          <p:cNvSpPr txBox="1"/>
          <p:nvPr/>
        </p:nvSpPr>
        <p:spPr>
          <a:xfrm>
            <a:off x="2859806" y="466257"/>
            <a:ext cx="9027394"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000"/>
              <a:buFont typeface="Arial Rounded"/>
              <a:buNone/>
            </a:pPr>
            <a:r>
              <a:rPr lang="en-GB" sz="5400" b="1" i="0" u="none" strike="noStrike" cap="none" dirty="0" smtClean="0">
                <a:solidFill>
                  <a:srgbClr val="32213A"/>
                </a:solidFill>
                <a:latin typeface="Arial Rounded"/>
                <a:ea typeface="Arial Rounded"/>
                <a:cs typeface="Arial Rounded"/>
                <a:sym typeface="Arial Rounded"/>
              </a:rPr>
              <a:t>What have we done? …</a:t>
            </a:r>
            <a:endParaRPr sz="5400" b="0" i="0" u="none" strike="noStrike" cap="none" dirty="0">
              <a:solidFill>
                <a:schemeClr val="dk1"/>
              </a:solidFill>
              <a:latin typeface="Calibri"/>
              <a:ea typeface="Calibri"/>
              <a:cs typeface="Calibri"/>
              <a:sym typeface="Calibri"/>
            </a:endParaRPr>
          </a:p>
        </p:txBody>
      </p:sp>
      <p:sp>
        <p:nvSpPr>
          <p:cNvPr id="252" name="Google Shape;252;p39"/>
          <p:cNvSpPr txBox="1"/>
          <p:nvPr/>
        </p:nvSpPr>
        <p:spPr>
          <a:xfrm>
            <a:off x="2859805" y="1579257"/>
            <a:ext cx="9027395" cy="4564264"/>
          </a:xfrm>
          <a:prstGeom prst="rect">
            <a:avLst/>
          </a:prstGeom>
          <a:noFill/>
          <a:ln>
            <a:noFill/>
          </a:ln>
        </p:spPr>
        <p:txBody>
          <a:bodyPr spcFirstLastPara="1" wrap="square" lIns="91425" tIns="45700" rIns="91425" bIns="45700" anchor="t" anchorCtr="0">
            <a:noAutofit/>
          </a:bodyPr>
          <a:lstStyle/>
          <a:p>
            <a:pPr marL="342900" marR="0" lvl="0" indent="-279400" algn="l" rtl="0">
              <a:lnSpc>
                <a:spcPct val="100000"/>
              </a:lnSpc>
              <a:spcBef>
                <a:spcPts val="0"/>
              </a:spcBef>
              <a:spcAft>
                <a:spcPts val="0"/>
              </a:spcAft>
              <a:buClr>
                <a:schemeClr val="dk1"/>
              </a:buClr>
              <a:buSzPts val="1800"/>
              <a:buFont typeface="Arial"/>
              <a:buChar char="•"/>
            </a:pPr>
            <a:endParaRPr lang="en-GB" sz="1800" b="0" i="0" u="none" strike="noStrike" cap="none" dirty="0" smtClean="0">
              <a:solidFill>
                <a:schemeClr val="dk1"/>
              </a:solidFill>
              <a:latin typeface="Arial"/>
              <a:ea typeface="Arial"/>
              <a:cs typeface="Arial"/>
              <a:sym typeface="Arial"/>
            </a:endParaRPr>
          </a:p>
          <a:p>
            <a:pPr marL="342900" marR="0" lvl="0" indent="-279400" algn="l" rtl="0">
              <a:lnSpc>
                <a:spcPct val="100000"/>
              </a:lnSpc>
              <a:spcBef>
                <a:spcPts val="0"/>
              </a:spcBef>
              <a:spcAft>
                <a:spcPts val="0"/>
              </a:spcAft>
              <a:buClr>
                <a:schemeClr val="dk1"/>
              </a:buClr>
              <a:buSzPts val="1800"/>
              <a:buFont typeface="Arial"/>
              <a:buChar char="•"/>
            </a:pPr>
            <a:endParaRPr lang="en-GB" sz="1800" dirty="0">
              <a:solidFill>
                <a:schemeClr val="dk1"/>
              </a:solidFill>
            </a:endParaRPr>
          </a:p>
          <a:p>
            <a:pPr marL="342900" marR="0" lvl="0" indent="-279400" algn="l" rtl="0">
              <a:lnSpc>
                <a:spcPct val="100000"/>
              </a:lnSpc>
              <a:spcBef>
                <a:spcPts val="0"/>
              </a:spcBef>
              <a:spcAft>
                <a:spcPts val="0"/>
              </a:spcAft>
              <a:buClr>
                <a:schemeClr val="dk1"/>
              </a:buClr>
              <a:buSzPts val="1800"/>
              <a:buFont typeface="Arial"/>
              <a:buChar char="•"/>
            </a:pPr>
            <a:r>
              <a:rPr lang="en-GB" sz="1800" b="0" i="0" u="none" strike="noStrike" cap="none" dirty="0" smtClean="0">
                <a:solidFill>
                  <a:schemeClr val="dk1"/>
                </a:solidFill>
                <a:latin typeface="Arial"/>
                <a:ea typeface="Arial"/>
                <a:cs typeface="Arial"/>
                <a:sym typeface="Arial"/>
              </a:rPr>
              <a:t>We formed a network as a sub-group of the NHS Alliance </a:t>
            </a:r>
          </a:p>
          <a:p>
            <a:pPr marL="342900" marR="0" lvl="0" indent="-279400" algn="l" rtl="0">
              <a:lnSpc>
                <a:spcPct val="100000"/>
              </a:lnSpc>
              <a:spcBef>
                <a:spcPts val="0"/>
              </a:spcBef>
              <a:spcAft>
                <a:spcPts val="0"/>
              </a:spcAft>
              <a:buClr>
                <a:schemeClr val="dk1"/>
              </a:buClr>
              <a:buSzPts val="1800"/>
              <a:buFont typeface="Arial"/>
              <a:buChar char="•"/>
            </a:pPr>
            <a:endParaRPr lang="en-GB" sz="1800" dirty="0">
              <a:solidFill>
                <a:schemeClr val="dk1"/>
              </a:solidFill>
            </a:endParaRPr>
          </a:p>
          <a:p>
            <a:pPr marL="342900" marR="0" lvl="0" indent="-279400" algn="l" rtl="0">
              <a:lnSpc>
                <a:spcPct val="100000"/>
              </a:lnSpc>
              <a:spcBef>
                <a:spcPts val="0"/>
              </a:spcBef>
              <a:spcAft>
                <a:spcPts val="0"/>
              </a:spcAft>
              <a:buClr>
                <a:schemeClr val="dk1"/>
              </a:buClr>
              <a:buSzPts val="1800"/>
              <a:buFont typeface="Arial"/>
              <a:buChar char="•"/>
            </a:pPr>
            <a:r>
              <a:rPr lang="en-GB" sz="1800" b="0" i="0" u="none" strike="noStrike" cap="none" dirty="0" smtClean="0">
                <a:solidFill>
                  <a:schemeClr val="dk1"/>
                </a:solidFill>
                <a:latin typeface="Arial"/>
                <a:ea typeface="Arial"/>
                <a:cs typeface="Arial"/>
                <a:sym typeface="Arial"/>
              </a:rPr>
              <a:t>We made our primary objective was to find a sustainable funding solution for the 5 remaining NHS inpatient units  </a:t>
            </a:r>
          </a:p>
          <a:p>
            <a:pPr marL="342900" marR="0" lvl="0" indent="-279400" algn="l" rtl="0">
              <a:lnSpc>
                <a:spcPct val="100000"/>
              </a:lnSpc>
              <a:spcBef>
                <a:spcPts val="0"/>
              </a:spcBef>
              <a:spcAft>
                <a:spcPts val="0"/>
              </a:spcAft>
              <a:buClr>
                <a:schemeClr val="dk1"/>
              </a:buClr>
              <a:buSzPts val="1800"/>
              <a:buFont typeface="Arial"/>
              <a:buChar char="•"/>
            </a:pPr>
            <a:endParaRPr lang="en-GB" sz="1800" dirty="0">
              <a:solidFill>
                <a:schemeClr val="dk1"/>
              </a:solidFill>
            </a:endParaRPr>
          </a:p>
          <a:p>
            <a:pPr marL="342900" marR="0" lvl="0" indent="-279400" algn="l" rtl="0">
              <a:lnSpc>
                <a:spcPct val="100000"/>
              </a:lnSpc>
              <a:spcBef>
                <a:spcPts val="0"/>
              </a:spcBef>
              <a:spcAft>
                <a:spcPts val="0"/>
              </a:spcAft>
              <a:buClr>
                <a:schemeClr val="dk1"/>
              </a:buClr>
              <a:buSzPts val="1800"/>
              <a:buFont typeface="Arial"/>
              <a:buChar char="•"/>
            </a:pPr>
            <a:r>
              <a:rPr lang="en-GB" sz="1800" dirty="0" smtClean="0">
                <a:solidFill>
                  <a:schemeClr val="dk1"/>
                </a:solidFill>
              </a:rPr>
              <a:t>Developed a robust business [backed by case studies] for consideration for specialist commissioning and have made application for this to occur</a:t>
            </a:r>
          </a:p>
          <a:p>
            <a:pPr marL="342900" marR="0" lvl="0" indent="-279400" algn="l" rtl="0">
              <a:lnSpc>
                <a:spcPct val="100000"/>
              </a:lnSpc>
              <a:spcBef>
                <a:spcPts val="0"/>
              </a:spcBef>
              <a:spcAft>
                <a:spcPts val="0"/>
              </a:spcAft>
              <a:buClr>
                <a:schemeClr val="dk1"/>
              </a:buClr>
              <a:buSzPts val="1800"/>
              <a:buFont typeface="Arial"/>
              <a:buChar char="•"/>
            </a:pPr>
            <a:endParaRPr lang="en-GB" sz="1800" b="0" i="0" u="none" strike="noStrike" cap="none" dirty="0">
              <a:solidFill>
                <a:schemeClr val="dk1"/>
              </a:solidFill>
              <a:latin typeface="Arial"/>
              <a:ea typeface="Arial"/>
              <a:cs typeface="Arial"/>
              <a:sym typeface="Arial"/>
            </a:endParaRPr>
          </a:p>
          <a:p>
            <a:pPr marL="342900" marR="0" lvl="0" indent="-279400" algn="l" rtl="0">
              <a:lnSpc>
                <a:spcPct val="100000"/>
              </a:lnSpc>
              <a:spcBef>
                <a:spcPts val="0"/>
              </a:spcBef>
              <a:spcAft>
                <a:spcPts val="0"/>
              </a:spcAft>
              <a:buClr>
                <a:schemeClr val="dk1"/>
              </a:buClr>
              <a:buSzPts val="1800"/>
              <a:buFont typeface="Arial"/>
              <a:buChar char="•"/>
            </a:pPr>
            <a:r>
              <a:rPr lang="en-GB" sz="1800" dirty="0" smtClean="0">
                <a:solidFill>
                  <a:schemeClr val="dk1"/>
                </a:solidFill>
              </a:rPr>
              <a:t>Worked with the NHS APA communications company, </a:t>
            </a:r>
            <a:r>
              <a:rPr lang="en-GB" sz="1800" dirty="0" err="1" smtClean="0">
                <a:solidFill>
                  <a:schemeClr val="dk1"/>
                </a:solidFill>
              </a:rPr>
              <a:t>Brightsparks</a:t>
            </a:r>
            <a:r>
              <a:rPr lang="en-GB" sz="1800" dirty="0" smtClean="0">
                <a:solidFill>
                  <a:schemeClr val="dk1"/>
                </a:solidFill>
              </a:rPr>
              <a:t>, to develop and deliver a coherent and targeted campaign via social media and mainstream media – the current inpatient funding is at least in part traceable to this campaign</a:t>
            </a:r>
          </a:p>
          <a:p>
            <a:pPr marL="342900" marR="0" lvl="0" indent="-279400" algn="l" rtl="0">
              <a:lnSpc>
                <a:spcPct val="100000"/>
              </a:lnSpc>
              <a:spcBef>
                <a:spcPts val="0"/>
              </a:spcBef>
              <a:spcAft>
                <a:spcPts val="0"/>
              </a:spcAft>
              <a:buClr>
                <a:schemeClr val="dk1"/>
              </a:buClr>
              <a:buSzPts val="1800"/>
              <a:buFont typeface="Arial"/>
              <a:buChar char="•"/>
            </a:pPr>
            <a:endParaRPr lang="en-GB" sz="1800" b="0" i="0" u="none" strike="noStrike" cap="none" dirty="0">
              <a:solidFill>
                <a:schemeClr val="dk1"/>
              </a:solidFill>
              <a:latin typeface="Arial"/>
              <a:ea typeface="Arial"/>
              <a:cs typeface="Arial"/>
              <a:sym typeface="Arial"/>
            </a:endParaRPr>
          </a:p>
          <a:p>
            <a:pPr marL="342900" marR="0" lvl="0" indent="-279400" algn="l" rtl="0">
              <a:lnSpc>
                <a:spcPct val="100000"/>
              </a:lnSpc>
              <a:spcBef>
                <a:spcPts val="0"/>
              </a:spcBef>
              <a:spcAft>
                <a:spcPts val="0"/>
              </a:spcAft>
              <a:buClr>
                <a:schemeClr val="dk1"/>
              </a:buClr>
              <a:buSzPts val="1800"/>
              <a:buFont typeface="Arial"/>
              <a:buChar char="•"/>
            </a:pPr>
            <a:r>
              <a:rPr lang="en-GB" sz="1800" dirty="0" smtClean="0">
                <a:solidFill>
                  <a:schemeClr val="dk1"/>
                </a:solidFill>
              </a:rPr>
              <a:t>Raised our profile and challenges nationally through Collective Voice, PHE, NHSE, charitable organisations and through the DCB Review Pt 2</a:t>
            </a:r>
            <a:endParaRPr sz="18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56983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1"/>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Finding a solution…</a:t>
            </a:r>
            <a:endParaRPr sz="1800" b="0" i="0" u="none" strike="noStrike" cap="none">
              <a:solidFill>
                <a:schemeClr val="dk1"/>
              </a:solidFill>
              <a:latin typeface="Calibri"/>
              <a:ea typeface="Calibri"/>
              <a:cs typeface="Calibri"/>
              <a:sym typeface="Calibri"/>
            </a:endParaRPr>
          </a:p>
        </p:txBody>
      </p:sp>
      <p:sp>
        <p:nvSpPr>
          <p:cNvPr id="265" name="Google Shape;265;p41"/>
          <p:cNvSpPr txBox="1"/>
          <p:nvPr/>
        </p:nvSpPr>
        <p:spPr>
          <a:xfrm>
            <a:off x="2859805" y="466257"/>
            <a:ext cx="9027394"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000000"/>
              </a:buClr>
              <a:buSzPts val="5400"/>
              <a:buFont typeface="Arial"/>
              <a:buNone/>
            </a:pPr>
            <a:r>
              <a:rPr lang="en-GB" sz="4000" b="1" i="0" u="none" strike="noStrike" cap="none" dirty="0" smtClean="0">
                <a:solidFill>
                  <a:schemeClr val="dk1"/>
                </a:solidFill>
                <a:latin typeface="Arial Rounded"/>
                <a:ea typeface="Arial Rounded"/>
                <a:cs typeface="Arial Rounded"/>
                <a:sym typeface="Arial Rounded"/>
              </a:rPr>
              <a:t>What do sustainable funding  solutions look like?</a:t>
            </a:r>
            <a:endParaRPr sz="4000" b="1" i="0" u="none" strike="noStrike" cap="none" dirty="0">
              <a:solidFill>
                <a:schemeClr val="dk1"/>
              </a:solidFill>
              <a:latin typeface="Arial Rounded"/>
              <a:ea typeface="Arial Rounded"/>
              <a:cs typeface="Arial Rounded"/>
              <a:sym typeface="Arial Rounded"/>
            </a:endParaRPr>
          </a:p>
        </p:txBody>
      </p:sp>
      <p:sp>
        <p:nvSpPr>
          <p:cNvPr id="266" name="Google Shape;266;p41"/>
          <p:cNvSpPr txBox="1"/>
          <p:nvPr/>
        </p:nvSpPr>
        <p:spPr>
          <a:xfrm>
            <a:off x="2932456" y="2476882"/>
            <a:ext cx="9027300" cy="4564200"/>
          </a:xfrm>
          <a:prstGeom prst="rect">
            <a:avLst/>
          </a:prstGeom>
          <a:noFill/>
          <a:ln>
            <a:noFill/>
          </a:ln>
        </p:spPr>
        <p:txBody>
          <a:bodyPr spcFirstLastPara="1" wrap="square" lIns="91425" tIns="45700" rIns="91425" bIns="45700" anchor="t" anchorCtr="0">
            <a:noAutofit/>
          </a:bodyPr>
          <a:lstStyle/>
          <a:p>
            <a:pPr marL="342900" marR="0" lvl="0" indent="-298450" algn="l" rtl="0">
              <a:lnSpc>
                <a:spcPct val="100000"/>
              </a:lnSpc>
              <a:spcBef>
                <a:spcPts val="0"/>
              </a:spcBef>
              <a:spcAft>
                <a:spcPts val="0"/>
              </a:spcAft>
              <a:buClr>
                <a:schemeClr val="dk1"/>
              </a:buClr>
              <a:buSzPts val="2100"/>
              <a:buFont typeface="Arial"/>
              <a:buChar char="•"/>
            </a:pPr>
            <a:r>
              <a:rPr lang="en-GB" sz="2100" b="0" i="0" u="none" strike="noStrike" cap="none" dirty="0" smtClean="0">
                <a:solidFill>
                  <a:srgbClr val="000000"/>
                </a:solidFill>
                <a:latin typeface="Arial"/>
                <a:ea typeface="Arial"/>
                <a:cs typeface="Arial"/>
                <a:sym typeface="Arial"/>
              </a:rPr>
              <a:t>Substantial Sector-wide increased funding for drugs and alcohol as a result of the </a:t>
            </a:r>
            <a:r>
              <a:rPr lang="en-GB" sz="2100" dirty="0"/>
              <a:t>D</a:t>
            </a:r>
            <a:r>
              <a:rPr lang="en-GB" sz="2100" b="0" i="0" u="none" strike="noStrike" cap="none" dirty="0" smtClean="0">
                <a:solidFill>
                  <a:srgbClr val="000000"/>
                </a:solidFill>
                <a:latin typeface="Arial"/>
                <a:ea typeface="Arial"/>
                <a:cs typeface="Arial"/>
                <a:sym typeface="Arial"/>
              </a:rPr>
              <a:t>ame Carol Black Review that accounts for sustainable provision for Tier 4. </a:t>
            </a:r>
            <a:r>
              <a:rPr lang="en-GB" sz="2100" b="1" i="0" u="none" strike="noStrike" cap="none" dirty="0" smtClean="0">
                <a:solidFill>
                  <a:srgbClr val="000000"/>
                </a:solidFill>
                <a:latin typeface="Arial"/>
                <a:ea typeface="Arial"/>
                <a:cs typeface="Arial"/>
                <a:sym typeface="Arial"/>
              </a:rPr>
              <a:t>Likelihood is unknown</a:t>
            </a:r>
            <a:r>
              <a:rPr lang="en-GB" sz="2100" b="0" i="0" u="none" strike="noStrike" cap="none" dirty="0" smtClean="0">
                <a:solidFill>
                  <a:srgbClr val="000000"/>
                </a:solidFill>
                <a:latin typeface="Arial"/>
                <a:ea typeface="Arial"/>
                <a:cs typeface="Arial"/>
                <a:sym typeface="Arial"/>
              </a:rPr>
              <a:t>.</a:t>
            </a:r>
          </a:p>
          <a:p>
            <a:pPr marL="342900" marR="0" lvl="0" indent="-298450" algn="l" rtl="0">
              <a:lnSpc>
                <a:spcPct val="100000"/>
              </a:lnSpc>
              <a:spcBef>
                <a:spcPts val="0"/>
              </a:spcBef>
              <a:spcAft>
                <a:spcPts val="0"/>
              </a:spcAft>
              <a:buClr>
                <a:schemeClr val="dk1"/>
              </a:buClr>
              <a:buSzPts val="2100"/>
              <a:buFont typeface="Arial"/>
              <a:buChar char="•"/>
            </a:pPr>
            <a:endParaRPr lang="en-GB" sz="2100" dirty="0"/>
          </a:p>
          <a:p>
            <a:pPr marL="342900" marR="0" lvl="0" indent="-298450" algn="l" rtl="0">
              <a:lnSpc>
                <a:spcPct val="100000"/>
              </a:lnSpc>
              <a:spcBef>
                <a:spcPts val="0"/>
              </a:spcBef>
              <a:spcAft>
                <a:spcPts val="0"/>
              </a:spcAft>
              <a:buClr>
                <a:schemeClr val="dk1"/>
              </a:buClr>
              <a:buSzPts val="2100"/>
              <a:buFont typeface="Arial"/>
              <a:buChar char="•"/>
            </a:pPr>
            <a:r>
              <a:rPr lang="en-GB" sz="2100" b="0" i="0" u="none" strike="noStrike" cap="none" dirty="0" smtClean="0">
                <a:solidFill>
                  <a:srgbClr val="000000"/>
                </a:solidFill>
                <a:latin typeface="Arial"/>
                <a:ea typeface="Arial"/>
                <a:cs typeface="Arial"/>
                <a:sym typeface="Arial"/>
              </a:rPr>
              <a:t>STPs &amp; ICS work to find local / regional solutions through schemes such as RADAR &amp; IOU’s. </a:t>
            </a:r>
            <a:r>
              <a:rPr lang="en-GB" sz="2100" b="1" i="0" u="none" strike="noStrike" cap="none" dirty="0" smtClean="0">
                <a:solidFill>
                  <a:srgbClr val="000000"/>
                </a:solidFill>
                <a:latin typeface="Arial"/>
                <a:ea typeface="Arial"/>
                <a:cs typeface="Arial"/>
                <a:sym typeface="Arial"/>
              </a:rPr>
              <a:t>Limited success in some areas.</a:t>
            </a:r>
          </a:p>
          <a:p>
            <a:pPr marL="342900" marR="0" lvl="0" indent="-298450" algn="l" rtl="0">
              <a:lnSpc>
                <a:spcPct val="100000"/>
              </a:lnSpc>
              <a:spcBef>
                <a:spcPts val="0"/>
              </a:spcBef>
              <a:spcAft>
                <a:spcPts val="0"/>
              </a:spcAft>
              <a:buClr>
                <a:schemeClr val="dk1"/>
              </a:buClr>
              <a:buSzPts val="2100"/>
              <a:buFont typeface="Arial"/>
              <a:buChar char="•"/>
            </a:pPr>
            <a:endParaRPr lang="en-GB" sz="2100" b="1" dirty="0"/>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Submission of NHSE application for NHS IPUs to be funded via specialist commissioning. </a:t>
            </a:r>
            <a:r>
              <a:rPr lang="en-GB" sz="2100" b="1" dirty="0" smtClean="0"/>
              <a:t>Progressing positively</a:t>
            </a:r>
            <a:r>
              <a:rPr lang="en-GB" sz="2100" dirty="0" smtClean="0"/>
              <a:t>. </a:t>
            </a:r>
          </a:p>
          <a:p>
            <a:pPr marL="342900" marR="0" lvl="0" indent="-298450" algn="l" rtl="0">
              <a:lnSpc>
                <a:spcPct val="100000"/>
              </a:lnSpc>
              <a:spcBef>
                <a:spcPts val="0"/>
              </a:spcBef>
              <a:spcAft>
                <a:spcPts val="0"/>
              </a:spcAft>
              <a:buClr>
                <a:schemeClr val="dk1"/>
              </a:buClr>
              <a:buSzPts val="2100"/>
              <a:buFont typeface="Arial"/>
              <a:buChar char="•"/>
            </a:pPr>
            <a:endParaRPr lang="en-GB" sz="2100" i="0" u="none" strike="noStrike" cap="none" dirty="0">
              <a:solidFill>
                <a:srgbClr val="000000"/>
              </a:solidFill>
              <a:latin typeface="Arial"/>
              <a:ea typeface="Arial"/>
              <a:cs typeface="Arial"/>
              <a:sym typeface="Arial"/>
            </a:endParaRPr>
          </a:p>
          <a:p>
            <a:pPr marL="342900" marR="0" lvl="0" indent="-298450" algn="l" rtl="0">
              <a:lnSpc>
                <a:spcPct val="100000"/>
              </a:lnSpc>
              <a:spcBef>
                <a:spcPts val="0"/>
              </a:spcBef>
              <a:spcAft>
                <a:spcPts val="0"/>
              </a:spcAft>
              <a:buClr>
                <a:schemeClr val="dk1"/>
              </a:buClr>
              <a:buSzPts val="2100"/>
              <a:buFont typeface="Arial"/>
              <a:buChar char="•"/>
            </a:pPr>
            <a:r>
              <a:rPr lang="en-GB" sz="2100" b="1" i="0" u="none" strike="noStrike" cap="none" dirty="0" smtClean="0">
                <a:solidFill>
                  <a:srgbClr val="000000"/>
                </a:solidFill>
                <a:latin typeface="Arial"/>
                <a:ea typeface="Arial"/>
                <a:cs typeface="Arial"/>
                <a:sym typeface="Arial"/>
              </a:rPr>
              <a:t>A LA / PH regional funding model for Tier 4 using the NHS IPUs as the vehicle</a:t>
            </a:r>
          </a:p>
          <a:p>
            <a:pPr marL="342900" marR="0" lvl="0" indent="-298450" algn="l" rtl="0">
              <a:lnSpc>
                <a:spcPct val="100000"/>
              </a:lnSpc>
              <a:spcBef>
                <a:spcPts val="0"/>
              </a:spcBef>
              <a:spcAft>
                <a:spcPts val="0"/>
              </a:spcAft>
              <a:buClr>
                <a:schemeClr val="dk1"/>
              </a:buClr>
              <a:buSzPts val="2100"/>
              <a:buFont typeface="Arial"/>
              <a:buChar char="•"/>
            </a:pPr>
            <a:endParaRPr lang="en-GB" sz="2100" b="1" dirty="0"/>
          </a:p>
          <a:p>
            <a:pPr marL="342900" marR="0" lvl="0" indent="-298450" algn="l" rtl="0">
              <a:lnSpc>
                <a:spcPct val="100000"/>
              </a:lnSpc>
              <a:spcBef>
                <a:spcPts val="0"/>
              </a:spcBef>
              <a:spcAft>
                <a:spcPts val="0"/>
              </a:spcAft>
              <a:buClr>
                <a:schemeClr val="dk1"/>
              </a:buClr>
              <a:buSzPts val="2100"/>
              <a:buFont typeface="Arial"/>
              <a:buChar char="•"/>
            </a:pPr>
            <a:endParaRPr lang="en-GB" sz="2100" b="1" i="0" u="none" strike="noStrike" cap="none" dirty="0" smtClean="0">
              <a:solidFill>
                <a:srgbClr val="000000"/>
              </a:solidFill>
              <a:latin typeface="Arial"/>
              <a:ea typeface="Arial"/>
              <a:cs typeface="Arial"/>
              <a:sym typeface="Arial"/>
            </a:endParaRPr>
          </a:p>
          <a:p>
            <a:pPr marL="342900" marR="0" lvl="0" indent="-298450" algn="l" rtl="0">
              <a:lnSpc>
                <a:spcPct val="100000"/>
              </a:lnSpc>
              <a:spcBef>
                <a:spcPts val="0"/>
              </a:spcBef>
              <a:spcAft>
                <a:spcPts val="0"/>
              </a:spcAft>
              <a:buClr>
                <a:schemeClr val="dk1"/>
              </a:buClr>
              <a:buSzPts val="2100"/>
              <a:buFont typeface="Arial"/>
              <a:buChar char="•"/>
            </a:pPr>
            <a:endParaRPr lang="en-GB" sz="2100" dirty="0"/>
          </a:p>
          <a:p>
            <a:pPr marL="342900" marR="0" lvl="0" indent="-298450" algn="l" rtl="0">
              <a:lnSpc>
                <a:spcPct val="100000"/>
              </a:lnSpc>
              <a:spcBef>
                <a:spcPts val="0"/>
              </a:spcBef>
              <a:spcAft>
                <a:spcPts val="0"/>
              </a:spcAft>
              <a:buClr>
                <a:schemeClr val="dk1"/>
              </a:buClr>
              <a:buSzPts val="2100"/>
              <a:buFont typeface="Arial"/>
              <a:buChar char="•"/>
            </a:pPr>
            <a:endParaRPr sz="2100" b="0" i="0" u="none" strike="noStrike" cap="none" dirty="0">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1"/>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Finding a solution…</a:t>
            </a:r>
            <a:endParaRPr sz="1800" b="0" i="0" u="none" strike="noStrike" cap="none">
              <a:solidFill>
                <a:schemeClr val="dk1"/>
              </a:solidFill>
              <a:latin typeface="Calibri"/>
              <a:ea typeface="Calibri"/>
              <a:cs typeface="Calibri"/>
              <a:sym typeface="Calibri"/>
            </a:endParaRPr>
          </a:p>
        </p:txBody>
      </p:sp>
      <p:sp>
        <p:nvSpPr>
          <p:cNvPr id="265" name="Google Shape;265;p41"/>
          <p:cNvSpPr txBox="1"/>
          <p:nvPr/>
        </p:nvSpPr>
        <p:spPr>
          <a:xfrm>
            <a:off x="2859805" y="466257"/>
            <a:ext cx="9027394"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000000"/>
              </a:buClr>
              <a:buSzPts val="5400"/>
              <a:buFont typeface="Arial"/>
              <a:buNone/>
            </a:pPr>
            <a:r>
              <a:rPr lang="en-GB" sz="4000" b="1" i="0" u="none" strike="noStrike" cap="none" dirty="0" smtClean="0">
                <a:solidFill>
                  <a:schemeClr val="dk1"/>
                </a:solidFill>
                <a:latin typeface="Arial Rounded"/>
                <a:ea typeface="Arial Rounded"/>
                <a:cs typeface="Arial Rounded"/>
                <a:sym typeface="Arial Rounded"/>
              </a:rPr>
              <a:t>New Money – problem solved?</a:t>
            </a:r>
            <a:endParaRPr sz="4000" b="1" i="0" u="none" strike="noStrike" cap="none" dirty="0">
              <a:solidFill>
                <a:schemeClr val="dk1"/>
              </a:solidFill>
              <a:latin typeface="Arial Rounded"/>
              <a:ea typeface="Arial Rounded"/>
              <a:cs typeface="Arial Rounded"/>
              <a:sym typeface="Arial Rounded"/>
            </a:endParaRPr>
          </a:p>
        </p:txBody>
      </p:sp>
      <p:sp>
        <p:nvSpPr>
          <p:cNvPr id="266" name="Google Shape;266;p41"/>
          <p:cNvSpPr txBox="1"/>
          <p:nvPr/>
        </p:nvSpPr>
        <p:spPr>
          <a:xfrm>
            <a:off x="2932456" y="2476882"/>
            <a:ext cx="9027300" cy="4564200"/>
          </a:xfrm>
          <a:prstGeom prst="rect">
            <a:avLst/>
          </a:prstGeom>
          <a:noFill/>
          <a:ln>
            <a:noFill/>
          </a:ln>
        </p:spPr>
        <p:txBody>
          <a:bodyPr spcFirstLastPara="1" wrap="square" lIns="91425" tIns="45700" rIns="91425" bIns="45700" anchor="t" anchorCtr="0">
            <a:noAutofit/>
          </a:bodyPr>
          <a:lstStyle/>
          <a:p>
            <a:pPr marL="342900" marR="0" lvl="0" indent="-298450" algn="l" rtl="0">
              <a:lnSpc>
                <a:spcPct val="100000"/>
              </a:lnSpc>
              <a:spcBef>
                <a:spcPts val="0"/>
              </a:spcBef>
              <a:spcAft>
                <a:spcPts val="0"/>
              </a:spcAft>
              <a:buClr>
                <a:schemeClr val="dk1"/>
              </a:buClr>
              <a:buSzPts val="2100"/>
              <a:buFont typeface="Arial"/>
              <a:buChar char="•"/>
            </a:pPr>
            <a:r>
              <a:rPr lang="en-GB" sz="2100" b="0" i="0" u="none" strike="noStrike" cap="none" dirty="0" smtClean="0">
                <a:solidFill>
                  <a:srgbClr val="000000"/>
                </a:solidFill>
                <a:latin typeface="Arial"/>
                <a:ea typeface="Arial"/>
                <a:cs typeface="Arial"/>
                <a:sym typeface="Arial"/>
              </a:rPr>
              <a:t>We celebrate the success of the NHS IPN campaign and how we have influenced the clear line on spending for inpatient detox with the £80m 1 year spending uplift</a:t>
            </a:r>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A healthy amount to share approx. £1m per PHE region – we are engaging with this process locally, regionally and nationally </a:t>
            </a:r>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Alcohol is included equally </a:t>
            </a:r>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Commissioners are working hard to develop regional and sub-regional commissioning arrangements, which will create a blueprint for the future and possibly make Tier 4 more sustainable going forwards? </a:t>
            </a:r>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This is 1 year funding only and we hope the DCB Pt2 and the spending review will mean greater long-term security </a:t>
            </a:r>
          </a:p>
          <a:p>
            <a:pPr marL="342900" marR="0" lvl="0" indent="-298450" algn="l" rtl="0">
              <a:lnSpc>
                <a:spcPct val="100000"/>
              </a:lnSpc>
              <a:spcBef>
                <a:spcPts val="0"/>
              </a:spcBef>
              <a:spcAft>
                <a:spcPts val="0"/>
              </a:spcAft>
              <a:buClr>
                <a:schemeClr val="dk1"/>
              </a:buClr>
              <a:buSzPts val="2100"/>
              <a:buFont typeface="Arial"/>
              <a:buChar char="•"/>
            </a:pPr>
            <a:r>
              <a:rPr lang="en-GB" sz="2100" dirty="0" smtClean="0"/>
              <a:t>The future does look brighter but there is a long way to go </a:t>
            </a:r>
          </a:p>
          <a:p>
            <a:pPr marL="342900" marR="0" lvl="0" indent="-298450" algn="l" rtl="0">
              <a:lnSpc>
                <a:spcPct val="100000"/>
              </a:lnSpc>
              <a:spcBef>
                <a:spcPts val="0"/>
              </a:spcBef>
              <a:spcAft>
                <a:spcPts val="0"/>
              </a:spcAft>
              <a:buClr>
                <a:schemeClr val="dk1"/>
              </a:buClr>
              <a:buSzPts val="2100"/>
              <a:buFont typeface="Arial"/>
              <a:buChar char="•"/>
            </a:pPr>
            <a:endParaRPr lang="en-GB" sz="2100" dirty="0" smtClean="0"/>
          </a:p>
          <a:p>
            <a:pPr marL="342900" marR="0" lvl="0" indent="-298450" algn="l" rtl="0">
              <a:lnSpc>
                <a:spcPct val="100000"/>
              </a:lnSpc>
              <a:spcBef>
                <a:spcPts val="0"/>
              </a:spcBef>
              <a:spcAft>
                <a:spcPts val="0"/>
              </a:spcAft>
              <a:buClr>
                <a:schemeClr val="dk1"/>
              </a:buClr>
              <a:buSzPts val="2100"/>
              <a:buFont typeface="Arial"/>
              <a:buChar char="•"/>
            </a:pPr>
            <a:endParaRPr lang="en-GB" sz="2100" b="1" i="0" u="none" strike="noStrike" cap="none" dirty="0" smtClean="0">
              <a:solidFill>
                <a:srgbClr val="000000"/>
              </a:solidFill>
              <a:latin typeface="Arial"/>
              <a:ea typeface="Arial"/>
              <a:cs typeface="Arial"/>
              <a:sym typeface="Arial"/>
            </a:endParaRPr>
          </a:p>
          <a:p>
            <a:pPr marL="342900" marR="0" lvl="0" indent="-298450" algn="l" rtl="0">
              <a:lnSpc>
                <a:spcPct val="100000"/>
              </a:lnSpc>
              <a:spcBef>
                <a:spcPts val="0"/>
              </a:spcBef>
              <a:spcAft>
                <a:spcPts val="0"/>
              </a:spcAft>
              <a:buClr>
                <a:schemeClr val="dk1"/>
              </a:buClr>
              <a:buSzPts val="2100"/>
              <a:buFont typeface="Arial"/>
              <a:buChar char="•"/>
            </a:pPr>
            <a:endParaRPr lang="en-GB" sz="2100" b="1" dirty="0"/>
          </a:p>
          <a:p>
            <a:pPr marL="342900" marR="0" lvl="0" indent="-298450" algn="l" rtl="0">
              <a:lnSpc>
                <a:spcPct val="100000"/>
              </a:lnSpc>
              <a:spcBef>
                <a:spcPts val="0"/>
              </a:spcBef>
              <a:spcAft>
                <a:spcPts val="0"/>
              </a:spcAft>
              <a:buClr>
                <a:schemeClr val="dk1"/>
              </a:buClr>
              <a:buSzPts val="2100"/>
              <a:buFont typeface="Arial"/>
              <a:buChar char="•"/>
            </a:pPr>
            <a:endParaRPr lang="en-GB" sz="2100" b="1" i="0" u="none" strike="noStrike" cap="none" dirty="0" smtClean="0">
              <a:solidFill>
                <a:srgbClr val="000000"/>
              </a:solidFill>
              <a:latin typeface="Arial"/>
              <a:ea typeface="Arial"/>
              <a:cs typeface="Arial"/>
              <a:sym typeface="Arial"/>
            </a:endParaRPr>
          </a:p>
          <a:p>
            <a:pPr marL="342900" marR="0" lvl="0" indent="-298450" algn="l" rtl="0">
              <a:lnSpc>
                <a:spcPct val="100000"/>
              </a:lnSpc>
              <a:spcBef>
                <a:spcPts val="0"/>
              </a:spcBef>
              <a:spcAft>
                <a:spcPts val="0"/>
              </a:spcAft>
              <a:buClr>
                <a:schemeClr val="dk1"/>
              </a:buClr>
              <a:buSzPts val="2100"/>
              <a:buFont typeface="Arial"/>
              <a:buChar char="•"/>
            </a:pPr>
            <a:endParaRPr lang="en-GB" sz="2100" dirty="0"/>
          </a:p>
          <a:p>
            <a:pPr marL="342900" marR="0" lvl="0" indent="-298450" algn="l" rtl="0">
              <a:lnSpc>
                <a:spcPct val="100000"/>
              </a:lnSpc>
              <a:spcBef>
                <a:spcPts val="0"/>
              </a:spcBef>
              <a:spcAft>
                <a:spcPts val="0"/>
              </a:spcAft>
              <a:buClr>
                <a:schemeClr val="dk1"/>
              </a:buClr>
              <a:buSzPts val="2100"/>
              <a:buFont typeface="Arial"/>
              <a:buChar char="•"/>
            </a:pPr>
            <a:endParaRPr sz="21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78010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2"/>
          <p:cNvSpPr txBox="1"/>
          <p:nvPr/>
        </p:nvSpPr>
        <p:spPr>
          <a:xfrm>
            <a:off x="6400799" y="4167647"/>
            <a:ext cx="4898571" cy="120445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32213A"/>
              </a:buClr>
              <a:buSzPts val="3200"/>
              <a:buFont typeface="Calibri"/>
              <a:buNone/>
            </a:pPr>
            <a:r>
              <a:rPr lang="en-GB" sz="3100" b="1" i="0" u="none" strike="noStrike" cap="none" dirty="0">
                <a:solidFill>
                  <a:srgbClr val="32213A"/>
                </a:solidFill>
                <a:latin typeface="Arial Rounded"/>
                <a:ea typeface="Arial Rounded"/>
                <a:cs typeface="Arial Rounded"/>
                <a:sym typeface="Arial Rounded"/>
              </a:rPr>
              <a:t>From all of us at the NHS Inpatient Network</a:t>
            </a:r>
            <a:endParaRPr sz="3100" b="1" i="0" u="none" strike="noStrike" cap="none" dirty="0">
              <a:solidFill>
                <a:srgbClr val="32213A"/>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rgbClr val="FFFF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GB" sz="2000" b="1" i="0" u="sng" strike="noStrike" cap="none" dirty="0">
                <a:solidFill>
                  <a:srgbClr val="FFFFFF"/>
                </a:solidFill>
                <a:latin typeface="Arial"/>
                <a:ea typeface="Arial"/>
                <a:cs typeface="Arial"/>
                <a:sym typeface="Aria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www.nhsapa.org/ipn</a:t>
            </a:r>
            <a:r>
              <a:rPr lang="en-GB" sz="2000" b="1" i="0" u="none" strike="noStrike" cap="none" dirty="0">
                <a:solidFill>
                  <a:srgbClr val="FFFFFF"/>
                </a:solidFill>
                <a:latin typeface="Arial"/>
                <a:ea typeface="Arial"/>
                <a:cs typeface="Arial"/>
                <a:sym typeface="Arial"/>
              </a:rPr>
              <a:t/>
            </a:r>
            <a:br>
              <a:rPr lang="en-GB" sz="2000" b="1" i="0" u="none" strike="noStrike" cap="none" dirty="0">
                <a:solidFill>
                  <a:srgbClr val="FFFFFF"/>
                </a:solidFill>
                <a:latin typeface="Arial"/>
                <a:ea typeface="Arial"/>
                <a:cs typeface="Arial"/>
                <a:sym typeface="Arial"/>
              </a:rPr>
            </a:br>
            <a:r>
              <a:rPr lang="en-GB" sz="2000" b="1" i="0" u="none" strike="noStrike" cap="none" dirty="0">
                <a:solidFill>
                  <a:srgbClr val="FFFFFF"/>
                </a:solidFill>
                <a:latin typeface="Arial"/>
                <a:ea typeface="Arial"/>
                <a:cs typeface="Arial"/>
                <a:sym typeface="Arial"/>
              </a:rPr>
              <a:t>#</a:t>
            </a:r>
            <a:r>
              <a:rPr lang="en-GB" sz="2000" b="1" i="0" u="none" strike="noStrike" cap="none" dirty="0" err="1">
                <a:solidFill>
                  <a:srgbClr val="FFFFFF"/>
                </a:solidFill>
                <a:latin typeface="Arial"/>
                <a:ea typeface="Arial"/>
                <a:cs typeface="Arial"/>
                <a:sym typeface="Arial"/>
              </a:rPr>
              <a:t>K</a:t>
            </a:r>
            <a:r>
              <a:rPr lang="en-GB" sz="2000" b="1" dirty="0" err="1">
                <a:solidFill>
                  <a:srgbClr val="FFFFFF"/>
                </a:solidFill>
              </a:rPr>
              <a:t>eepTheFewNHSIPUs</a:t>
            </a:r>
            <a:endParaRPr sz="2000" b="1" i="0" u="none" strike="noStrike" cap="none" dirty="0">
              <a:solidFill>
                <a:srgbClr val="FFFF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rgbClr val="FFFFFF"/>
              </a:solidFill>
              <a:latin typeface="Arial"/>
              <a:ea typeface="Arial"/>
              <a:cs typeface="Arial"/>
              <a:sym typeface="Arial"/>
            </a:endParaRPr>
          </a:p>
          <a:p>
            <a:pPr marL="0" marR="0" lvl="0" indent="0" algn="l" rtl="0">
              <a:lnSpc>
                <a:spcPct val="100000"/>
              </a:lnSpc>
              <a:spcBef>
                <a:spcPts val="0"/>
              </a:spcBef>
              <a:spcAft>
                <a:spcPts val="0"/>
              </a:spcAft>
              <a:buClr>
                <a:srgbClr val="32213A"/>
              </a:buClr>
              <a:buSzPts val="3200"/>
              <a:buFont typeface="Calibri"/>
              <a:buNone/>
            </a:pPr>
            <a:endParaRPr sz="3200" b="1" i="0" u="none" strike="noStrike" cap="none" dirty="0">
              <a:solidFill>
                <a:srgbClr val="32213A"/>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Introduction</a:t>
            </a:r>
            <a:endParaRPr sz="1800" b="0" i="0" u="none" strike="noStrike" cap="none">
              <a:solidFill>
                <a:schemeClr val="dk1"/>
              </a:solidFill>
              <a:latin typeface="Calibri"/>
              <a:ea typeface="Calibri"/>
              <a:cs typeface="Calibri"/>
              <a:sym typeface="Calibri"/>
            </a:endParaRPr>
          </a:p>
        </p:txBody>
      </p:sp>
      <p:sp>
        <p:nvSpPr>
          <p:cNvPr id="157" name="Google Shape;157;p26"/>
          <p:cNvSpPr txBox="1"/>
          <p:nvPr/>
        </p:nvSpPr>
        <p:spPr>
          <a:xfrm>
            <a:off x="2859807" y="466257"/>
            <a:ext cx="8033700"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800"/>
              <a:buFont typeface="Arial Rounded"/>
              <a:buNone/>
            </a:pPr>
            <a:r>
              <a:rPr lang="en-GB" sz="5400" b="1" i="0" u="none" strike="noStrike" cap="none">
                <a:solidFill>
                  <a:srgbClr val="32213A"/>
                </a:solidFill>
                <a:latin typeface="Arial Rounded"/>
                <a:ea typeface="Arial Rounded"/>
                <a:cs typeface="Arial Rounded"/>
                <a:sym typeface="Arial Rounded"/>
              </a:rPr>
              <a:t>Background</a:t>
            </a:r>
            <a:endParaRPr sz="5400" b="0" i="0" u="none" strike="noStrike" cap="none">
              <a:solidFill>
                <a:schemeClr val="dk1"/>
              </a:solidFill>
              <a:latin typeface="Arial Rounded"/>
              <a:ea typeface="Arial Rounded"/>
              <a:cs typeface="Arial Rounded"/>
              <a:sym typeface="Arial Rounded"/>
            </a:endParaRPr>
          </a:p>
        </p:txBody>
      </p:sp>
      <p:sp>
        <p:nvSpPr>
          <p:cNvPr id="158" name="Google Shape;158;p26"/>
          <p:cNvSpPr txBox="1"/>
          <p:nvPr/>
        </p:nvSpPr>
        <p:spPr>
          <a:xfrm>
            <a:off x="2859807" y="1771222"/>
            <a:ext cx="8906163" cy="4564264"/>
          </a:xfrm>
          <a:prstGeom prst="rect">
            <a:avLst/>
          </a:prstGeom>
          <a:noFill/>
          <a:ln>
            <a:noFill/>
          </a:ln>
        </p:spPr>
        <p:txBody>
          <a:bodyPr spcFirstLastPara="1" wrap="square" lIns="91425" tIns="45700" rIns="91425" bIns="45700" anchor="t" anchorCtr="0">
            <a:noAutofit/>
          </a:bodyPr>
          <a:lstStyle/>
          <a:p>
            <a:pPr marL="285750" marR="0" lvl="0" indent="-27305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The fallout across the sector from the 2012 Health and Social Care Act has had the biggest impact on NHS inpatient detox units.</a:t>
            </a:r>
            <a:endParaRPr sz="1800" b="0" i="0" u="none" strike="noStrike" cap="none" dirty="0">
              <a:solidFill>
                <a:srgbClr val="000000"/>
              </a:solidFill>
              <a:latin typeface="Arial"/>
              <a:ea typeface="Arial"/>
              <a:cs typeface="Arial"/>
              <a:sym typeface="Arial"/>
            </a:endParaRPr>
          </a:p>
          <a:p>
            <a:pPr marL="285750" marR="0" lvl="0" indent="-158750" algn="l" rtl="0">
              <a:lnSpc>
                <a:spcPct val="100000"/>
              </a:lnSpc>
              <a:spcBef>
                <a:spcPts val="0"/>
              </a:spcBef>
              <a:spcAft>
                <a:spcPts val="0"/>
              </a:spcAft>
              <a:buClr>
                <a:schemeClr val="dk1"/>
              </a:buClr>
              <a:buSzPts val="2000"/>
              <a:buFont typeface="Arial"/>
              <a:buNone/>
            </a:pPr>
            <a:endParaRPr sz="1800" b="0" i="0" u="none" strike="noStrike" cap="none" dirty="0">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In 2008 London had </a:t>
            </a:r>
            <a:r>
              <a:rPr lang="en-GB" sz="1800" b="0" i="0" u="sng" strike="noStrike" cap="none" dirty="0">
                <a:solidFill>
                  <a:schemeClr val="dk1"/>
                </a:solidFill>
                <a:latin typeface="Arial"/>
                <a:ea typeface="Arial"/>
                <a:cs typeface="Arial"/>
                <a:sym typeface="Arial"/>
              </a:rPr>
              <a:t>8</a:t>
            </a:r>
            <a:r>
              <a:rPr lang="en-GB" sz="1800" b="0" i="0" u="none" strike="noStrike" cap="none" dirty="0">
                <a:solidFill>
                  <a:schemeClr val="dk1"/>
                </a:solidFill>
                <a:latin typeface="Arial"/>
                <a:ea typeface="Arial"/>
                <a:cs typeface="Arial"/>
                <a:sym typeface="Arial"/>
              </a:rPr>
              <a:t> NHS inpatient drug and alcohol units – in 2020 there are </a:t>
            </a:r>
            <a:r>
              <a:rPr lang="en-GB" sz="1800" b="0" i="0" u="sng" strike="noStrike" cap="none" dirty="0">
                <a:solidFill>
                  <a:schemeClr val="dk1"/>
                </a:solidFill>
                <a:latin typeface="Arial"/>
                <a:ea typeface="Arial"/>
                <a:cs typeface="Arial"/>
                <a:sym typeface="Arial"/>
              </a:rPr>
              <a:t>none</a:t>
            </a:r>
            <a:r>
              <a:rPr lang="en-GB" sz="1800" b="0" i="0" u="none" strike="noStrike" cap="none" dirty="0">
                <a:solidFill>
                  <a:schemeClr val="dk1"/>
                </a:solidFill>
                <a:latin typeface="Arial"/>
                <a:ea typeface="Arial"/>
                <a:cs typeface="Arial"/>
                <a:sym typeface="Arial"/>
              </a:rPr>
              <a:t> with only </a:t>
            </a:r>
            <a:r>
              <a:rPr lang="en-GB" sz="1800" b="0" i="0" u="sng" strike="noStrike" cap="none" dirty="0">
                <a:solidFill>
                  <a:schemeClr val="dk1"/>
                </a:solidFill>
                <a:latin typeface="Arial"/>
                <a:ea typeface="Arial"/>
                <a:cs typeface="Arial"/>
                <a:sym typeface="Arial"/>
              </a:rPr>
              <a:t>5</a:t>
            </a:r>
            <a:r>
              <a:rPr lang="en-GB" sz="1800" b="0" i="0" u="none" strike="noStrike" cap="none" dirty="0">
                <a:solidFill>
                  <a:schemeClr val="dk1"/>
                </a:solidFill>
                <a:latin typeface="Arial"/>
                <a:ea typeface="Arial"/>
                <a:cs typeface="Arial"/>
                <a:sym typeface="Arial"/>
              </a:rPr>
              <a:t> remaining across England</a:t>
            </a:r>
            <a:r>
              <a:rPr lang="en-GB" sz="1800" b="0" i="0" u="none" strike="noStrike" cap="none" dirty="0" smtClean="0">
                <a:solidFill>
                  <a:schemeClr val="dk1"/>
                </a:solidFill>
                <a:latin typeface="Arial"/>
                <a:ea typeface="Arial"/>
                <a:cs typeface="Arial"/>
                <a:sym typeface="Arial"/>
              </a:rPr>
              <a:t>. [Our early findings show in 2008 there were 21 NHS units]</a:t>
            </a:r>
            <a:endParaRPr sz="1800" b="0" i="0" u="none" strike="noStrike" cap="none" dirty="0">
              <a:solidFill>
                <a:srgbClr val="000000"/>
              </a:solidFill>
              <a:latin typeface="Arial"/>
              <a:ea typeface="Arial"/>
              <a:cs typeface="Arial"/>
              <a:sym typeface="Arial"/>
            </a:endParaRPr>
          </a:p>
          <a:p>
            <a:pPr marL="285750" marR="0" lvl="0" indent="-158750" algn="l" rtl="0">
              <a:lnSpc>
                <a:spcPct val="100000"/>
              </a:lnSpc>
              <a:spcBef>
                <a:spcPts val="0"/>
              </a:spcBef>
              <a:spcAft>
                <a:spcPts val="0"/>
              </a:spcAft>
              <a:buClr>
                <a:schemeClr val="dk1"/>
              </a:buClr>
              <a:buSzPts val="2000"/>
              <a:buFont typeface="Arial"/>
              <a:buNone/>
            </a:pPr>
            <a:endParaRPr sz="1800" b="0" i="0" u="none" strike="noStrike" cap="none" dirty="0">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Transfer of budgets to local authorities has resulted in commissioning via frameworks, rather than block contracting which is the usual form of purchasing [such as CAMHS Tier 4 units, Forensic inpatient units, Perinatal inpatient units].</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Clinical decision making is largely undertaken by local panels and focuses on cost, inpatient detox is perceived as “expensive</a:t>
            </a:r>
            <a:r>
              <a:rPr lang="en-GB" sz="1800" b="0" i="0" u="none" strike="noStrike" cap="none" dirty="0" smtClean="0">
                <a:solidFill>
                  <a:schemeClr val="dk1"/>
                </a:solidFill>
                <a:latin typeface="Arial"/>
                <a:ea typeface="Arial"/>
                <a:cs typeface="Arial"/>
                <a:sym typeface="Arial"/>
              </a:rPr>
              <a:t>”. Some areas have none or very little Tier4 budget.</a:t>
            </a:r>
            <a:endParaRPr sz="1800" b="0" i="0" u="none" strike="noStrike" cap="none" dirty="0">
              <a:solidFill>
                <a:srgbClr val="000000"/>
              </a:solidFill>
              <a:latin typeface="Arial"/>
              <a:ea typeface="Arial"/>
              <a:cs typeface="Arial"/>
              <a:sym typeface="Arial"/>
            </a:endParaRPr>
          </a:p>
          <a:p>
            <a:pPr marL="0" marR="0" lvl="0" indent="0" algn="l" rtl="0">
              <a:lnSpc>
                <a:spcPct val="127777"/>
              </a:lnSpc>
              <a:spcBef>
                <a:spcPts val="0"/>
              </a:spcBef>
              <a:spcAft>
                <a:spcPts val="0"/>
              </a:spcAft>
              <a:buClr>
                <a:schemeClr val="dk1"/>
              </a:buClr>
              <a:buSzPts val="1800"/>
              <a:buFont typeface="Calibri"/>
              <a:buNone/>
            </a:pPr>
            <a:endParaRPr sz="1800" b="1" i="0" u="none" strike="noStrike" cap="none" dirty="0">
              <a:solidFill>
                <a:srgbClr val="32213A"/>
              </a:solidFill>
              <a:latin typeface="Arial Rounded"/>
              <a:ea typeface="Arial Rounded"/>
              <a:cs typeface="Arial Rounded"/>
              <a:sym typeface="Arial Rounded"/>
            </a:endParaRPr>
          </a:p>
        </p:txBody>
      </p:sp>
      <p:pic>
        <p:nvPicPr>
          <p:cNvPr id="159" name="Google Shape;159;p26" descr="GMMH_Logo_A4_White.png"/>
          <p:cNvPicPr preferRelativeResize="0"/>
          <p:nvPr/>
        </p:nvPicPr>
        <p:blipFill rotWithShape="1">
          <a:blip r:embed="rId3">
            <a:alphaModFix/>
          </a:blip>
          <a:srcRect/>
          <a:stretch/>
        </p:blipFill>
        <p:spPr>
          <a:xfrm>
            <a:off x="386560" y="4559200"/>
            <a:ext cx="1624780" cy="771046"/>
          </a:xfrm>
          <a:prstGeom prst="rect">
            <a:avLst/>
          </a:prstGeom>
          <a:noFill/>
          <a:ln>
            <a:noFill/>
          </a:ln>
        </p:spPr>
      </p:pic>
    </p:spTree>
    <p:extLst>
      <p:ext uri="{BB962C8B-B14F-4D97-AF65-F5344CB8AC3E}">
        <p14:creationId xmlns:p14="http://schemas.microsoft.com/office/powerpoint/2010/main" val="428842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Introduction</a:t>
            </a:r>
            <a:endParaRPr sz="1800" b="0" i="0" u="none" strike="noStrike" cap="none">
              <a:solidFill>
                <a:schemeClr val="dk1"/>
              </a:solidFill>
              <a:latin typeface="Calibri"/>
              <a:ea typeface="Calibri"/>
              <a:cs typeface="Calibri"/>
              <a:sym typeface="Calibri"/>
            </a:endParaRPr>
          </a:p>
        </p:txBody>
      </p:sp>
      <p:sp>
        <p:nvSpPr>
          <p:cNvPr id="112" name="Google Shape;112;p20"/>
          <p:cNvSpPr txBox="1"/>
          <p:nvPr/>
        </p:nvSpPr>
        <p:spPr>
          <a:xfrm>
            <a:off x="2859807" y="466257"/>
            <a:ext cx="8033700"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400"/>
              <a:buFont typeface="Arial Rounded"/>
              <a:buNone/>
            </a:pPr>
            <a:r>
              <a:rPr lang="en-GB" sz="5200" b="1" i="0" u="none" strike="noStrike" cap="none">
                <a:solidFill>
                  <a:srgbClr val="32213A"/>
                </a:solidFill>
                <a:latin typeface="Arial Rounded"/>
                <a:ea typeface="Arial Rounded"/>
                <a:cs typeface="Arial Rounded"/>
                <a:sym typeface="Arial Rounded"/>
              </a:rPr>
              <a:t>Impact on activity </a:t>
            </a:r>
            <a:endParaRPr sz="1850" b="0" i="0" u="none" strike="noStrike" cap="none">
              <a:solidFill>
                <a:schemeClr val="dk1"/>
              </a:solidFill>
              <a:latin typeface="Calibri"/>
              <a:ea typeface="Calibri"/>
              <a:cs typeface="Calibri"/>
              <a:sym typeface="Calibri"/>
            </a:endParaRPr>
          </a:p>
        </p:txBody>
      </p:sp>
      <p:sp>
        <p:nvSpPr>
          <p:cNvPr id="113" name="Google Shape;113;p20"/>
          <p:cNvSpPr txBox="1"/>
          <p:nvPr/>
        </p:nvSpPr>
        <p:spPr>
          <a:xfrm>
            <a:off x="2859807" y="1885522"/>
            <a:ext cx="8906163" cy="4564264"/>
          </a:xfrm>
          <a:prstGeom prst="rect">
            <a:avLst/>
          </a:prstGeom>
          <a:noFill/>
          <a:ln>
            <a:noFill/>
          </a:ln>
        </p:spPr>
        <p:txBody>
          <a:bodyPr spcFirstLastPara="1" wrap="square" lIns="91425" tIns="45700" rIns="91425" bIns="45700" anchor="t" anchorCtr="0">
            <a:noAutofit/>
          </a:bodyPr>
          <a:lstStyle/>
          <a:p>
            <a:pPr marL="285750" marR="0" lvl="0" indent="-146050" algn="l" rtl="0">
              <a:lnSpc>
                <a:spcPct val="127777"/>
              </a:lnSpc>
              <a:spcBef>
                <a:spcPts val="0"/>
              </a:spcBef>
              <a:spcAft>
                <a:spcPts val="0"/>
              </a:spcAft>
              <a:buClr>
                <a:schemeClr val="dk1"/>
              </a:buClr>
              <a:buSzPts val="2200"/>
              <a:buFont typeface="Arial"/>
              <a:buNone/>
            </a:pPr>
            <a:endParaRPr sz="2200" b="0" i="0" u="none" strike="noStrike" cap="none">
              <a:solidFill>
                <a:srgbClr val="32213A"/>
              </a:solidFill>
              <a:latin typeface="Arial Rounded"/>
              <a:ea typeface="Arial Rounded"/>
              <a:cs typeface="Arial Rounded"/>
              <a:sym typeface="Arial Rounded"/>
            </a:endParaRPr>
          </a:p>
        </p:txBody>
      </p:sp>
      <p:sp>
        <p:nvSpPr>
          <p:cNvPr id="114" name="Google Shape;114;p20"/>
          <p:cNvSpPr txBox="1"/>
          <p:nvPr/>
        </p:nvSpPr>
        <p:spPr>
          <a:xfrm>
            <a:off x="2859807" y="1304796"/>
            <a:ext cx="7900722" cy="1010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0000"/>
                </a:solidFill>
                <a:latin typeface="Arial"/>
                <a:ea typeface="Arial"/>
                <a:cs typeface="Arial"/>
                <a:sym typeface="Arial"/>
              </a:rPr>
              <a:t>Annual changes in the number of admissions by care setting relative to 2009/10. (Reference vertical line indicates period of policy change) Phillips et al., in press</a:t>
            </a:r>
            <a:endParaRPr sz="1800" b="1" i="0" u="none" strike="noStrike" cap="none">
              <a:solidFill>
                <a:srgbClr val="000000"/>
              </a:solidFill>
              <a:latin typeface="Arial"/>
              <a:ea typeface="Arial"/>
              <a:cs typeface="Arial"/>
              <a:sym typeface="Arial"/>
            </a:endParaRPr>
          </a:p>
        </p:txBody>
      </p:sp>
      <p:pic>
        <p:nvPicPr>
          <p:cNvPr id="115" name="Google Shape;115;p20"/>
          <p:cNvPicPr preferRelativeResize="0"/>
          <p:nvPr/>
        </p:nvPicPr>
        <p:blipFill rotWithShape="1">
          <a:blip r:embed="rId3">
            <a:alphaModFix/>
          </a:blip>
          <a:srcRect/>
          <a:stretch/>
        </p:blipFill>
        <p:spPr>
          <a:xfrm>
            <a:off x="3654499" y="2445500"/>
            <a:ext cx="6908574" cy="41663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Impact</a:t>
            </a:r>
            <a:endParaRPr sz="1800" b="0" i="0" u="none" strike="noStrike" cap="none">
              <a:solidFill>
                <a:schemeClr val="dk1"/>
              </a:solidFill>
              <a:latin typeface="Calibri"/>
              <a:ea typeface="Calibri"/>
              <a:cs typeface="Calibri"/>
              <a:sym typeface="Calibri"/>
            </a:endParaRPr>
          </a:p>
        </p:txBody>
      </p:sp>
      <p:sp>
        <p:nvSpPr>
          <p:cNvPr id="129" name="Google Shape;129;p22"/>
          <p:cNvSpPr txBox="1"/>
          <p:nvPr/>
        </p:nvSpPr>
        <p:spPr>
          <a:xfrm>
            <a:off x="2859807" y="466257"/>
            <a:ext cx="8033700"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400"/>
              <a:buFont typeface="Arial Rounded"/>
              <a:buNone/>
            </a:pPr>
            <a:r>
              <a:rPr lang="en-GB" sz="5400" b="1" i="0" u="none" strike="noStrike" cap="none">
                <a:solidFill>
                  <a:srgbClr val="32213A"/>
                </a:solidFill>
                <a:latin typeface="Arial Rounded"/>
                <a:ea typeface="Arial Rounded"/>
                <a:cs typeface="Arial Rounded"/>
                <a:sym typeface="Arial Rounded"/>
              </a:rPr>
              <a:t>Impact on Quality </a:t>
            </a:r>
            <a:endParaRPr sz="5400" b="0" i="0" u="none" strike="noStrike" cap="none">
              <a:solidFill>
                <a:schemeClr val="dk1"/>
              </a:solidFill>
              <a:latin typeface="Calibri"/>
              <a:ea typeface="Calibri"/>
              <a:cs typeface="Calibri"/>
              <a:sym typeface="Calibri"/>
            </a:endParaRPr>
          </a:p>
        </p:txBody>
      </p:sp>
      <p:sp>
        <p:nvSpPr>
          <p:cNvPr id="130" name="Google Shape;130;p22"/>
          <p:cNvSpPr txBox="1"/>
          <p:nvPr/>
        </p:nvSpPr>
        <p:spPr>
          <a:xfrm>
            <a:off x="2859807" y="1885522"/>
            <a:ext cx="8906163" cy="4564264"/>
          </a:xfrm>
          <a:prstGeom prst="rect">
            <a:avLst/>
          </a:prstGeom>
          <a:noFill/>
          <a:ln>
            <a:noFill/>
          </a:ln>
        </p:spPr>
        <p:txBody>
          <a:bodyPr spcFirstLastPara="1" wrap="square" lIns="91425" tIns="45700" rIns="91425" bIns="45700" anchor="t" anchorCtr="0">
            <a:noAutofit/>
          </a:bodyPr>
          <a:lstStyle/>
          <a:p>
            <a:pPr marL="342900" marR="0" lvl="0" indent="-279400" algn="l" rtl="0">
              <a:lnSpc>
                <a:spcPct val="100000"/>
              </a:lnSpc>
              <a:spcBef>
                <a:spcPts val="56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Healthcare Commission 2009 – </a:t>
            </a:r>
            <a:r>
              <a:rPr lang="en-GB" sz="1800" b="0" i="0" u="none" strike="noStrike" cap="none">
                <a:solidFill>
                  <a:srgbClr val="FF0000"/>
                </a:solidFill>
                <a:latin typeface="Arial"/>
                <a:ea typeface="Arial"/>
                <a:cs typeface="Arial"/>
                <a:sym typeface="Arial"/>
              </a:rPr>
              <a:t>77% IP addiction units “good” or “excellent”</a:t>
            </a:r>
            <a:br>
              <a:rPr lang="en-GB" sz="1800" b="0" i="0" u="none" strike="noStrike" cap="none">
                <a:solidFill>
                  <a:srgbClr val="FF0000"/>
                </a:solidFill>
                <a:latin typeface="Arial"/>
                <a:ea typeface="Arial"/>
                <a:cs typeface="Arial"/>
                <a:sym typeface="Arial"/>
              </a:rPr>
            </a:br>
            <a:endParaRPr sz="1800" b="0" i="0" u="none" strike="noStrike" cap="none">
              <a:solidFill>
                <a:srgbClr val="000000"/>
              </a:solidFill>
              <a:latin typeface="Arial"/>
              <a:ea typeface="Arial"/>
              <a:cs typeface="Arial"/>
              <a:sym typeface="Arial"/>
            </a:endParaRPr>
          </a:p>
          <a:p>
            <a:pPr marL="342900" marR="0" lvl="0" indent="-279400" algn="l" rtl="0">
              <a:lnSpc>
                <a:spcPct val="100000"/>
              </a:lnSpc>
              <a:spcBef>
                <a:spcPts val="56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Care Quality Commission 2017 – </a:t>
            </a:r>
            <a:r>
              <a:rPr lang="en-GB" sz="1800" b="0" i="0" u="none" strike="noStrike" cap="none">
                <a:solidFill>
                  <a:srgbClr val="FF0000"/>
                </a:solidFill>
                <a:latin typeface="Arial"/>
                <a:ea typeface="Arial"/>
                <a:cs typeface="Arial"/>
                <a:sym typeface="Arial"/>
              </a:rPr>
              <a:t>72% (49/68) were “unsafe”</a:t>
            </a:r>
            <a:r>
              <a:rPr lang="en-GB" sz="1800" b="0" i="0" u="none" strike="noStrike" cap="none">
                <a:solidFill>
                  <a:schemeClr val="dk1"/>
                </a:solidFill>
                <a:latin typeface="Arial"/>
                <a:ea typeface="Arial"/>
                <a:cs typeface="Arial"/>
                <a:sym typeface="Arial"/>
              </a:rPr>
              <a:t>, 12% required enforcement action</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48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Not addressing clinical risk</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48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Not following clinical guidelines</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48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Poor medicines management (inc. controlled drugs)</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48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Insufficiently trained staff</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48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Lack of essential employment checks</a:t>
            </a:r>
            <a:endParaRPr sz="1800" b="0" i="0" u="none" strike="noStrike" cap="none">
              <a:solidFill>
                <a:srgbClr val="000000"/>
              </a:solidFill>
              <a:latin typeface="Arial"/>
              <a:ea typeface="Arial"/>
              <a:cs typeface="Arial"/>
              <a:sym typeface="Arial"/>
            </a:endParaRPr>
          </a:p>
        </p:txBody>
      </p:sp>
      <p:sp>
        <p:nvSpPr>
          <p:cNvPr id="131" name="Google Shape;131;p22"/>
          <p:cNvSpPr txBox="1"/>
          <p:nvPr/>
        </p:nvSpPr>
        <p:spPr>
          <a:xfrm>
            <a:off x="2859807" y="1579257"/>
            <a:ext cx="7900722" cy="46672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22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7"/>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NHS Inpatient Units</a:t>
            </a:r>
            <a:endParaRPr sz="1800" b="0" i="0" u="none" strike="noStrike" cap="none">
              <a:solidFill>
                <a:schemeClr val="dk1"/>
              </a:solidFill>
              <a:latin typeface="Calibri"/>
              <a:ea typeface="Calibri"/>
              <a:cs typeface="Calibri"/>
              <a:sym typeface="Calibri"/>
            </a:endParaRPr>
          </a:p>
        </p:txBody>
      </p:sp>
      <p:sp>
        <p:nvSpPr>
          <p:cNvPr id="165" name="Google Shape;165;p27"/>
          <p:cNvSpPr txBox="1"/>
          <p:nvPr/>
        </p:nvSpPr>
        <p:spPr>
          <a:xfrm>
            <a:off x="2859799" y="563075"/>
            <a:ext cx="8691300" cy="6930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3400"/>
              <a:buFont typeface="Arial Rounded"/>
              <a:buNone/>
            </a:pPr>
            <a:r>
              <a:rPr lang="en-GB" sz="4200" b="1" i="0" u="none" strike="noStrike" cap="none">
                <a:solidFill>
                  <a:srgbClr val="32213A"/>
                </a:solidFill>
                <a:latin typeface="Arial Rounded"/>
                <a:ea typeface="Arial Rounded"/>
                <a:cs typeface="Arial Rounded"/>
                <a:sym typeface="Arial Rounded"/>
              </a:rPr>
              <a:t>The Uniqueness of NHS Inpatient Units</a:t>
            </a:r>
            <a:endParaRPr sz="4200" b="0" i="0" u="none" strike="noStrike" cap="none">
              <a:solidFill>
                <a:schemeClr val="dk1"/>
              </a:solidFill>
              <a:latin typeface="Arial Rounded"/>
              <a:ea typeface="Arial Rounded"/>
              <a:cs typeface="Arial Rounded"/>
              <a:sym typeface="Arial Rounded"/>
            </a:endParaRPr>
          </a:p>
        </p:txBody>
      </p:sp>
      <p:sp>
        <p:nvSpPr>
          <p:cNvPr id="166" name="Google Shape;166;p27"/>
          <p:cNvSpPr txBox="1"/>
          <p:nvPr/>
        </p:nvSpPr>
        <p:spPr>
          <a:xfrm>
            <a:off x="2859807" y="1256157"/>
            <a:ext cx="8906100" cy="475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
            </a:r>
            <a:br>
              <a:rPr lang="en-GB" sz="1800" b="0" i="0" u="none" strike="noStrike" cap="none">
                <a:solidFill>
                  <a:schemeClr val="dk1"/>
                </a:solidFill>
                <a:latin typeface="Arial"/>
                <a:ea typeface="Arial"/>
                <a:cs typeface="Arial"/>
                <a:sym typeface="Arial"/>
              </a:rPr>
            </a:br>
            <a:r>
              <a:rPr lang="en-GB" sz="1800" b="0" i="0" u="none" strike="noStrike" cap="none">
                <a:solidFill>
                  <a:schemeClr val="dk1"/>
                </a:solidFill>
                <a:latin typeface="Arial"/>
                <a:ea typeface="Arial"/>
                <a:cs typeface="Arial"/>
                <a:sym typeface="Arial"/>
              </a:rPr>
              <a:t/>
            </a:r>
            <a:br>
              <a:rPr lang="en-GB"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a:p>
            <a:pPr marL="285750" marR="0" lvl="0"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Hospital site based.</a:t>
            </a:r>
            <a:endParaRPr sz="1800" b="0" i="0" u="none" strike="noStrike" cap="none">
              <a:solidFill>
                <a:schemeClr val="dk1"/>
              </a:solidFill>
              <a:latin typeface="Arial"/>
              <a:ea typeface="Arial"/>
              <a:cs typeface="Arial"/>
              <a:sym typeface="Arial"/>
            </a:endParaRPr>
          </a:p>
          <a:p>
            <a:pPr marL="285750" marR="0" lvl="0"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Strong, multi-disciplinary team</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Psychiatry</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Psychology</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Nursing</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Pharmacy</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Social Work</a:t>
            </a:r>
            <a:endParaRPr sz="1800" b="0" i="0" u="none" strike="noStrike" cap="none">
              <a:solidFill>
                <a:srgbClr val="000000"/>
              </a:solidFill>
              <a:latin typeface="Arial"/>
              <a:ea typeface="Arial"/>
              <a:cs typeface="Arial"/>
              <a:sym typeface="Arial"/>
            </a:endParaRPr>
          </a:p>
          <a:p>
            <a:pPr marL="742950" marR="0" lvl="1"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Other support such as</a:t>
            </a:r>
            <a:endParaRPr sz="1800" b="0" i="0" u="none" strike="noStrike" cap="none">
              <a:solidFill>
                <a:srgbClr val="000000"/>
              </a:solidFill>
              <a:latin typeface="Arial"/>
              <a:ea typeface="Arial"/>
              <a:cs typeface="Arial"/>
              <a:sym typeface="Arial"/>
            </a:endParaRPr>
          </a:p>
          <a:p>
            <a:pPr marL="1200150" marR="0" lvl="2"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Physiotherapy</a:t>
            </a:r>
            <a:endParaRPr sz="1800" b="0" i="0" u="none" strike="noStrike" cap="none">
              <a:solidFill>
                <a:srgbClr val="000000"/>
              </a:solidFill>
              <a:latin typeface="Arial"/>
              <a:ea typeface="Arial"/>
              <a:cs typeface="Arial"/>
              <a:sym typeface="Arial"/>
            </a:endParaRPr>
          </a:p>
          <a:p>
            <a:pPr marL="1200150" marR="0" lvl="2"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Dietician</a:t>
            </a:r>
            <a:endParaRPr sz="1800" b="0" i="0" u="none" strike="noStrike" cap="none">
              <a:solidFill>
                <a:srgbClr val="000000"/>
              </a:solidFill>
              <a:latin typeface="Arial"/>
              <a:ea typeface="Arial"/>
              <a:cs typeface="Arial"/>
              <a:sym typeface="Arial"/>
            </a:endParaRPr>
          </a:p>
          <a:p>
            <a:pPr marL="1200150" marR="0" lvl="2"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Occupational Therapy</a:t>
            </a:r>
            <a:endParaRPr sz="1800" b="0" i="0" u="none" strike="noStrike" cap="none">
              <a:solidFill>
                <a:schemeClr val="dk1"/>
              </a:solidFill>
              <a:latin typeface="Arial"/>
              <a:ea typeface="Arial"/>
              <a:cs typeface="Arial"/>
              <a:sym typeface="Arial"/>
            </a:endParaRPr>
          </a:p>
          <a:p>
            <a:pPr marL="285750" marR="0" lvl="0"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Ability to respond to those with most complexity and recovery resistant [including MHA detention] with successful outcomes.</a:t>
            </a:r>
            <a:endParaRPr sz="1800" b="0" i="0" u="none" strike="noStrike" cap="none">
              <a:solidFill>
                <a:schemeClr val="dk1"/>
              </a:solidFill>
              <a:latin typeface="Arial"/>
              <a:ea typeface="Arial"/>
              <a:cs typeface="Arial"/>
              <a:sym typeface="Arial"/>
            </a:endParaRPr>
          </a:p>
          <a:p>
            <a:pPr marL="285750" marR="0" lvl="0"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Contribution to addiction psychiatry training posts.</a:t>
            </a:r>
            <a:endParaRPr sz="1800" b="0" i="0" u="none" strike="noStrike" cap="none">
              <a:solidFill>
                <a:srgbClr val="000000"/>
              </a:solidFill>
              <a:latin typeface="Arial"/>
              <a:ea typeface="Arial"/>
              <a:cs typeface="Arial"/>
              <a:sym typeface="Arial"/>
            </a:endParaRPr>
          </a:p>
          <a:p>
            <a:pPr marL="285750" marR="0" lvl="0" indent="-247650" algn="l" rtl="0">
              <a:lnSpc>
                <a:spcPct val="100000"/>
              </a:lnSpc>
              <a:spcBef>
                <a:spcPts val="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CQC rated Good or Excellent.</a:t>
            </a:r>
            <a:endParaRPr sz="1800" b="0" i="0" u="none" strike="noStrike" cap="none">
              <a:solidFill>
                <a:srgbClr val="000000"/>
              </a:solidFill>
              <a:latin typeface="Arial"/>
              <a:ea typeface="Arial"/>
              <a:cs typeface="Arial"/>
              <a:sym typeface="Arial"/>
            </a:endParaRPr>
          </a:p>
        </p:txBody>
      </p:sp>
      <p:pic>
        <p:nvPicPr>
          <p:cNvPr id="167" name="Google Shape;167;p27" descr="GMMH_Logo_A4_White.png"/>
          <p:cNvPicPr preferRelativeResize="0"/>
          <p:nvPr/>
        </p:nvPicPr>
        <p:blipFill rotWithShape="1">
          <a:blip r:embed="rId3">
            <a:alphaModFix/>
          </a:blip>
          <a:srcRect/>
          <a:stretch/>
        </p:blipFill>
        <p:spPr>
          <a:xfrm>
            <a:off x="386560" y="4559200"/>
            <a:ext cx="1624780" cy="771046"/>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7"/>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NHS Inpatient Units</a:t>
            </a:r>
            <a:endParaRPr sz="1800" b="0" i="0" u="none" strike="noStrike" cap="none">
              <a:solidFill>
                <a:schemeClr val="dk1"/>
              </a:solidFill>
              <a:latin typeface="Calibri"/>
              <a:ea typeface="Calibri"/>
              <a:cs typeface="Calibri"/>
              <a:sym typeface="Calibri"/>
            </a:endParaRPr>
          </a:p>
        </p:txBody>
      </p:sp>
      <p:sp>
        <p:nvSpPr>
          <p:cNvPr id="165" name="Google Shape;165;p27"/>
          <p:cNvSpPr txBox="1"/>
          <p:nvPr/>
        </p:nvSpPr>
        <p:spPr>
          <a:xfrm>
            <a:off x="2859807" y="164881"/>
            <a:ext cx="8691300" cy="6930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3400"/>
              <a:buFont typeface="Arial Rounded"/>
              <a:buNone/>
            </a:pPr>
            <a:r>
              <a:rPr lang="en-GB" sz="3600" b="1" i="0" u="none" strike="noStrike" cap="none" dirty="0">
                <a:solidFill>
                  <a:srgbClr val="32213A"/>
                </a:solidFill>
                <a:latin typeface="Arial Rounded"/>
                <a:ea typeface="Arial Rounded"/>
                <a:cs typeface="Arial Rounded"/>
                <a:sym typeface="Arial Rounded"/>
              </a:rPr>
              <a:t>The </a:t>
            </a:r>
            <a:r>
              <a:rPr lang="en-GB" sz="3600" b="1" i="0" u="none" strike="noStrike" cap="none" dirty="0" smtClean="0">
                <a:solidFill>
                  <a:srgbClr val="32213A"/>
                </a:solidFill>
                <a:latin typeface="Arial Rounded"/>
                <a:ea typeface="Arial Rounded"/>
                <a:cs typeface="Arial Rounded"/>
                <a:sym typeface="Arial Rounded"/>
              </a:rPr>
              <a:t>level of interventions and acuity of work undertaken by </a:t>
            </a:r>
            <a:r>
              <a:rPr lang="en-GB" sz="3600" b="1" i="0" u="none" strike="noStrike" cap="none" dirty="0">
                <a:solidFill>
                  <a:srgbClr val="32213A"/>
                </a:solidFill>
                <a:latin typeface="Arial Rounded"/>
                <a:ea typeface="Arial Rounded"/>
                <a:cs typeface="Arial Rounded"/>
                <a:sym typeface="Arial Rounded"/>
              </a:rPr>
              <a:t>NHS Inpatient Units</a:t>
            </a:r>
            <a:endParaRPr sz="3600" b="0" i="0" u="none" strike="noStrike" cap="none" dirty="0">
              <a:solidFill>
                <a:schemeClr val="dk1"/>
              </a:solidFill>
              <a:latin typeface="Arial Rounded"/>
              <a:ea typeface="Arial Rounded"/>
              <a:cs typeface="Arial Rounded"/>
              <a:sym typeface="Arial Rounded"/>
            </a:endParaRPr>
          </a:p>
        </p:txBody>
      </p:sp>
      <p:sp>
        <p:nvSpPr>
          <p:cNvPr id="166" name="Google Shape;166;p27"/>
          <p:cNvSpPr txBox="1"/>
          <p:nvPr/>
        </p:nvSpPr>
        <p:spPr>
          <a:xfrm>
            <a:off x="2859807" y="1256157"/>
            <a:ext cx="8906100" cy="475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
            </a:r>
            <a:br>
              <a:rPr lang="en-GB" sz="1800" b="0" i="0" u="none" strike="noStrike" cap="none" dirty="0">
                <a:solidFill>
                  <a:schemeClr val="dk1"/>
                </a:solidFill>
                <a:latin typeface="Arial"/>
                <a:ea typeface="Arial"/>
                <a:cs typeface="Arial"/>
                <a:sym typeface="Arial"/>
              </a:rPr>
            </a:br>
            <a:r>
              <a:rPr lang="en-GB" sz="1800" b="0" i="0" u="none" strike="noStrike" cap="none" dirty="0">
                <a:solidFill>
                  <a:schemeClr val="dk1"/>
                </a:solidFill>
                <a:latin typeface="Arial"/>
                <a:ea typeface="Arial"/>
                <a:cs typeface="Arial"/>
                <a:sym typeface="Arial"/>
              </a:rPr>
              <a:t/>
            </a:r>
            <a:br>
              <a:rPr lang="en-GB" sz="1800" b="0" i="0" u="none" strike="noStrike" cap="none" dirty="0">
                <a:solidFill>
                  <a:schemeClr val="dk1"/>
                </a:solidFill>
                <a:latin typeface="Arial"/>
                <a:ea typeface="Arial"/>
                <a:cs typeface="Arial"/>
                <a:sym typeface="Arial"/>
              </a:rPr>
            </a:br>
            <a:endParaRPr lang="en-GB" sz="1800" b="0" i="0" u="none" strike="noStrike" cap="none" dirty="0" smtClean="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p:txBody>
      </p:sp>
      <p:pic>
        <p:nvPicPr>
          <p:cNvPr id="167" name="Google Shape;167;p27" descr="GMMH_Logo_A4_White.png"/>
          <p:cNvPicPr preferRelativeResize="0"/>
          <p:nvPr/>
        </p:nvPicPr>
        <p:blipFill rotWithShape="1">
          <a:blip r:embed="rId3">
            <a:alphaModFix/>
          </a:blip>
          <a:srcRect/>
          <a:stretch/>
        </p:blipFill>
        <p:spPr>
          <a:xfrm>
            <a:off x="386560" y="4559200"/>
            <a:ext cx="1624780" cy="771046"/>
          </a:xfrm>
          <a:prstGeom prst="rect">
            <a:avLst/>
          </a:prstGeom>
          <a:noFill/>
          <a:ln>
            <a:noFill/>
          </a:ln>
        </p:spPr>
      </p:pic>
      <p:pic>
        <p:nvPicPr>
          <p:cNvPr id="6" name="Picture 5"/>
          <p:cNvPicPr/>
          <p:nvPr/>
        </p:nvPicPr>
        <p:blipFill rotWithShape="1">
          <a:blip r:embed="rId4"/>
          <a:srcRect l="5872" t="26394" r="39065" b="14122"/>
          <a:stretch/>
        </p:blipFill>
        <p:spPr bwMode="auto">
          <a:xfrm>
            <a:off x="3175819" y="1956619"/>
            <a:ext cx="7777315" cy="44540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20032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8"/>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Risks &amp; Challenges</a:t>
            </a:r>
            <a:endParaRPr sz="1800" b="0" i="0" u="none" strike="noStrike" cap="none">
              <a:solidFill>
                <a:schemeClr val="dk1"/>
              </a:solidFill>
              <a:latin typeface="Calibri"/>
              <a:ea typeface="Calibri"/>
              <a:cs typeface="Calibri"/>
              <a:sym typeface="Calibri"/>
            </a:endParaRPr>
          </a:p>
        </p:txBody>
      </p:sp>
      <p:sp>
        <p:nvSpPr>
          <p:cNvPr id="173" name="Google Shape;173;p28"/>
          <p:cNvSpPr txBox="1"/>
          <p:nvPr/>
        </p:nvSpPr>
        <p:spPr>
          <a:xfrm>
            <a:off x="2859807" y="466257"/>
            <a:ext cx="8033700"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800"/>
              <a:buFont typeface="Arial Rounded"/>
              <a:buNone/>
            </a:pPr>
            <a:r>
              <a:rPr lang="en-GB" sz="5400" b="1" i="0" u="none" strike="noStrike" cap="none">
                <a:solidFill>
                  <a:srgbClr val="32213A"/>
                </a:solidFill>
                <a:latin typeface="Arial Rounded"/>
                <a:ea typeface="Arial Rounded"/>
                <a:cs typeface="Arial Rounded"/>
                <a:sym typeface="Arial Rounded"/>
              </a:rPr>
              <a:t>Risks and Challenges</a:t>
            </a:r>
            <a:endParaRPr sz="5400" b="0" i="0" u="none" strike="noStrike" cap="none">
              <a:solidFill>
                <a:schemeClr val="dk1"/>
              </a:solidFill>
              <a:latin typeface="Calibri"/>
              <a:ea typeface="Calibri"/>
              <a:cs typeface="Calibri"/>
              <a:sym typeface="Calibri"/>
            </a:endParaRPr>
          </a:p>
        </p:txBody>
      </p:sp>
      <p:sp>
        <p:nvSpPr>
          <p:cNvPr id="174" name="Google Shape;174;p28"/>
          <p:cNvSpPr txBox="1"/>
          <p:nvPr/>
        </p:nvSpPr>
        <p:spPr>
          <a:xfrm>
            <a:off x="2859807" y="1771222"/>
            <a:ext cx="8906163" cy="4564264"/>
          </a:xfrm>
          <a:prstGeom prst="rect">
            <a:avLst/>
          </a:prstGeom>
          <a:noFill/>
          <a:ln>
            <a:noFill/>
          </a:ln>
        </p:spPr>
        <p:txBody>
          <a:bodyPr spcFirstLastPara="1" wrap="square" lIns="91425" tIns="45700" rIns="91425" bIns="45700" anchor="t" anchorCtr="0">
            <a:noAutofit/>
          </a:bodyPr>
          <a:lstStyle/>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Impact on the wider health economy – acute trusts, MH trusts, A&amp;E departments.</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Continued methods of funding and commissioning places all the risk with the provider.</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Further reduction in training posts [60% reduction since 2006].</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Ageing cohort with complex needs will lead to poorer health outcomes and premature death if access to this pathway is removed.</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SCAN definition of medically managed and medically monitored is unchallenged and often self-applied.</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Failing standards recorded by CQC within non-NHS inpatient units puts service users at increasing risk of death and/or iatrogenic harm.</a:t>
            </a:r>
            <a:endParaRPr sz="1800" b="0" i="0" u="none" strike="noStrike" cap="none">
              <a:solidFill>
                <a:schemeClr val="dk1"/>
              </a:solidFill>
              <a:latin typeface="Arial"/>
              <a:ea typeface="Arial"/>
              <a:cs typeface="Arial"/>
              <a:sym typeface="Arial"/>
            </a:endParaRPr>
          </a:p>
          <a:p>
            <a:pPr marL="285750" marR="0" lvl="0" indent="-273050" algn="l" rtl="0">
              <a:lnSpc>
                <a:spcPct val="100000"/>
              </a:lnSpc>
              <a:spcBef>
                <a:spcPts val="600"/>
              </a:spcBef>
              <a:spcAft>
                <a:spcPts val="0"/>
              </a:spcAft>
              <a:buClr>
                <a:schemeClr val="dk1"/>
              </a:buClr>
              <a:buSzPts val="1800"/>
              <a:buFont typeface="Arial"/>
              <a:buChar char="•"/>
            </a:pPr>
            <a:r>
              <a:rPr lang="en-GB" sz="1800" b="0" i="0" u="none" strike="noStrike" cap="none">
                <a:solidFill>
                  <a:schemeClr val="dk1"/>
                </a:solidFill>
                <a:latin typeface="Arial"/>
                <a:ea typeface="Arial"/>
                <a:cs typeface="Arial"/>
                <a:sym typeface="Arial"/>
              </a:rPr>
              <a:t>Recruitment and retention of professional registered staff across the sector is compromised.</a:t>
            </a:r>
            <a:endParaRPr sz="1800" b="0" i="0" u="none" strike="noStrike" cap="none">
              <a:solidFill>
                <a:srgbClr val="000000"/>
              </a:solidFill>
              <a:latin typeface="Arial"/>
              <a:ea typeface="Arial"/>
              <a:cs typeface="Arial"/>
              <a:sym typeface="Arial"/>
            </a:endParaRPr>
          </a:p>
          <a:p>
            <a:pPr marL="0" marR="0" lvl="0" indent="0" algn="l" rtl="0">
              <a:lnSpc>
                <a:spcPct val="127777"/>
              </a:lnSpc>
              <a:spcBef>
                <a:spcPts val="0"/>
              </a:spcBef>
              <a:spcAft>
                <a:spcPts val="0"/>
              </a:spcAft>
              <a:buClr>
                <a:schemeClr val="dk1"/>
              </a:buClr>
              <a:buSzPts val="1800"/>
              <a:buFont typeface="Calibri"/>
              <a:buNone/>
            </a:pPr>
            <a:endParaRPr sz="1800" b="1" i="0" u="none" strike="noStrike" cap="none">
              <a:solidFill>
                <a:srgbClr val="32213A"/>
              </a:solidFill>
              <a:latin typeface="Arial Rounded"/>
              <a:ea typeface="Arial Rounded"/>
              <a:cs typeface="Arial Rounded"/>
              <a:sym typeface="Arial Rounded"/>
            </a:endParaRPr>
          </a:p>
        </p:txBody>
      </p:sp>
      <p:pic>
        <p:nvPicPr>
          <p:cNvPr id="175" name="Google Shape;175;p28" descr="GMMH_Logo_A4_White.png"/>
          <p:cNvPicPr preferRelativeResize="0"/>
          <p:nvPr/>
        </p:nvPicPr>
        <p:blipFill rotWithShape="1">
          <a:blip r:embed="rId3">
            <a:alphaModFix/>
          </a:blip>
          <a:srcRect/>
          <a:stretch/>
        </p:blipFill>
        <p:spPr>
          <a:xfrm>
            <a:off x="386560" y="4559200"/>
            <a:ext cx="1624780" cy="771046"/>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8"/>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Finding a solution…</a:t>
            </a:r>
            <a:endParaRPr sz="1800" b="0" i="0" u="none" strike="noStrike" cap="none">
              <a:solidFill>
                <a:schemeClr val="dk1"/>
              </a:solidFill>
              <a:latin typeface="Calibri"/>
              <a:ea typeface="Calibri"/>
              <a:cs typeface="Calibri"/>
              <a:sym typeface="Calibri"/>
            </a:endParaRPr>
          </a:p>
        </p:txBody>
      </p:sp>
      <p:sp>
        <p:nvSpPr>
          <p:cNvPr id="244" name="Google Shape;244;p38"/>
          <p:cNvSpPr txBox="1"/>
          <p:nvPr/>
        </p:nvSpPr>
        <p:spPr>
          <a:xfrm>
            <a:off x="2859807" y="466257"/>
            <a:ext cx="8033700"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400"/>
              <a:buFont typeface="Arial Rounded"/>
              <a:buNone/>
            </a:pPr>
            <a:r>
              <a:rPr lang="en-GB" sz="5400" b="1" i="0" u="none" strike="noStrike" cap="none">
                <a:solidFill>
                  <a:srgbClr val="32213A"/>
                </a:solidFill>
                <a:latin typeface="Arial Rounded"/>
                <a:ea typeface="Arial Rounded"/>
                <a:cs typeface="Arial Rounded"/>
                <a:sym typeface="Arial Rounded"/>
              </a:rPr>
              <a:t>From problems to solutions?</a:t>
            </a:r>
            <a:endParaRPr sz="5400" b="0" i="0" u="none" strike="noStrike" cap="none">
              <a:solidFill>
                <a:schemeClr val="dk1"/>
              </a:solidFill>
              <a:latin typeface="Calibri"/>
              <a:ea typeface="Calibri"/>
              <a:cs typeface="Calibri"/>
              <a:sym typeface="Calibri"/>
            </a:endParaRPr>
          </a:p>
        </p:txBody>
      </p:sp>
      <p:sp>
        <p:nvSpPr>
          <p:cNvPr id="245" name="Google Shape;245;p38"/>
          <p:cNvSpPr txBox="1"/>
          <p:nvPr/>
        </p:nvSpPr>
        <p:spPr>
          <a:xfrm>
            <a:off x="2910507" y="2598532"/>
            <a:ext cx="8906100" cy="4564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Firstly, to recap all </a:t>
            </a:r>
            <a:r>
              <a:rPr lang="en-GB" sz="1800" b="0" i="0" u="none" strike="noStrike" cap="none" dirty="0" smtClean="0">
                <a:solidFill>
                  <a:schemeClr val="dk1"/>
                </a:solidFill>
                <a:latin typeface="Arial"/>
                <a:ea typeface="Arial"/>
                <a:cs typeface="Arial"/>
                <a:sym typeface="Arial"/>
              </a:rPr>
              <a:t>5 </a:t>
            </a:r>
            <a:r>
              <a:rPr lang="en-GB" sz="1800" b="0" i="0" u="none" strike="noStrike" cap="none" dirty="0">
                <a:solidFill>
                  <a:schemeClr val="dk1"/>
                </a:solidFill>
                <a:latin typeface="Arial"/>
                <a:ea typeface="Arial"/>
                <a:cs typeface="Arial"/>
                <a:sym typeface="Arial"/>
              </a:rPr>
              <a:t>NHS Inpatient Units are financially precarious and what we will all lose if a solution is not found:</a:t>
            </a:r>
            <a:endParaRPr sz="1800" b="0" i="0" u="none" strike="noStrike" cap="none" dirty="0">
              <a:solidFill>
                <a:srgbClr val="000000"/>
              </a:solidFill>
              <a:latin typeface="Arial"/>
              <a:ea typeface="Arial"/>
              <a:cs typeface="Arial"/>
              <a:sym typeface="Arial"/>
            </a:endParaRPr>
          </a:p>
          <a:p>
            <a:pPr marL="342900" marR="0" lvl="0" indent="-3048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Those with the most complex needs will have a greatly reduced opportunity for recovery and in many cases will experience premature death</a:t>
            </a:r>
            <a:endParaRPr sz="1800" b="0" i="0" u="none" strike="noStrike" cap="none" dirty="0">
              <a:solidFill>
                <a:srgbClr val="000000"/>
              </a:solidFill>
              <a:latin typeface="Arial"/>
              <a:ea typeface="Arial"/>
              <a:cs typeface="Arial"/>
              <a:sym typeface="Arial"/>
            </a:endParaRPr>
          </a:p>
          <a:p>
            <a:pPr marL="342900" marR="0" lvl="0" indent="-3048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The impact is felt across the health, social care and criminal justice systems by experiencing increased burden and cost</a:t>
            </a:r>
            <a:endParaRPr sz="1800" b="0" i="0" u="none" strike="noStrike" cap="none" dirty="0">
              <a:solidFill>
                <a:srgbClr val="000000"/>
              </a:solidFill>
              <a:latin typeface="Arial"/>
              <a:ea typeface="Arial"/>
              <a:cs typeface="Arial"/>
              <a:sym typeface="Arial"/>
            </a:endParaRPr>
          </a:p>
          <a:p>
            <a:pPr marL="342900" marR="0" lvl="0" indent="-3048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Expertise and learning will be lost that will take years to regain should they be re-established </a:t>
            </a:r>
            <a:endParaRPr sz="1800" b="0" i="0" u="none" strike="noStrike" cap="none" dirty="0">
              <a:solidFill>
                <a:srgbClr val="000000"/>
              </a:solidFill>
              <a:latin typeface="Arial"/>
              <a:ea typeface="Arial"/>
              <a:cs typeface="Arial"/>
              <a:sym typeface="Arial"/>
            </a:endParaRPr>
          </a:p>
          <a:p>
            <a:pPr marL="342900" marR="0" lvl="0" indent="-3048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Further reductions in the training of the future Consultant Addiction Psychiatrists and the like, which are already in short supply.</a:t>
            </a:r>
            <a:endParaRPr sz="1800" b="0" i="0" u="none" strike="noStrike" cap="none" dirty="0">
              <a:solidFill>
                <a:srgbClr val="000000"/>
              </a:solidFill>
              <a:latin typeface="Arial"/>
              <a:ea typeface="Arial"/>
              <a:cs typeface="Arial"/>
              <a:sym typeface="Arial"/>
            </a:endParaRPr>
          </a:p>
          <a:p>
            <a:pPr marL="457200" marR="0" lvl="0" indent="-279400" algn="l" rtl="0">
              <a:lnSpc>
                <a:spcPct val="100000"/>
              </a:lnSpc>
              <a:spcBef>
                <a:spcPts val="600"/>
              </a:spcBef>
              <a:spcAft>
                <a:spcPts val="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9"/>
          <p:cNvSpPr txBox="1"/>
          <p:nvPr/>
        </p:nvSpPr>
        <p:spPr>
          <a:xfrm>
            <a:off x="410545" y="933057"/>
            <a:ext cx="15768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Rounded"/>
              <a:buNone/>
            </a:pPr>
            <a:r>
              <a:rPr lang="en-GB" sz="1800" b="1" i="0" u="none" strike="noStrike" cap="none">
                <a:solidFill>
                  <a:schemeClr val="lt1"/>
                </a:solidFill>
                <a:latin typeface="Arial Rounded"/>
                <a:ea typeface="Arial Rounded"/>
                <a:cs typeface="Arial Rounded"/>
                <a:sym typeface="Arial Rounded"/>
              </a:rPr>
              <a:t>Finding a solution…</a:t>
            </a:r>
            <a:endParaRPr sz="1800" b="0" i="0" u="none" strike="noStrike" cap="none">
              <a:solidFill>
                <a:schemeClr val="dk1"/>
              </a:solidFill>
              <a:latin typeface="Calibri"/>
              <a:ea typeface="Calibri"/>
              <a:cs typeface="Calibri"/>
              <a:sym typeface="Calibri"/>
            </a:endParaRPr>
          </a:p>
        </p:txBody>
      </p:sp>
      <p:sp>
        <p:nvSpPr>
          <p:cNvPr id="251" name="Google Shape;251;p39"/>
          <p:cNvSpPr txBox="1"/>
          <p:nvPr/>
        </p:nvSpPr>
        <p:spPr>
          <a:xfrm>
            <a:off x="2859806" y="466257"/>
            <a:ext cx="9027394" cy="1579800"/>
          </a:xfrm>
          <a:prstGeom prst="rect">
            <a:avLst/>
          </a:prstGeom>
          <a:noFill/>
          <a:ln>
            <a:noFill/>
          </a:ln>
        </p:spPr>
        <p:txBody>
          <a:bodyPr spcFirstLastPara="1" wrap="square" lIns="91425" tIns="45700" rIns="91425" bIns="45700" anchor="t" anchorCtr="0">
            <a:noAutofit/>
          </a:bodyPr>
          <a:lstStyle/>
          <a:p>
            <a:pPr marL="0" marR="0" lvl="0" indent="0" algn="l" rtl="0">
              <a:lnSpc>
                <a:spcPct val="107407"/>
              </a:lnSpc>
              <a:spcBef>
                <a:spcPts val="0"/>
              </a:spcBef>
              <a:spcAft>
                <a:spcPts val="0"/>
              </a:spcAft>
              <a:buClr>
                <a:srgbClr val="32213A"/>
              </a:buClr>
              <a:buSzPts val="4000"/>
              <a:buFont typeface="Arial Rounded"/>
              <a:buNone/>
            </a:pPr>
            <a:r>
              <a:rPr lang="en-GB" sz="5400" b="1" i="0" u="none" strike="noStrike" cap="none">
                <a:solidFill>
                  <a:srgbClr val="32213A"/>
                </a:solidFill>
                <a:latin typeface="Arial Rounded"/>
                <a:ea typeface="Arial Rounded"/>
                <a:cs typeface="Arial Rounded"/>
                <a:sym typeface="Arial Rounded"/>
              </a:rPr>
              <a:t>Continued…</a:t>
            </a:r>
            <a:endParaRPr sz="5400" b="0" i="0" u="none" strike="noStrike" cap="none">
              <a:solidFill>
                <a:schemeClr val="dk1"/>
              </a:solidFill>
              <a:latin typeface="Calibri"/>
              <a:ea typeface="Calibri"/>
              <a:cs typeface="Calibri"/>
              <a:sym typeface="Calibri"/>
            </a:endParaRPr>
          </a:p>
        </p:txBody>
      </p:sp>
      <p:sp>
        <p:nvSpPr>
          <p:cNvPr id="252" name="Google Shape;252;p39"/>
          <p:cNvSpPr txBox="1"/>
          <p:nvPr/>
        </p:nvSpPr>
        <p:spPr>
          <a:xfrm>
            <a:off x="2859805" y="1579257"/>
            <a:ext cx="9027395" cy="4564264"/>
          </a:xfrm>
          <a:prstGeom prst="rect">
            <a:avLst/>
          </a:prstGeom>
          <a:noFill/>
          <a:ln>
            <a:noFill/>
          </a:ln>
        </p:spPr>
        <p:txBody>
          <a:bodyPr spcFirstLastPara="1" wrap="square" lIns="91425" tIns="45700" rIns="91425" bIns="45700" anchor="t" anchorCtr="0">
            <a:noAutofit/>
          </a:bodyPr>
          <a:lstStyle/>
          <a:p>
            <a:pPr marL="342900" marR="0" lvl="0" indent="-2794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The current funding system is not working and is not an option for the NHS detox units to be viable going forwards  </a:t>
            </a:r>
            <a:endParaRPr sz="1800" b="0" i="0" u="none" strike="noStrike" cap="none" dirty="0">
              <a:solidFill>
                <a:srgbClr val="000000"/>
              </a:solidFill>
              <a:latin typeface="Arial"/>
              <a:ea typeface="Arial"/>
              <a:cs typeface="Arial"/>
              <a:sym typeface="Arial"/>
            </a:endParaRPr>
          </a:p>
          <a:p>
            <a:pPr marL="342900" marR="0" lvl="0" indent="-165100" algn="l" rtl="0">
              <a:lnSpc>
                <a:spcPct val="100000"/>
              </a:lnSpc>
              <a:spcBef>
                <a:spcPts val="0"/>
              </a:spcBef>
              <a:spcAft>
                <a:spcPts val="0"/>
              </a:spcAft>
              <a:buClr>
                <a:schemeClr val="dk1"/>
              </a:buClr>
              <a:buSzPts val="2800"/>
              <a:buFont typeface="Arial"/>
              <a:buNone/>
            </a:pPr>
            <a:endParaRPr sz="1800" b="0" i="0" u="none" strike="noStrike" cap="none" dirty="0">
              <a:solidFill>
                <a:schemeClr val="dk1"/>
              </a:solidFill>
              <a:latin typeface="Arial"/>
              <a:ea typeface="Arial"/>
              <a:cs typeface="Arial"/>
              <a:sym typeface="Arial"/>
            </a:endParaRPr>
          </a:p>
          <a:p>
            <a:pPr marL="342900" marR="0" lvl="0" indent="-2794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It has been suggested that secure funding could be formulated at a local level through STPs / ICS or </a:t>
            </a:r>
            <a:r>
              <a:rPr lang="en-GB" sz="1800" b="0" i="0" u="none" strike="noStrike" cap="none" dirty="0" smtClean="0">
                <a:solidFill>
                  <a:schemeClr val="dk1"/>
                </a:solidFill>
                <a:latin typeface="Arial"/>
                <a:ea typeface="Arial"/>
                <a:cs typeface="Arial"/>
                <a:sym typeface="Arial"/>
              </a:rPr>
              <a:t>in some areas via devolution</a:t>
            </a:r>
            <a:r>
              <a:rPr lang="en-GB" sz="1800" b="0" i="0" u="none" strike="noStrike" cap="none" dirty="0">
                <a:solidFill>
                  <a:schemeClr val="dk1"/>
                </a:solidFill>
                <a:latin typeface="Arial"/>
                <a:ea typeface="Arial"/>
                <a:cs typeface="Arial"/>
                <a:sym typeface="Arial"/>
              </a:rPr>
              <a:t>.</a:t>
            </a:r>
            <a:endParaRPr sz="1800" b="0" i="0" u="none" strike="noStrike" cap="none" dirty="0">
              <a:solidFill>
                <a:srgbClr val="000000"/>
              </a:solidFill>
              <a:latin typeface="Arial"/>
              <a:ea typeface="Arial"/>
              <a:cs typeface="Arial"/>
              <a:sym typeface="Arial"/>
            </a:endParaRPr>
          </a:p>
          <a:p>
            <a:pPr marL="342900" marR="0" lvl="0" indent="-165100" algn="l" rtl="0">
              <a:lnSpc>
                <a:spcPct val="100000"/>
              </a:lnSpc>
              <a:spcBef>
                <a:spcPts val="0"/>
              </a:spcBef>
              <a:spcAft>
                <a:spcPts val="0"/>
              </a:spcAft>
              <a:buClr>
                <a:schemeClr val="dk1"/>
              </a:buClr>
              <a:buSzPts val="2800"/>
              <a:buFont typeface="Arial"/>
              <a:buNone/>
            </a:pPr>
            <a:endParaRPr sz="1800" b="0" i="0" u="none" strike="noStrike" cap="none" dirty="0">
              <a:solidFill>
                <a:schemeClr val="dk1"/>
              </a:solidFill>
              <a:latin typeface="Arial"/>
              <a:ea typeface="Arial"/>
              <a:cs typeface="Arial"/>
              <a:sym typeface="Arial"/>
            </a:endParaRPr>
          </a:p>
          <a:p>
            <a:pPr marL="342900" marR="0" lvl="0" indent="-279400" algn="l" rtl="0">
              <a:lnSpc>
                <a:spcPct val="100000"/>
              </a:lnSpc>
              <a:spcBef>
                <a:spcPts val="0"/>
              </a:spcBef>
              <a:spcAft>
                <a:spcPts val="0"/>
              </a:spcAft>
              <a:buClr>
                <a:schemeClr val="dk1"/>
              </a:buClr>
              <a:buSzPts val="1800"/>
              <a:buFont typeface="Arial"/>
              <a:buChar char="•"/>
            </a:pPr>
            <a:r>
              <a:rPr lang="en-GB" sz="1800" b="0" i="0" u="none" strike="noStrike" cap="none" dirty="0">
                <a:solidFill>
                  <a:schemeClr val="dk1"/>
                </a:solidFill>
                <a:latin typeface="Arial"/>
                <a:ea typeface="Arial"/>
                <a:cs typeface="Arial"/>
                <a:sym typeface="Arial"/>
              </a:rPr>
              <a:t>Our own assessment is that due to the acuity of the work that we as NHS inpatient providers do and similarities exist with inpatient perinatal we should be commissioned via NHSE</a:t>
            </a: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925</Words>
  <Application>Microsoft Office PowerPoint</Application>
  <PresentationFormat>Widescreen</PresentationFormat>
  <Paragraphs>108</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Shorrock, Jon</dc:creator>
  <cp:lastModifiedBy>peter</cp:lastModifiedBy>
  <cp:revision>10</cp:revision>
  <dcterms:modified xsi:type="dcterms:W3CDTF">2021-03-11T16:21:00Z</dcterms:modified>
</cp:coreProperties>
</file>