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4"/>
  </p:sldMasterIdLst>
  <p:handoutMasterIdLst>
    <p:handoutMasterId r:id="rId18"/>
  </p:handoutMasterIdLst>
  <p:sldIdLst>
    <p:sldId id="269" r:id="rId5"/>
    <p:sldId id="261" r:id="rId6"/>
    <p:sldId id="271" r:id="rId7"/>
    <p:sldId id="274" r:id="rId8"/>
    <p:sldId id="275" r:id="rId9"/>
    <p:sldId id="279" r:id="rId10"/>
    <p:sldId id="276" r:id="rId11"/>
    <p:sldId id="280" r:id="rId12"/>
    <p:sldId id="281" r:id="rId13"/>
    <p:sldId id="282" r:id="rId14"/>
    <p:sldId id="272" r:id="rId15"/>
    <p:sldId id="284" r:id="rId16"/>
    <p:sldId id="26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347B"/>
    <a:srgbClr val="E5E1DC"/>
    <a:srgbClr val="D55C7E"/>
    <a:srgbClr val="D60093"/>
    <a:srgbClr val="EA0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86410"/>
  </p:normalViewPr>
  <p:slideViewPr>
    <p:cSldViewPr snapToGrid="0">
      <p:cViewPr varScale="1">
        <p:scale>
          <a:sx n="85" d="100"/>
          <a:sy n="85" d="100"/>
        </p:scale>
        <p:origin x="365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299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768F8EE-A84F-4CB5-8C35-FB47D21660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3A03B19-CC34-4C81-9CA5-FF65A4A1A5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BC3DC-7BA3-47BD-B826-3E4C54AE449B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C28F9EE-A756-4EF5-832F-E71DF727D8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46B2B19-E7DC-4B56-AE77-D4FAA9F9D0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BF21F-C44F-426F-9EFC-47DB0F507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52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E5E1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778" y="852154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000" b="1" spc="-50" baseline="0">
                <a:solidFill>
                  <a:srgbClr val="75347B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27" y="463658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b="1" cap="all" spc="200" baseline="0">
                <a:solidFill>
                  <a:srgbClr val="D55C7E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393CE-C7D9-41B3-8127-2785A4DE6453}" type="datetimeFigureOut">
              <a:rPr lang="en-GB" smtClean="0"/>
              <a:t>10/03/2021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CE98-9D2D-4635-AB63-A3A36062A3C0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xmlns="" id="{B4989657-D34C-45AD-9C1D-0D034BA63B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098" y="502126"/>
            <a:ext cx="2880000" cy="182880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xmlns="" id="{995562BD-2A9B-4E2E-8981-FD1ADA1208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458" y="366055"/>
            <a:ext cx="2880000" cy="1080000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0A09AF3-46FF-496F-8505-AAF73433F2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458" y="1220138"/>
            <a:ext cx="2880000" cy="1080000"/>
          </a:xfrm>
          <a:prstGeom prst="rect">
            <a:avLst/>
          </a:prstGeom>
        </p:spPr>
      </p:pic>
      <p:pic>
        <p:nvPicPr>
          <p:cNvPr id="17" name="Picture 16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C25B614E-8E70-4AA9-9D63-2E1323D6D68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458" y="2099072"/>
            <a:ext cx="28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34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E5E1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75347B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lIns="45720" tIns="0" rIns="45720" bIns="0"/>
          <a:lstStyle>
            <a:lvl1pPr>
              <a:buClr>
                <a:srgbClr val="D55C7E"/>
              </a:buClr>
              <a:buSzPct val="200000"/>
              <a:buFont typeface="Arial" panose="020B0604020202020204" pitchFamily="34" charset="0"/>
              <a:buChar char="•"/>
              <a:defRPr>
                <a:solidFill>
                  <a:srgbClr val="75347B"/>
                </a:solidFill>
                <a:latin typeface="Montserrat" panose="00000500000000000000" pitchFamily="2" charset="0"/>
              </a:defRPr>
            </a:lvl1pPr>
            <a:lvl2pPr>
              <a:buClr>
                <a:srgbClr val="D55C7E"/>
              </a:buClr>
              <a:buSzPct val="200000"/>
              <a:buFont typeface="Arial" panose="020B0604020202020204" pitchFamily="34" charset="0"/>
              <a:buChar char="•"/>
              <a:defRPr>
                <a:solidFill>
                  <a:srgbClr val="75347B"/>
                </a:solidFill>
                <a:latin typeface="Montserrat" panose="00000500000000000000" pitchFamily="2" charset="0"/>
              </a:defRPr>
            </a:lvl2pPr>
            <a:lvl3pPr>
              <a:buClr>
                <a:srgbClr val="D55C7E"/>
              </a:buClr>
              <a:buSzPct val="200000"/>
              <a:buFont typeface="Arial" panose="020B0604020202020204" pitchFamily="34" charset="0"/>
              <a:buChar char="•"/>
              <a:defRPr>
                <a:solidFill>
                  <a:srgbClr val="75347B"/>
                </a:solidFill>
                <a:latin typeface="Montserrat" panose="00000500000000000000" pitchFamily="2" charset="0"/>
              </a:defRPr>
            </a:lvl3pPr>
            <a:lvl4pPr>
              <a:buClr>
                <a:srgbClr val="D55C7E"/>
              </a:buClr>
              <a:buSzPct val="200000"/>
              <a:buFont typeface="Arial" panose="020B0604020202020204" pitchFamily="34" charset="0"/>
              <a:buChar char="•"/>
              <a:defRPr>
                <a:solidFill>
                  <a:srgbClr val="75347B"/>
                </a:solidFill>
                <a:latin typeface="Montserrat" panose="00000500000000000000" pitchFamily="2" charset="0"/>
              </a:defRPr>
            </a:lvl4pPr>
            <a:lvl5pPr>
              <a:buClr>
                <a:srgbClr val="D55C7E"/>
              </a:buClr>
              <a:buSzPct val="200000"/>
              <a:buFont typeface="Arial" panose="020B0604020202020204" pitchFamily="34" charset="0"/>
              <a:buChar char="•"/>
              <a:defRPr>
                <a:solidFill>
                  <a:srgbClr val="75347B"/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393CE-C7D9-41B3-8127-2785A4DE6453}" type="datetimeFigureOut">
              <a:rPr lang="en-GB" smtClean="0"/>
              <a:t>10/03/2021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CE98-9D2D-4635-AB63-A3A36062A3C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45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rgbClr val="E5E1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>
            <a:lvl1pPr>
              <a:defRPr b="1">
                <a:solidFill>
                  <a:srgbClr val="75347B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>
            <a:lvl1pPr>
              <a:buClr>
                <a:srgbClr val="D55C7E"/>
              </a:buClr>
              <a:buSzPct val="200000"/>
              <a:buFont typeface="Arial" panose="020B0604020202020204" pitchFamily="34" charset="0"/>
              <a:buChar char="•"/>
              <a:defRPr>
                <a:solidFill>
                  <a:srgbClr val="75347B"/>
                </a:solidFill>
                <a:latin typeface="Montserrat" panose="00000500000000000000" pitchFamily="2" charset="0"/>
              </a:defRPr>
            </a:lvl1pPr>
            <a:lvl2pPr>
              <a:buClr>
                <a:srgbClr val="D55C7E"/>
              </a:buClr>
              <a:buSzPct val="200000"/>
              <a:buFont typeface="Arial" panose="020B0604020202020204" pitchFamily="34" charset="0"/>
              <a:buChar char="•"/>
              <a:defRPr>
                <a:solidFill>
                  <a:srgbClr val="75347B"/>
                </a:solidFill>
                <a:latin typeface="Montserrat" panose="00000500000000000000" pitchFamily="2" charset="0"/>
              </a:defRPr>
            </a:lvl2pPr>
            <a:lvl3pPr>
              <a:buClr>
                <a:srgbClr val="D55C7E"/>
              </a:buClr>
              <a:buSzPct val="200000"/>
              <a:buFont typeface="Arial" panose="020B0604020202020204" pitchFamily="34" charset="0"/>
              <a:buChar char="•"/>
              <a:defRPr>
                <a:solidFill>
                  <a:srgbClr val="75347B"/>
                </a:solidFill>
                <a:latin typeface="Montserrat" panose="00000500000000000000" pitchFamily="2" charset="0"/>
              </a:defRPr>
            </a:lvl3pPr>
            <a:lvl4pPr>
              <a:buClr>
                <a:srgbClr val="D55C7E"/>
              </a:buClr>
              <a:buSzPct val="200000"/>
              <a:buFont typeface="Arial" panose="020B0604020202020204" pitchFamily="34" charset="0"/>
              <a:buChar char="•"/>
              <a:defRPr>
                <a:solidFill>
                  <a:srgbClr val="75347B"/>
                </a:solidFill>
                <a:latin typeface="Montserrat" panose="00000500000000000000" pitchFamily="2" charset="0"/>
              </a:defRPr>
            </a:lvl4pPr>
            <a:lvl5pPr>
              <a:buClr>
                <a:srgbClr val="D55C7E"/>
              </a:buClr>
              <a:buSzPct val="200000"/>
              <a:buFont typeface="Arial" panose="020B0604020202020204" pitchFamily="34" charset="0"/>
              <a:buChar char="•"/>
              <a:defRPr>
                <a:solidFill>
                  <a:srgbClr val="75347B"/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393CE-C7D9-41B3-8127-2785A4DE6453}" type="datetimeFigureOut">
              <a:rPr lang="en-GB" smtClean="0"/>
              <a:t>10/03/2021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CE98-9D2D-4635-AB63-A3A36062A3C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730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E5E1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b="1">
                <a:solidFill>
                  <a:srgbClr val="75347B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75347B"/>
                </a:solidFill>
                <a:latin typeface="Montserrat" panose="00000500000000000000" pitchFamily="2" charset="0"/>
              </a:defRPr>
            </a:lvl1pPr>
            <a:lvl2pPr>
              <a:buClr>
                <a:srgbClr val="D55C7E"/>
              </a:buClr>
              <a:buSzPct val="200000"/>
              <a:buFont typeface="Arial" panose="020B0604020202020204" pitchFamily="34" charset="0"/>
              <a:buChar char="•"/>
              <a:defRPr>
                <a:solidFill>
                  <a:srgbClr val="75347B"/>
                </a:solidFill>
                <a:latin typeface="Montserrat" panose="00000500000000000000" pitchFamily="2" charset="0"/>
              </a:defRPr>
            </a:lvl2pPr>
            <a:lvl3pPr>
              <a:buClr>
                <a:srgbClr val="D55C7E"/>
              </a:buClr>
              <a:buSzPct val="200000"/>
              <a:buFont typeface="Arial" panose="020B0604020202020204" pitchFamily="34" charset="0"/>
              <a:buChar char="•"/>
              <a:defRPr>
                <a:solidFill>
                  <a:srgbClr val="75347B"/>
                </a:solidFill>
                <a:latin typeface="Montserrat" panose="00000500000000000000" pitchFamily="2" charset="0"/>
              </a:defRPr>
            </a:lvl3pPr>
            <a:lvl4pPr>
              <a:buClr>
                <a:srgbClr val="D55C7E"/>
              </a:buClr>
              <a:buSzPct val="200000"/>
              <a:buFont typeface="Arial" panose="020B0604020202020204" pitchFamily="34" charset="0"/>
              <a:buChar char="•"/>
              <a:defRPr>
                <a:solidFill>
                  <a:srgbClr val="75347B"/>
                </a:solidFill>
                <a:latin typeface="Montserrat" panose="00000500000000000000" pitchFamily="2" charset="0"/>
              </a:defRPr>
            </a:lvl4pPr>
            <a:lvl5pPr>
              <a:buClr>
                <a:srgbClr val="D55C7E"/>
              </a:buClr>
              <a:buSzPct val="200000"/>
              <a:buFont typeface="Arial" panose="020B0604020202020204" pitchFamily="34" charset="0"/>
              <a:buChar char="•"/>
              <a:defRPr>
                <a:solidFill>
                  <a:srgbClr val="75347B"/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393CE-C7D9-41B3-8127-2785A4DE6453}" type="datetimeFigureOut">
              <a:rPr lang="en-GB" smtClean="0"/>
              <a:t>10/03/2021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CE98-9D2D-4635-AB63-A3A36062A3C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xmlns="" id="{AFEA80FF-C9E7-486A-AD07-2D39C69DF4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58" y="4834468"/>
            <a:ext cx="1800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5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E5E1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1">
                <a:solidFill>
                  <a:srgbClr val="75347B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b="1" cap="all" spc="200" baseline="0">
                <a:solidFill>
                  <a:srgbClr val="D55C7E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393CE-C7D9-41B3-8127-2785A4DE6453}" type="datetimeFigureOut">
              <a:rPr lang="en-GB" smtClean="0"/>
              <a:t>10/03/2021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CE98-9D2D-4635-AB63-A3A36062A3C0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xmlns="" id="{EDDE7F72-5B8A-44A4-900A-3837E8D2D5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58" y="4834468"/>
            <a:ext cx="1800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3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E5E1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 b="1">
                <a:solidFill>
                  <a:srgbClr val="75347B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1pPr>
              <a:buClr>
                <a:srgbClr val="D55C7E"/>
              </a:buClr>
              <a:buSzPct val="200000"/>
              <a:buFont typeface="Arial" panose="020B0604020202020204" pitchFamily="34" charset="0"/>
              <a:buChar char="•"/>
              <a:defRPr>
                <a:solidFill>
                  <a:srgbClr val="75347B"/>
                </a:solidFill>
                <a:latin typeface="Montserrat" panose="00000500000000000000" pitchFamily="2" charset="0"/>
              </a:defRPr>
            </a:lvl1pPr>
            <a:lvl2pPr>
              <a:buClr>
                <a:srgbClr val="D55C7E"/>
              </a:buClr>
              <a:buSzPct val="200000"/>
              <a:buFont typeface="Arial" panose="020B0604020202020204" pitchFamily="34" charset="0"/>
              <a:buChar char="•"/>
              <a:defRPr>
                <a:solidFill>
                  <a:srgbClr val="75347B"/>
                </a:solidFill>
                <a:latin typeface="Montserrat" panose="00000500000000000000" pitchFamily="2" charset="0"/>
              </a:defRPr>
            </a:lvl2pPr>
            <a:lvl3pPr>
              <a:buClr>
                <a:srgbClr val="D55C7E"/>
              </a:buClr>
              <a:buSzPct val="200000"/>
              <a:buFont typeface="Arial" panose="020B0604020202020204" pitchFamily="34" charset="0"/>
              <a:buChar char="•"/>
              <a:defRPr>
                <a:solidFill>
                  <a:srgbClr val="75347B"/>
                </a:solidFill>
                <a:latin typeface="Montserrat" panose="00000500000000000000" pitchFamily="2" charset="0"/>
              </a:defRPr>
            </a:lvl3pPr>
            <a:lvl4pPr>
              <a:buClr>
                <a:srgbClr val="D55C7E"/>
              </a:buClr>
              <a:buSzPct val="200000"/>
              <a:buFont typeface="Arial" panose="020B0604020202020204" pitchFamily="34" charset="0"/>
              <a:buChar char="•"/>
              <a:defRPr>
                <a:solidFill>
                  <a:srgbClr val="75347B"/>
                </a:solidFill>
                <a:latin typeface="Montserrat" panose="00000500000000000000" pitchFamily="2" charset="0"/>
              </a:defRPr>
            </a:lvl4pPr>
            <a:lvl5pPr>
              <a:buClr>
                <a:srgbClr val="D55C7E"/>
              </a:buClr>
              <a:buSzPct val="200000"/>
              <a:buFont typeface="Arial" panose="020B0604020202020204" pitchFamily="34" charset="0"/>
              <a:buChar char="•"/>
              <a:defRPr>
                <a:solidFill>
                  <a:srgbClr val="75347B"/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buClr>
                <a:srgbClr val="D55C7E"/>
              </a:buClr>
              <a:buSzPct val="200000"/>
              <a:buFont typeface="Arial" panose="020B0604020202020204" pitchFamily="34" charset="0"/>
              <a:buChar char="•"/>
              <a:defRPr>
                <a:solidFill>
                  <a:srgbClr val="75347B"/>
                </a:solidFill>
                <a:latin typeface="Montserrat" panose="00000500000000000000" pitchFamily="2" charset="0"/>
              </a:defRPr>
            </a:lvl1pPr>
            <a:lvl2pPr>
              <a:buClr>
                <a:srgbClr val="D55C7E"/>
              </a:buClr>
              <a:buSzPct val="200000"/>
              <a:buFont typeface="Arial" panose="020B0604020202020204" pitchFamily="34" charset="0"/>
              <a:buChar char="•"/>
              <a:defRPr>
                <a:solidFill>
                  <a:srgbClr val="75347B"/>
                </a:solidFill>
                <a:latin typeface="Montserrat" panose="00000500000000000000" pitchFamily="2" charset="0"/>
              </a:defRPr>
            </a:lvl2pPr>
            <a:lvl3pPr>
              <a:buClr>
                <a:srgbClr val="D55C7E"/>
              </a:buClr>
              <a:buSzPct val="200000"/>
              <a:buFont typeface="Arial" panose="020B0604020202020204" pitchFamily="34" charset="0"/>
              <a:buChar char="•"/>
              <a:defRPr>
                <a:solidFill>
                  <a:srgbClr val="75347B"/>
                </a:solidFill>
                <a:latin typeface="Montserrat" panose="00000500000000000000" pitchFamily="2" charset="0"/>
              </a:defRPr>
            </a:lvl3pPr>
            <a:lvl4pPr>
              <a:buClr>
                <a:srgbClr val="D55C7E"/>
              </a:buClr>
              <a:buSzPct val="200000"/>
              <a:buFont typeface="Arial" panose="020B0604020202020204" pitchFamily="34" charset="0"/>
              <a:buChar char="•"/>
              <a:defRPr>
                <a:solidFill>
                  <a:srgbClr val="75347B"/>
                </a:solidFill>
                <a:latin typeface="Montserrat" panose="00000500000000000000" pitchFamily="2" charset="0"/>
              </a:defRPr>
            </a:lvl4pPr>
            <a:lvl5pPr>
              <a:buClr>
                <a:srgbClr val="D55C7E"/>
              </a:buClr>
              <a:buSzPct val="200000"/>
              <a:buFont typeface="Arial" panose="020B0604020202020204" pitchFamily="34" charset="0"/>
              <a:buChar char="•"/>
              <a:defRPr>
                <a:solidFill>
                  <a:srgbClr val="75347B"/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393CE-C7D9-41B3-8127-2785A4DE6453}" type="datetimeFigureOut">
              <a:rPr lang="en-GB" smtClean="0"/>
              <a:t>10/03/2021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CE98-9D2D-4635-AB63-A3A36062A3C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xmlns="" id="{1DFFCC0E-8EA2-4F18-AE83-743A7DAAB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58" y="4834468"/>
            <a:ext cx="1800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0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E5E1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 b="1">
                <a:solidFill>
                  <a:srgbClr val="75347B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1" cap="all" baseline="0">
                <a:solidFill>
                  <a:srgbClr val="75347B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1pPr>
              <a:buClr>
                <a:srgbClr val="D55C7E"/>
              </a:buClr>
              <a:buSzPct val="200000"/>
              <a:buFont typeface="Arial" panose="020B0604020202020204" pitchFamily="34" charset="0"/>
              <a:buChar char="•"/>
              <a:defRPr>
                <a:solidFill>
                  <a:srgbClr val="75347B"/>
                </a:solidFill>
                <a:latin typeface="Montserrat" panose="00000500000000000000" pitchFamily="2" charset="0"/>
              </a:defRPr>
            </a:lvl1pPr>
            <a:lvl2pPr>
              <a:buClr>
                <a:srgbClr val="D55C7E"/>
              </a:buClr>
              <a:buSzPct val="200000"/>
              <a:buFont typeface="Arial" panose="020B0604020202020204" pitchFamily="34" charset="0"/>
              <a:buChar char="•"/>
              <a:defRPr>
                <a:solidFill>
                  <a:srgbClr val="75347B"/>
                </a:solidFill>
                <a:latin typeface="Montserrat" panose="00000500000000000000" pitchFamily="2" charset="0"/>
              </a:defRPr>
            </a:lvl2pPr>
            <a:lvl3pPr>
              <a:buClr>
                <a:srgbClr val="D55C7E"/>
              </a:buClr>
              <a:buSzPct val="200000"/>
              <a:buFont typeface="Arial" panose="020B0604020202020204" pitchFamily="34" charset="0"/>
              <a:buChar char="•"/>
              <a:defRPr>
                <a:solidFill>
                  <a:srgbClr val="75347B"/>
                </a:solidFill>
                <a:latin typeface="Montserrat" panose="00000500000000000000" pitchFamily="2" charset="0"/>
              </a:defRPr>
            </a:lvl3pPr>
            <a:lvl4pPr>
              <a:buClr>
                <a:srgbClr val="D55C7E"/>
              </a:buClr>
              <a:buSzPct val="200000"/>
              <a:buFont typeface="Arial" panose="020B0604020202020204" pitchFamily="34" charset="0"/>
              <a:buChar char="•"/>
              <a:defRPr>
                <a:solidFill>
                  <a:srgbClr val="75347B"/>
                </a:solidFill>
                <a:latin typeface="Montserrat" panose="00000500000000000000" pitchFamily="2" charset="0"/>
              </a:defRPr>
            </a:lvl4pPr>
            <a:lvl5pPr>
              <a:buClr>
                <a:srgbClr val="D55C7E"/>
              </a:buClr>
              <a:buSzPct val="200000"/>
              <a:buFont typeface="Arial" panose="020B0604020202020204" pitchFamily="34" charset="0"/>
              <a:buChar char="•"/>
              <a:defRPr>
                <a:solidFill>
                  <a:srgbClr val="75347B"/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1" cap="all" baseline="0">
                <a:solidFill>
                  <a:srgbClr val="75347B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>
              <a:buClr>
                <a:srgbClr val="D55C7E"/>
              </a:buClr>
              <a:buSzPct val="200000"/>
              <a:buFont typeface="Arial" panose="020B0604020202020204" pitchFamily="34" charset="0"/>
              <a:buChar char="•"/>
              <a:defRPr>
                <a:solidFill>
                  <a:srgbClr val="75347B"/>
                </a:solidFill>
                <a:latin typeface="Montserrat" panose="00000500000000000000" pitchFamily="2" charset="0"/>
              </a:defRPr>
            </a:lvl1pPr>
            <a:lvl2pPr>
              <a:buClr>
                <a:srgbClr val="D55C7E"/>
              </a:buClr>
              <a:buSzPct val="200000"/>
              <a:buFont typeface="Arial" panose="020B0604020202020204" pitchFamily="34" charset="0"/>
              <a:buChar char="•"/>
              <a:defRPr>
                <a:solidFill>
                  <a:srgbClr val="75347B"/>
                </a:solidFill>
                <a:latin typeface="Montserrat" panose="00000500000000000000" pitchFamily="2" charset="0"/>
              </a:defRPr>
            </a:lvl2pPr>
            <a:lvl3pPr>
              <a:buClr>
                <a:srgbClr val="D55C7E"/>
              </a:buClr>
              <a:buSzPct val="200000"/>
              <a:buFont typeface="Arial" panose="020B0604020202020204" pitchFamily="34" charset="0"/>
              <a:buChar char="•"/>
              <a:defRPr>
                <a:solidFill>
                  <a:srgbClr val="75347B"/>
                </a:solidFill>
                <a:latin typeface="Montserrat" panose="00000500000000000000" pitchFamily="2" charset="0"/>
              </a:defRPr>
            </a:lvl3pPr>
            <a:lvl4pPr>
              <a:buClr>
                <a:srgbClr val="D55C7E"/>
              </a:buClr>
              <a:buSzPct val="200000"/>
              <a:buFont typeface="Arial" panose="020B0604020202020204" pitchFamily="34" charset="0"/>
              <a:buChar char="•"/>
              <a:defRPr>
                <a:solidFill>
                  <a:srgbClr val="75347B"/>
                </a:solidFill>
                <a:latin typeface="Montserrat" panose="00000500000000000000" pitchFamily="2" charset="0"/>
              </a:defRPr>
            </a:lvl4pPr>
            <a:lvl5pPr>
              <a:buClr>
                <a:srgbClr val="D55C7E"/>
              </a:buClr>
              <a:buSzPct val="200000"/>
              <a:buFont typeface="Arial" panose="020B0604020202020204" pitchFamily="34" charset="0"/>
              <a:buChar char="•"/>
              <a:defRPr>
                <a:solidFill>
                  <a:srgbClr val="75347B"/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393CE-C7D9-41B3-8127-2785A4DE6453}" type="datetimeFigureOut">
              <a:rPr lang="en-GB" smtClean="0"/>
              <a:t>10/03/2021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CE98-9D2D-4635-AB63-A3A36062A3C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xmlns="" id="{8FACB4EC-4F4C-40FF-A0FE-11A426DD14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58" y="4834468"/>
            <a:ext cx="1800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E5E1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75347B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393CE-C7D9-41B3-8127-2785A4DE6453}" type="datetimeFigureOut">
              <a:rPr lang="en-GB" smtClean="0"/>
              <a:t>10/03/2021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CE98-9D2D-4635-AB63-A3A36062A3C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B10EAC15-6E85-43F8-9B38-823C57FD16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58" y="4834468"/>
            <a:ext cx="1800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0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E5E1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393CE-C7D9-41B3-8127-2785A4DE6453}" type="datetimeFigureOut">
              <a:rPr lang="en-GB" smtClean="0"/>
              <a:t>10/03/2021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CE98-9D2D-4635-AB63-A3A36062A3C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xmlns="" id="{32C3658A-86FB-4611-92FD-CA50A2A000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58" y="4834468"/>
            <a:ext cx="1800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76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rgbClr val="E5E1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buClr>
                <a:srgbClr val="D55C7E"/>
              </a:buClr>
              <a:buSzPct val="200000"/>
              <a:buFont typeface="Arial" panose="020B0604020202020204" pitchFamily="34" charset="0"/>
              <a:buChar char="•"/>
              <a:defRPr>
                <a:solidFill>
                  <a:srgbClr val="75347B"/>
                </a:solidFill>
                <a:latin typeface="Montserrat" panose="00000500000000000000" pitchFamily="2" charset="0"/>
              </a:defRPr>
            </a:lvl1pPr>
            <a:lvl2pPr>
              <a:buClr>
                <a:srgbClr val="D55C7E"/>
              </a:buClr>
              <a:buSzPct val="200000"/>
              <a:buFont typeface="Arial" panose="020B0604020202020204" pitchFamily="34" charset="0"/>
              <a:buChar char="•"/>
              <a:defRPr>
                <a:solidFill>
                  <a:srgbClr val="75347B"/>
                </a:solidFill>
                <a:latin typeface="Montserrat" panose="00000500000000000000" pitchFamily="2" charset="0"/>
              </a:defRPr>
            </a:lvl2pPr>
            <a:lvl3pPr>
              <a:buClr>
                <a:srgbClr val="D55C7E"/>
              </a:buClr>
              <a:buSzPct val="200000"/>
              <a:buFont typeface="Arial" panose="020B0604020202020204" pitchFamily="34" charset="0"/>
              <a:buChar char="•"/>
              <a:defRPr>
                <a:solidFill>
                  <a:srgbClr val="75347B"/>
                </a:solidFill>
                <a:latin typeface="Montserrat" panose="00000500000000000000" pitchFamily="2" charset="0"/>
              </a:defRPr>
            </a:lvl3pPr>
            <a:lvl4pPr>
              <a:buClr>
                <a:srgbClr val="D55C7E"/>
              </a:buClr>
              <a:buSzPct val="200000"/>
              <a:buFont typeface="Arial" panose="020B0604020202020204" pitchFamily="34" charset="0"/>
              <a:buChar char="•"/>
              <a:defRPr>
                <a:solidFill>
                  <a:srgbClr val="75347B"/>
                </a:solidFill>
                <a:latin typeface="Montserrat" panose="00000500000000000000" pitchFamily="2" charset="0"/>
              </a:defRPr>
            </a:lvl4pPr>
            <a:lvl5pPr>
              <a:buClr>
                <a:srgbClr val="D55C7E"/>
              </a:buClr>
              <a:buSzPct val="200000"/>
              <a:buFont typeface="Arial" panose="020B0604020202020204" pitchFamily="34" charset="0"/>
              <a:buChar char="•"/>
              <a:defRPr>
                <a:solidFill>
                  <a:srgbClr val="75347B"/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A4393CE-C7D9-41B3-8127-2785A4DE6453}" type="datetimeFigureOut">
              <a:rPr lang="en-GB" smtClean="0"/>
              <a:t>10/03/2021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95CE98-9D2D-4635-AB63-A3A36062A3C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xmlns="" id="{14284BB0-F530-449F-B7D2-CB4F9E535C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58" y="4834468"/>
            <a:ext cx="1800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04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393CE-C7D9-41B3-8127-2785A4DE6453}" type="datetimeFigureOut">
              <a:rPr lang="en-GB" smtClean="0"/>
              <a:t>10/03/2021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CE98-9D2D-4635-AB63-A3A36062A3C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821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1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A4393CE-C7D9-41B3-8127-2785A4DE6453}" type="datetimeFigureOut">
              <a:rPr lang="en-GB" smtClean="0"/>
              <a:t>10/03/2021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395CE98-9D2D-4635-AB63-A3A36062A3C0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78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rgbClr val="75347B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D55C7E"/>
        </a:buClr>
        <a:buSzPct val="200000"/>
        <a:buFont typeface="Arial" panose="020B0604020202020204" pitchFamily="34" charset="0"/>
        <a:buChar char="•"/>
        <a:defRPr sz="2000" kern="1200">
          <a:solidFill>
            <a:srgbClr val="75347B"/>
          </a:solidFill>
          <a:latin typeface="Montserrat" panose="00000500000000000000" pitchFamily="2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D55C7E"/>
        </a:buClr>
        <a:buSzPct val="200000"/>
        <a:buFont typeface="Arial" panose="020B0604020202020204" pitchFamily="34" charset="0"/>
        <a:buChar char="•"/>
        <a:defRPr sz="1800" kern="1200">
          <a:solidFill>
            <a:srgbClr val="75347B"/>
          </a:solidFill>
          <a:latin typeface="Montserrat" panose="00000500000000000000" pitchFamily="2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D55C7E"/>
        </a:buClr>
        <a:buSzPct val="200000"/>
        <a:buFont typeface="Arial" panose="020B0604020202020204" pitchFamily="34" charset="0"/>
        <a:buChar char="•"/>
        <a:defRPr sz="1400" kern="1200">
          <a:solidFill>
            <a:srgbClr val="75347B"/>
          </a:solidFill>
          <a:latin typeface="Montserrat" panose="00000500000000000000" pitchFamily="2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D55C7E"/>
        </a:buClr>
        <a:buSzPct val="200000"/>
        <a:buFont typeface="Arial" panose="020B0604020202020204" pitchFamily="34" charset="0"/>
        <a:buChar char="•"/>
        <a:defRPr sz="1400" kern="1200">
          <a:solidFill>
            <a:srgbClr val="75347B"/>
          </a:solidFill>
          <a:latin typeface="Montserrat" panose="00000500000000000000" pitchFamily="2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D55C7E"/>
        </a:buClr>
        <a:buSzPct val="200000"/>
        <a:buFont typeface="Arial" panose="020B0604020202020204" pitchFamily="34" charset="0"/>
        <a:buChar char="•"/>
        <a:defRPr sz="1400" kern="1200">
          <a:solidFill>
            <a:srgbClr val="75347B"/>
          </a:solidFill>
          <a:latin typeface="Montserrat" panose="00000500000000000000" pitchFamily="2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cid:4715D406-9185-45C2-9AB9-5C3CA75AA0B2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cid:97E85F49-2C22-4978-A297-0F65525C2BF5" TargetMode="External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5E1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AEC48C6-98A2-4C78-99CD-4B15DF853F44}"/>
              </a:ext>
            </a:extLst>
          </p:cNvPr>
          <p:cNvGrpSpPr/>
          <p:nvPr/>
        </p:nvGrpSpPr>
        <p:grpSpPr>
          <a:xfrm>
            <a:off x="0" y="1890712"/>
            <a:ext cx="7210424" cy="3076575"/>
            <a:chOff x="789374" y="680751"/>
            <a:chExt cx="11402626" cy="4278616"/>
          </a:xfrm>
        </p:grpSpPr>
        <p:pic>
          <p:nvPicPr>
            <p:cNvPr id="4" name="Picture 3" descr="A picture containing logo&#10;&#10;Description automatically generated">
              <a:extLst>
                <a:ext uri="{FF2B5EF4-FFF2-40B4-BE49-F238E27FC236}">
                  <a16:creationId xmlns:a16="http://schemas.microsoft.com/office/drawing/2014/main" xmlns="" id="{6B6CEF4B-4B7C-483C-A6A6-D50E908E0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3862" y="3502484"/>
              <a:ext cx="3885020" cy="1456883"/>
            </a:xfrm>
            <a:prstGeom prst="rect">
              <a:avLst/>
            </a:prstGeom>
          </p:spPr>
        </p:pic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xmlns="" id="{5AF22F27-E218-4652-A22B-D786774B7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3862" y="922429"/>
              <a:ext cx="3998138" cy="1499302"/>
            </a:xfrm>
            <a:prstGeom prst="rect">
              <a:avLst/>
            </a:prstGeom>
          </p:spPr>
        </p:pic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8924D606-672F-45BC-BE66-EECD27D1D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3862" y="2248190"/>
              <a:ext cx="3917175" cy="1468941"/>
            </a:xfrm>
            <a:prstGeom prst="rect">
              <a:avLst/>
            </a:prstGeom>
          </p:spPr>
        </p:pic>
        <p:pic>
          <p:nvPicPr>
            <p:cNvPr id="10" name="Picture 9" descr="Logo, company name&#10;&#10;Description automatically generated">
              <a:extLst>
                <a:ext uri="{FF2B5EF4-FFF2-40B4-BE49-F238E27FC236}">
                  <a16:creationId xmlns:a16="http://schemas.microsoft.com/office/drawing/2014/main" xmlns="" id="{A453F2B4-F7E2-49F7-A9D8-28D25D03A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374" y="680751"/>
              <a:ext cx="6173401" cy="3920110"/>
            </a:xfrm>
            <a:prstGeom prst="rect">
              <a:avLst/>
            </a:prstGeom>
          </p:spPr>
        </p:pic>
      </p:grpSp>
      <p:pic>
        <p:nvPicPr>
          <p:cNvPr id="1026" name="Picture 2" descr="Choices Rehabs Logo">
            <a:extLst>
              <a:ext uri="{FF2B5EF4-FFF2-40B4-BE49-F238E27FC236}">
                <a16:creationId xmlns:a16="http://schemas.microsoft.com/office/drawing/2014/main" xmlns="" id="{7549A6EA-BDC7-457B-913E-B10F770B6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141" y="2152715"/>
            <a:ext cx="41910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248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7427292-96ED-4A32-A306-997347607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423862"/>
            <a:ext cx="5026922" cy="2643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xmlns="" id="{C4ED4E43-5B85-4F6A-B424-992956EFDB96}"/>
              </a:ext>
            </a:extLst>
          </p:cNvPr>
          <p:cNvSpPr/>
          <p:nvPr/>
        </p:nvSpPr>
        <p:spPr>
          <a:xfrm>
            <a:off x="7534274" y="715387"/>
            <a:ext cx="3571875" cy="26431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3687305-1B16-4CAE-BD54-EC57F66525EB}"/>
              </a:ext>
            </a:extLst>
          </p:cNvPr>
          <p:cNvSpPr txBox="1"/>
          <p:nvPr/>
        </p:nvSpPr>
        <p:spPr>
          <a:xfrm>
            <a:off x="8724900" y="1744593"/>
            <a:ext cx="194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5347B"/>
                </a:solidFill>
              </a:rPr>
              <a:t>Covid 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xmlns="" id="{1E5E2A58-69A4-4139-8EA8-EABD220DA201}"/>
              </a:ext>
            </a:extLst>
          </p:cNvPr>
          <p:cNvSpPr/>
          <p:nvPr/>
        </p:nvSpPr>
        <p:spPr>
          <a:xfrm>
            <a:off x="1384748" y="3171825"/>
            <a:ext cx="3571875" cy="26431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CBAEDF-67D9-408B-B979-B029DE0F557C}"/>
              </a:ext>
            </a:extLst>
          </p:cNvPr>
          <p:cNvSpPr txBox="1"/>
          <p:nvPr/>
        </p:nvSpPr>
        <p:spPr>
          <a:xfrm>
            <a:off x="2066925" y="4201031"/>
            <a:ext cx="213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5347B"/>
                </a:solidFill>
              </a:rPr>
              <a:t>Occupancy 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xmlns="" id="{9B38F5F2-60FD-458D-B890-E46282FDEF78}"/>
              </a:ext>
            </a:extLst>
          </p:cNvPr>
          <p:cNvSpPr/>
          <p:nvPr/>
        </p:nvSpPr>
        <p:spPr>
          <a:xfrm>
            <a:off x="5281612" y="3499425"/>
            <a:ext cx="4224338" cy="26431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B5B7437-9AE5-4CCD-ACF4-B58CEF29559C}"/>
              </a:ext>
            </a:extLst>
          </p:cNvPr>
          <p:cNvSpPr txBox="1"/>
          <p:nvPr/>
        </p:nvSpPr>
        <p:spPr>
          <a:xfrm>
            <a:off x="5600700" y="4493418"/>
            <a:ext cx="386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5347B"/>
                </a:solidFill>
              </a:rPr>
              <a:t>Funding / fundraising</a:t>
            </a:r>
          </a:p>
        </p:txBody>
      </p:sp>
    </p:spTree>
    <p:extLst>
      <p:ext uri="{BB962C8B-B14F-4D97-AF65-F5344CB8AC3E}">
        <p14:creationId xmlns:p14="http://schemas.microsoft.com/office/powerpoint/2010/main" val="4066749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9419B9-99F9-4987-803B-7484228FD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positives…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E9D0319-363E-4F0B-AC92-5D8B519CA1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800" dirty="0"/>
              <a:t>Collaboration </a:t>
            </a:r>
          </a:p>
          <a:p>
            <a:r>
              <a:rPr lang="en-GB" sz="2800" dirty="0"/>
              <a:t>Sharing best practice</a:t>
            </a:r>
          </a:p>
          <a:p>
            <a:r>
              <a:rPr lang="en-GB" sz="2800" dirty="0"/>
              <a:t>Raising standards </a:t>
            </a:r>
          </a:p>
          <a:p>
            <a:r>
              <a:rPr lang="en-GB" sz="2800" dirty="0"/>
              <a:t>Response to Covid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0BCCC39-A614-4BD1-A975-68AD6221A1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364" b="1"/>
          <a:stretch/>
        </p:blipFill>
        <p:spPr>
          <a:xfrm>
            <a:off x="6543040" y="1845734"/>
            <a:ext cx="3695005" cy="3010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0066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9530A4-9709-4FEF-8CBB-346902401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421" y="426057"/>
            <a:ext cx="493776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28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1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6E280E2-E453-4427-A264-2E8A898727DD}"/>
              </a:ext>
            </a:extLst>
          </p:cNvPr>
          <p:cNvSpPr txBox="1"/>
          <p:nvPr/>
        </p:nvSpPr>
        <p:spPr>
          <a:xfrm>
            <a:off x="429337" y="5848344"/>
            <a:ext cx="3950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75347B"/>
                </a:solidFill>
                <a:latin typeface="Montserrat" panose="00000500000000000000" pitchFamily="2" charset="0"/>
              </a:rPr>
              <a:t>Registered charity no. 1075433</a:t>
            </a:r>
          </a:p>
        </p:txBody>
      </p:sp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B13FFF24-FA80-40E0-A495-AEF9F1CA3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682"/>
            <a:ext cx="12192000" cy="462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11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1341AE8-9D8E-45A8-9E8E-E1FFC7854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GB"/>
              <a:t>Residential Rehab…a snap shot</a:t>
            </a:r>
            <a:endParaRPr lang="en-GB" b="1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9F0D08B9-C426-484E-A8DA-537FEF0C4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3057"/>
          <a:stretch/>
        </p:blipFill>
        <p:spPr>
          <a:xfrm>
            <a:off x="1097280" y="1845734"/>
            <a:ext cx="8517465" cy="34069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2622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CE3B4B14-BE70-46F9-8E71-52431C01030F}"/>
              </a:ext>
            </a:extLst>
          </p:cNvPr>
          <p:cNvSpPr>
            <a:spLocks noChangeArrowheads="1"/>
          </p:cNvSpPr>
          <p:nvPr/>
        </p:nvSpPr>
        <p:spPr bwMode="auto">
          <a:xfrm rot="20828795">
            <a:off x="2626004" y="-12771473"/>
            <a:ext cx="18217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658AA560-AC46-44E9-A4D4-1A1CDA254A9B}"/>
              </a:ext>
            </a:extLst>
          </p:cNvPr>
          <p:cNvSpPr>
            <a:spLocks noChangeArrowheads="1"/>
          </p:cNvSpPr>
          <p:nvPr/>
        </p:nvSpPr>
        <p:spPr bwMode="auto">
          <a:xfrm rot="855149" flipV="1">
            <a:off x="2033314" y="-10550762"/>
            <a:ext cx="82931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E0DCAF1F-11BF-404E-B04A-CFDF3A814F59">
            <a:extLst>
              <a:ext uri="{FF2B5EF4-FFF2-40B4-BE49-F238E27FC236}">
                <a16:creationId xmlns:a16="http://schemas.microsoft.com/office/drawing/2014/main" xmlns="" id="{7823834C-AF33-47AC-9436-12327511B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058">
            <a:off x="406842" y="346825"/>
            <a:ext cx="2573356" cy="367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97E85F49-2C22-4978-A297-0F65525C2BF5">
            <a:extLst>
              <a:ext uri="{FF2B5EF4-FFF2-40B4-BE49-F238E27FC236}">
                <a16:creationId xmlns:a16="http://schemas.microsoft.com/office/drawing/2014/main" xmlns="" id="{0A2BA7FD-945D-4E58-9AE9-53E3EB3C0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5971">
            <a:off x="2661823" y="-220789"/>
            <a:ext cx="3647244" cy="569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CFF1CE58-F876-46F4-90FB-AED21BBC6227">
            <a:extLst>
              <a:ext uri="{FF2B5EF4-FFF2-40B4-BE49-F238E27FC236}">
                <a16:creationId xmlns:a16="http://schemas.microsoft.com/office/drawing/2014/main" xmlns="" id="{746A7355-3A34-436D-BF68-D93B0340C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4228">
            <a:off x="7343423" y="-362557"/>
            <a:ext cx="3780498" cy="605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4715D406-9185-45C2-9AB9-5C3CA75AA0B2">
            <a:extLst>
              <a:ext uri="{FF2B5EF4-FFF2-40B4-BE49-F238E27FC236}">
                <a16:creationId xmlns:a16="http://schemas.microsoft.com/office/drawing/2014/main" xmlns="" id="{3BECA6E2-00EC-49B1-854E-3AC3317D2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0454">
            <a:off x="9442395" y="2424958"/>
            <a:ext cx="2619953" cy="420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4F00463B-80F0-4345-9D10-B8D2432C95CD">
            <a:extLst>
              <a:ext uri="{FF2B5EF4-FFF2-40B4-BE49-F238E27FC236}">
                <a16:creationId xmlns:a16="http://schemas.microsoft.com/office/drawing/2014/main" xmlns="" id="{E6EB37D1-4427-4DAD-9D33-7DDC35662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689" y="1789821"/>
            <a:ext cx="2169596" cy="449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68526F86-D23F-49A9-AAC2-F625670D260B">
            <a:extLst>
              <a:ext uri="{FF2B5EF4-FFF2-40B4-BE49-F238E27FC236}">
                <a16:creationId xmlns:a16="http://schemas.microsoft.com/office/drawing/2014/main" xmlns="" id="{24238F63-C0CD-4277-9C86-A93593150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03">
            <a:off x="829678" y="3165476"/>
            <a:ext cx="2300194" cy="339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130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CE3B4B14-BE70-46F9-8E71-52431C01030F}"/>
              </a:ext>
            </a:extLst>
          </p:cNvPr>
          <p:cNvSpPr>
            <a:spLocks noChangeArrowheads="1"/>
          </p:cNvSpPr>
          <p:nvPr/>
        </p:nvSpPr>
        <p:spPr bwMode="auto">
          <a:xfrm rot="20828795">
            <a:off x="2626004" y="-12771473"/>
            <a:ext cx="18217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658AA560-AC46-44E9-A4D4-1A1CDA254A9B}"/>
              </a:ext>
            </a:extLst>
          </p:cNvPr>
          <p:cNvSpPr>
            <a:spLocks noChangeArrowheads="1"/>
          </p:cNvSpPr>
          <p:nvPr/>
        </p:nvSpPr>
        <p:spPr bwMode="auto">
          <a:xfrm rot="855149" flipV="1">
            <a:off x="2033314" y="-10550762"/>
            <a:ext cx="82931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C612401-8891-4A9D-AE37-4D64D9BD2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592" y="1946203"/>
            <a:ext cx="5917248" cy="3332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A556F9A6-C861-450F-8F49-4D9773BC6820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1" kern="1200" spc="-50" baseline="0">
                <a:solidFill>
                  <a:srgbClr val="75347B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GB" dirty="0"/>
              <a:t>No more need? </a:t>
            </a:r>
          </a:p>
        </p:txBody>
      </p:sp>
    </p:spTree>
    <p:extLst>
      <p:ext uri="{BB962C8B-B14F-4D97-AF65-F5344CB8AC3E}">
        <p14:creationId xmlns:p14="http://schemas.microsoft.com/office/powerpoint/2010/main" val="876084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CE3B4B14-BE70-46F9-8E71-52431C01030F}"/>
              </a:ext>
            </a:extLst>
          </p:cNvPr>
          <p:cNvSpPr>
            <a:spLocks noChangeArrowheads="1"/>
          </p:cNvSpPr>
          <p:nvPr/>
        </p:nvSpPr>
        <p:spPr bwMode="auto">
          <a:xfrm rot="20828795">
            <a:off x="2626004" y="-12771473"/>
            <a:ext cx="18217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658AA560-AC46-44E9-A4D4-1A1CDA254A9B}"/>
              </a:ext>
            </a:extLst>
          </p:cNvPr>
          <p:cNvSpPr>
            <a:spLocks noChangeArrowheads="1"/>
          </p:cNvSpPr>
          <p:nvPr/>
        </p:nvSpPr>
        <p:spPr bwMode="auto">
          <a:xfrm rot="855149" flipV="1">
            <a:off x="2033314" y="-10550762"/>
            <a:ext cx="82931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B6060125-8F1E-474E-80BC-82E8B02CCB09}"/>
              </a:ext>
            </a:extLst>
          </p:cNvPr>
          <p:cNvSpPr txBox="1">
            <a:spLocks/>
          </p:cNvSpPr>
          <p:nvPr/>
        </p:nvSpPr>
        <p:spPr>
          <a:xfrm>
            <a:off x="200025" y="286603"/>
            <a:ext cx="11658599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1" kern="1200" spc="-50" baseline="0">
                <a:solidFill>
                  <a:srgbClr val="75347B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GB" dirty="0"/>
              <a:t>Last 5 years…proportion of rehab placements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61E32B-7762-47C6-8B23-CB3BD6598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227" y="1484211"/>
            <a:ext cx="10278445" cy="445355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27CC6953-F5B5-4187-A147-30FD43059368}"/>
              </a:ext>
            </a:extLst>
          </p:cNvPr>
          <p:cNvSpPr txBox="1">
            <a:spLocks/>
          </p:cNvSpPr>
          <p:nvPr/>
        </p:nvSpPr>
        <p:spPr>
          <a:xfrm>
            <a:off x="571640" y="6428792"/>
            <a:ext cx="11048719" cy="485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200" i="1" dirty="0"/>
              <a:t>Data Source – NDTMS Report Viewer – National (Adult Activity Report - Partnership)</a:t>
            </a:r>
          </a:p>
        </p:txBody>
      </p:sp>
    </p:spTree>
    <p:extLst>
      <p:ext uri="{BB962C8B-B14F-4D97-AF65-F5344CB8AC3E}">
        <p14:creationId xmlns:p14="http://schemas.microsoft.com/office/powerpoint/2010/main" val="2995260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CE3B4B14-BE70-46F9-8E71-52431C01030F}"/>
              </a:ext>
            </a:extLst>
          </p:cNvPr>
          <p:cNvSpPr>
            <a:spLocks noChangeArrowheads="1"/>
          </p:cNvSpPr>
          <p:nvPr/>
        </p:nvSpPr>
        <p:spPr bwMode="auto">
          <a:xfrm rot="20828795">
            <a:off x="2626004" y="-12771473"/>
            <a:ext cx="18217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658AA560-AC46-44E9-A4D4-1A1CDA254A9B}"/>
              </a:ext>
            </a:extLst>
          </p:cNvPr>
          <p:cNvSpPr>
            <a:spLocks noChangeArrowheads="1"/>
          </p:cNvSpPr>
          <p:nvPr/>
        </p:nvSpPr>
        <p:spPr bwMode="auto">
          <a:xfrm rot="855149" flipV="1">
            <a:off x="2033314" y="-10550762"/>
            <a:ext cx="82931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A556F9A6-C861-450F-8F49-4D9773BC6820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1" kern="1200" spc="-50" baseline="0">
                <a:solidFill>
                  <a:srgbClr val="75347B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GB" dirty="0"/>
              <a:t>Choices – challenges over last 5 years </a:t>
            </a: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xmlns="" id="{9589EC8E-3A5F-44CF-8B17-C0C2DDD1127C}"/>
              </a:ext>
            </a:extLst>
          </p:cNvPr>
          <p:cNvSpPr/>
          <p:nvPr/>
        </p:nvSpPr>
        <p:spPr>
          <a:xfrm>
            <a:off x="485988" y="1229494"/>
            <a:ext cx="4017645" cy="26860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91BE9E-286D-4207-B402-0FB88D5D19AB}"/>
              </a:ext>
            </a:extLst>
          </p:cNvPr>
          <p:cNvSpPr txBox="1"/>
          <p:nvPr/>
        </p:nvSpPr>
        <p:spPr>
          <a:xfrm>
            <a:off x="648220" y="2050390"/>
            <a:ext cx="35994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75347B"/>
                </a:solidFill>
              </a:rPr>
              <a:t>Complexity of clients 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xmlns="" id="{7A354224-F4A9-4C56-A4B8-45622C641AAC}"/>
              </a:ext>
            </a:extLst>
          </p:cNvPr>
          <p:cNvSpPr/>
          <p:nvPr/>
        </p:nvSpPr>
        <p:spPr>
          <a:xfrm>
            <a:off x="5900957" y="1011981"/>
            <a:ext cx="4691494" cy="268605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75347B"/>
                </a:solidFill>
              </a:rPr>
              <a:t>Occupancy!!!</a:t>
            </a:r>
            <a:r>
              <a:rPr lang="en-GB" sz="1800" dirty="0">
                <a:solidFill>
                  <a:srgbClr val="75347B"/>
                </a:solidFill>
              </a:rPr>
              <a:t>  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A0BC2A88-F1C8-4E45-B378-18BF36D86F40}"/>
              </a:ext>
            </a:extLst>
          </p:cNvPr>
          <p:cNvSpPr/>
          <p:nvPr/>
        </p:nvSpPr>
        <p:spPr>
          <a:xfrm>
            <a:off x="3875418" y="3712233"/>
            <a:ext cx="3327603" cy="212490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75347B"/>
                </a:solidFill>
              </a:rPr>
              <a:t>Funding</a:t>
            </a:r>
            <a:r>
              <a:rPr lang="en-GB" sz="4000" dirty="0">
                <a:solidFill>
                  <a:srgbClr val="75347B"/>
                </a:solidFill>
              </a:rPr>
              <a:t> </a:t>
            </a:r>
            <a:endParaRPr lang="en-GB" sz="1800" dirty="0">
              <a:solidFill>
                <a:srgbClr val="75347B"/>
              </a:solidFill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xmlns="" id="{9E871772-96B6-4FE6-B586-9E022407C10F}"/>
              </a:ext>
            </a:extLst>
          </p:cNvPr>
          <p:cNvSpPr/>
          <p:nvPr/>
        </p:nvSpPr>
        <p:spPr>
          <a:xfrm>
            <a:off x="648220" y="4305300"/>
            <a:ext cx="2611107" cy="158251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75347B"/>
                </a:solidFill>
              </a:rPr>
              <a:t>CQC</a:t>
            </a:r>
            <a:endParaRPr lang="en-GB" sz="1800" dirty="0">
              <a:solidFill>
                <a:srgbClr val="75347B"/>
              </a:solidFill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xmlns="" id="{80EAAF3F-379D-4DEB-8CE6-5BA193BCB96E}"/>
              </a:ext>
            </a:extLst>
          </p:cNvPr>
          <p:cNvSpPr/>
          <p:nvPr/>
        </p:nvSpPr>
        <p:spPr>
          <a:xfrm>
            <a:off x="7667625" y="3919353"/>
            <a:ext cx="4691494" cy="23270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75347B"/>
                </a:solidFill>
              </a:rPr>
              <a:t>Approved provider / tender process</a:t>
            </a:r>
            <a:endParaRPr lang="en-GB" sz="1600" dirty="0">
              <a:solidFill>
                <a:srgbClr val="753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348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CE3B4B14-BE70-46F9-8E71-52431C01030F}"/>
              </a:ext>
            </a:extLst>
          </p:cNvPr>
          <p:cNvSpPr>
            <a:spLocks noChangeArrowheads="1"/>
          </p:cNvSpPr>
          <p:nvPr/>
        </p:nvSpPr>
        <p:spPr bwMode="auto">
          <a:xfrm rot="20828795">
            <a:off x="2626004" y="-12771473"/>
            <a:ext cx="18217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658AA560-AC46-44E9-A4D4-1A1CDA254A9B}"/>
              </a:ext>
            </a:extLst>
          </p:cNvPr>
          <p:cNvSpPr>
            <a:spLocks noChangeArrowheads="1"/>
          </p:cNvSpPr>
          <p:nvPr/>
        </p:nvSpPr>
        <p:spPr bwMode="auto">
          <a:xfrm rot="855149" flipV="1">
            <a:off x="2033314" y="-10550762"/>
            <a:ext cx="82931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2ACA397F-5EDD-4FEC-91BF-77E7C29145C8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1" kern="1200" spc="-50" baseline="0">
                <a:solidFill>
                  <a:srgbClr val="75347B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GB" dirty="0"/>
              <a:t>Occupancy trends…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CBB269-55E4-4328-B4E7-CF3ACBFD4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61" y="1737360"/>
            <a:ext cx="10789935" cy="219861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A27106D0-DF37-4F2D-A20D-8FF7B50C7AC1}"/>
              </a:ext>
            </a:extLst>
          </p:cNvPr>
          <p:cNvSpPr txBox="1">
            <a:spLocks/>
          </p:cNvSpPr>
          <p:nvPr/>
        </p:nvSpPr>
        <p:spPr>
          <a:xfrm>
            <a:off x="571640" y="6428792"/>
            <a:ext cx="11048719" cy="485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200" i="1" dirty="0"/>
              <a:t>Data Source – NDTMS Report Viewer – National (Adult Activity Report - Partnership)</a:t>
            </a:r>
          </a:p>
        </p:txBody>
      </p:sp>
    </p:spTree>
    <p:extLst>
      <p:ext uri="{BB962C8B-B14F-4D97-AF65-F5344CB8AC3E}">
        <p14:creationId xmlns:p14="http://schemas.microsoft.com/office/powerpoint/2010/main" val="2481336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CE3B4B14-BE70-46F9-8E71-52431C01030F}"/>
              </a:ext>
            </a:extLst>
          </p:cNvPr>
          <p:cNvSpPr>
            <a:spLocks noChangeArrowheads="1"/>
          </p:cNvSpPr>
          <p:nvPr/>
        </p:nvSpPr>
        <p:spPr bwMode="auto">
          <a:xfrm rot="20828795">
            <a:off x="2626004" y="-12771473"/>
            <a:ext cx="18217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658AA560-AC46-44E9-A4D4-1A1CDA254A9B}"/>
              </a:ext>
            </a:extLst>
          </p:cNvPr>
          <p:cNvSpPr>
            <a:spLocks noChangeArrowheads="1"/>
          </p:cNvSpPr>
          <p:nvPr/>
        </p:nvSpPr>
        <p:spPr bwMode="auto">
          <a:xfrm rot="855149" flipV="1">
            <a:off x="2033314" y="-10550762"/>
            <a:ext cx="82931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B6060125-8F1E-474E-80BC-82E8B02CCB09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1" kern="1200" spc="-50" baseline="0">
                <a:solidFill>
                  <a:srgbClr val="75347B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GB" dirty="0"/>
              <a:t>This year so far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0162DB-8CA0-49BA-BDEC-AB71F07AE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163" y="1600315"/>
            <a:ext cx="8818851" cy="4214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951188DB-78ED-4758-B09B-8CF35790ECD9}"/>
              </a:ext>
            </a:extLst>
          </p:cNvPr>
          <p:cNvSpPr txBox="1">
            <a:spLocks/>
          </p:cNvSpPr>
          <p:nvPr/>
        </p:nvSpPr>
        <p:spPr>
          <a:xfrm>
            <a:off x="571640" y="6428792"/>
            <a:ext cx="11048719" cy="485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200" i="1" dirty="0"/>
              <a:t>Data Source – NDTMS Report Viewer – National (Adult Activity Report - Partnership)</a:t>
            </a:r>
          </a:p>
        </p:txBody>
      </p:sp>
    </p:spTree>
    <p:extLst>
      <p:ext uri="{BB962C8B-B14F-4D97-AF65-F5344CB8AC3E}">
        <p14:creationId xmlns:p14="http://schemas.microsoft.com/office/powerpoint/2010/main" val="393558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B7C83BAA-59F1-40AA-9216-2CE4463CE4BC}"/>
              </a:ext>
            </a:extLst>
          </p:cNvPr>
          <p:cNvSpPr/>
          <p:nvPr/>
        </p:nvSpPr>
        <p:spPr>
          <a:xfrm>
            <a:off x="874364" y="1718077"/>
            <a:ext cx="2063691" cy="190524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2">
                    <a:lumMod val="25000"/>
                  </a:schemeClr>
                </a:solidFill>
              </a:rPr>
              <a:t>5%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sz="1400" b="1" dirty="0">
                <a:solidFill>
                  <a:srgbClr val="FF0000"/>
                </a:solidFill>
              </a:rPr>
              <a:t>(7 out of 150) 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</a:rPr>
              <a:t>LA’s</a:t>
            </a:r>
            <a:r>
              <a:rPr lang="en-GB" b="1" dirty="0">
                <a:solidFill>
                  <a:srgbClr val="FF0000"/>
                </a:solidFill>
              </a:rPr>
              <a:t> placed </a:t>
            </a:r>
            <a:r>
              <a:rPr lang="en-GB" b="1" u="sng" dirty="0">
                <a:solidFill>
                  <a:schemeClr val="bg2">
                    <a:lumMod val="25000"/>
                  </a:schemeClr>
                </a:solidFill>
              </a:rPr>
              <a:t>zero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clients into Rehab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9BB13002-1D80-4DF7-9477-06C6E4E5C2EE}"/>
              </a:ext>
            </a:extLst>
          </p:cNvPr>
          <p:cNvSpPr/>
          <p:nvPr/>
        </p:nvSpPr>
        <p:spPr>
          <a:xfrm>
            <a:off x="7844483" y="2670699"/>
            <a:ext cx="2172117" cy="206369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2">
                    <a:lumMod val="25000"/>
                  </a:schemeClr>
                </a:solidFill>
              </a:rPr>
              <a:t>23% </a:t>
            </a:r>
            <a:r>
              <a:rPr lang="en-GB" sz="1400" b="1" i="1" dirty="0">
                <a:solidFill>
                  <a:srgbClr val="00B0F0"/>
                </a:solidFill>
              </a:rPr>
              <a:t>(35 out of 150) 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</a:rPr>
              <a:t>LA’s</a:t>
            </a:r>
            <a:r>
              <a:rPr lang="en-GB" b="1" dirty="0">
                <a:solidFill>
                  <a:srgbClr val="00B0F0"/>
                </a:solidFill>
              </a:rPr>
              <a:t> placed </a:t>
            </a:r>
            <a:r>
              <a:rPr lang="en-GB" b="1" u="sng" dirty="0">
                <a:solidFill>
                  <a:schemeClr val="bg2">
                    <a:lumMod val="25000"/>
                  </a:schemeClr>
                </a:solidFill>
              </a:rPr>
              <a:t>less than 5</a:t>
            </a:r>
            <a:r>
              <a:rPr lang="en-GB" b="1" dirty="0">
                <a:solidFill>
                  <a:srgbClr val="00B0F0"/>
                </a:solidFill>
              </a:rPr>
              <a:t> clients into Rehab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85E1B0F-CD90-41A3-ABA2-F0A873150FD6}"/>
              </a:ext>
            </a:extLst>
          </p:cNvPr>
          <p:cNvSpPr txBox="1"/>
          <p:nvPr/>
        </p:nvSpPr>
        <p:spPr>
          <a:xfrm>
            <a:off x="394360" y="3771600"/>
            <a:ext cx="2906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5347B"/>
                </a:solidFill>
              </a:rPr>
              <a:t>No placements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A542FCF-36FC-40CB-B7C4-E3D3CD6E9008}"/>
              </a:ext>
            </a:extLst>
          </p:cNvPr>
          <p:cNvSpPr txBox="1"/>
          <p:nvPr/>
        </p:nvSpPr>
        <p:spPr>
          <a:xfrm>
            <a:off x="7648575" y="205501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75347B"/>
                </a:solidFill>
              </a:rPr>
              <a:t>Fewer than 5 clients placed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D0121241-5BFC-46D6-A3AC-BC4C504A2396}"/>
              </a:ext>
            </a:extLst>
          </p:cNvPr>
          <p:cNvSpPr txBox="1">
            <a:spLocks/>
          </p:cNvSpPr>
          <p:nvPr/>
        </p:nvSpPr>
        <p:spPr>
          <a:xfrm>
            <a:off x="571640" y="6428792"/>
            <a:ext cx="11048719" cy="485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200" i="1" dirty="0"/>
              <a:t>Data Source – NDTMS Report Viewer – National (Adult Activity Report - Partnership)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8E09CBF-CCDB-4B50-9E43-41A5C5ED28A7}"/>
              </a:ext>
            </a:extLst>
          </p:cNvPr>
          <p:cNvSpPr txBox="1"/>
          <p:nvPr/>
        </p:nvSpPr>
        <p:spPr>
          <a:xfrm>
            <a:off x="209549" y="329185"/>
            <a:ext cx="114108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spc="-50" dirty="0">
                <a:solidFill>
                  <a:srgbClr val="75347B"/>
                </a:solidFill>
                <a:latin typeface="Montserrat" panose="00000500000000000000" pitchFamily="2" charset="0"/>
                <a:ea typeface="+mj-ea"/>
                <a:cs typeface="+mj-cs"/>
              </a:rPr>
              <a:t>2019-20 (1st April 2019 to 31st March 2020)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73D0CD1-1A7B-4025-9BC8-E705EE58C14C}"/>
              </a:ext>
            </a:extLst>
          </p:cNvPr>
          <p:cNvSpPr/>
          <p:nvPr/>
        </p:nvSpPr>
        <p:spPr>
          <a:xfrm>
            <a:off x="3657409" y="2861706"/>
            <a:ext cx="3152965" cy="14331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11EC4CF-540A-496F-9EAB-C81473395F5E}"/>
              </a:ext>
            </a:extLst>
          </p:cNvPr>
          <p:cNvSpPr txBox="1"/>
          <p:nvPr/>
        </p:nvSpPr>
        <p:spPr>
          <a:xfrm>
            <a:off x="4301009" y="3069460"/>
            <a:ext cx="1918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Postcode Lottery? </a:t>
            </a:r>
          </a:p>
        </p:txBody>
      </p:sp>
    </p:spTree>
    <p:extLst>
      <p:ext uri="{BB962C8B-B14F-4D97-AF65-F5344CB8AC3E}">
        <p14:creationId xmlns:p14="http://schemas.microsoft.com/office/powerpoint/2010/main" val="329673608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3">
      <a:dk1>
        <a:srgbClr val="FFFFFF"/>
      </a:dk1>
      <a:lt1>
        <a:sysClr val="window" lastClr="FFFFFF"/>
      </a:lt1>
      <a:dk2>
        <a:srgbClr val="FFFFFF"/>
      </a:dk2>
      <a:lt2>
        <a:srgbClr val="EBEBEB"/>
      </a:lt2>
      <a:accent1>
        <a:srgbClr val="B2A796"/>
      </a:accent1>
      <a:accent2>
        <a:srgbClr val="D55C7E"/>
      </a:accent2>
      <a:accent3>
        <a:srgbClr val="75347B"/>
      </a:accent3>
      <a:accent4>
        <a:srgbClr val="F4A296"/>
      </a:accent4>
      <a:accent5>
        <a:srgbClr val="F0A855"/>
      </a:accent5>
      <a:accent6>
        <a:srgbClr val="EF7A62"/>
      </a:accent6>
      <a:hlink>
        <a:srgbClr val="28404F"/>
      </a:hlink>
      <a:folHlink>
        <a:srgbClr val="4A657D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TEMPLATE" id="{040D0621-6984-4CCC-BF06-36FD9B212817}" vid="{F7A34B5B-2941-4BB8-95ED-C6494A4CED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D807B86ACB7B4B96C9617B593E69EF" ma:contentTypeVersion="10" ma:contentTypeDescription="Create a new document." ma:contentTypeScope="" ma:versionID="b310752e81463d99fc03a09955298fa8">
  <xsd:schema xmlns:xsd="http://www.w3.org/2001/XMLSchema" xmlns:xs="http://www.w3.org/2001/XMLSchema" xmlns:p="http://schemas.microsoft.com/office/2006/metadata/properties" xmlns:ns3="bb8a5bb2-87d1-425f-9f0f-9140ea4c783e" targetNamespace="http://schemas.microsoft.com/office/2006/metadata/properties" ma:root="true" ma:fieldsID="8ab9586ade0fd88b78e5e9662a63674c" ns3:_="">
    <xsd:import namespace="bb8a5bb2-87d1-425f-9f0f-9140ea4c783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8a5bb2-87d1-425f-9f0f-9140ea4c78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1F1D47-C193-4E0C-8044-E31C7B2597F1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bb8a5bb2-87d1-425f-9f0f-9140ea4c783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DD63FA2-6FB6-41D9-A387-43FA0AEABC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0B1D92-0AEC-47D8-8357-95EF7AB5B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8a5bb2-87d1-425f-9f0f-9140ea4c78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172</Words>
  <Application>Microsoft Office PowerPoint</Application>
  <PresentationFormat>Widescreen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Times New Roman</vt:lpstr>
      <vt:lpstr>Retrospect</vt:lpstr>
      <vt:lpstr>PowerPoint Presentation</vt:lpstr>
      <vt:lpstr>Residential Rehab…a snap shot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positives…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Shead</dc:creator>
  <cp:lastModifiedBy>peter</cp:lastModifiedBy>
  <cp:revision>20</cp:revision>
  <dcterms:created xsi:type="dcterms:W3CDTF">2020-11-05T09:14:50Z</dcterms:created>
  <dcterms:modified xsi:type="dcterms:W3CDTF">2021-03-10T13:22:30Z</dcterms:modified>
</cp:coreProperties>
</file>