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17"/>
  </p:notesMasterIdLst>
  <p:sldIdLst>
    <p:sldId id="420" r:id="rId6"/>
    <p:sldId id="301" r:id="rId7"/>
    <p:sldId id="428" r:id="rId8"/>
    <p:sldId id="429" r:id="rId9"/>
    <p:sldId id="431" r:id="rId10"/>
    <p:sldId id="421" r:id="rId11"/>
    <p:sldId id="425" r:id="rId12"/>
    <p:sldId id="430" r:id="rId13"/>
    <p:sldId id="427" r:id="rId14"/>
    <p:sldId id="423" r:id="rId15"/>
    <p:sldId id="42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C602D5A8-2B66-4F11-A395-21BBDB3A4543}">
          <p14:sldIdLst>
            <p14:sldId id="420"/>
            <p14:sldId id="301"/>
            <p14:sldId id="428"/>
            <p14:sldId id="429"/>
            <p14:sldId id="431"/>
            <p14:sldId id="421"/>
            <p14:sldId id="425"/>
            <p14:sldId id="430"/>
            <p14:sldId id="427"/>
            <p14:sldId id="423"/>
            <p14:sldId id="42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rison, Katherine" initials="HK" lastIdx="18" clrIdx="0">
    <p:extLst>
      <p:ext uri="{19B8F6BF-5375-455C-9EA6-DF929625EA0E}">
        <p15:presenceInfo xmlns:p15="http://schemas.microsoft.com/office/powerpoint/2012/main" userId="S::Katherine.Harrison1@dhsc.gov.uk::1dad0665-27b0-45ba-9ec3-8333ec2bd073" providerId="AD"/>
      </p:ext>
    </p:extLst>
  </p:cmAuthor>
  <p:cmAuthor id="2" name="Reid, Graham" initials="RG" lastIdx="4" clrIdx="1">
    <p:extLst>
      <p:ext uri="{19B8F6BF-5375-455C-9EA6-DF929625EA0E}">
        <p15:presenceInfo xmlns:p15="http://schemas.microsoft.com/office/powerpoint/2012/main" userId="S::graham.reid@dhsc.gov.uk::e010bd82-1207-4978-b17c-d888bcad8f7d" providerId="AD"/>
      </p:ext>
    </p:extLst>
  </p:cmAuthor>
  <p:cmAuthor id="3" name="Luther, Tamara" initials="LT" lastIdx="16" clrIdx="2">
    <p:extLst>
      <p:ext uri="{19B8F6BF-5375-455C-9EA6-DF929625EA0E}">
        <p15:presenceInfo xmlns:p15="http://schemas.microsoft.com/office/powerpoint/2012/main" userId="S::Tamara.Luther@dhsc.gov.uk::75f2c988-6886-42e1-86b7-740efa170539" providerId="AD"/>
      </p:ext>
    </p:extLst>
  </p:cmAuthor>
  <p:cmAuthor id="4" name="Al.Khayat, Sally" initials="AS" lastIdx="3" clrIdx="3">
    <p:extLst>
      <p:ext uri="{19B8F6BF-5375-455C-9EA6-DF929625EA0E}">
        <p15:presenceInfo xmlns:p15="http://schemas.microsoft.com/office/powerpoint/2012/main" userId="S::Sally.Al.Khayat@dhsc.gov.uk::508fda4f-7b46-4c6e-b565-80e46f1246c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teve.taylor\Documents\Temp\CV%20benzos\Benzos%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teve.taylor\Documents\Temp\CV%20benzos\Benzos%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teve.taylor\Documents\Temp\CV%20benzos\Benzos%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teve.taylor\Documents\Temp\CV%20benzos\Benzos%20data.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9906398319368E-2"/>
          <c:y val="3.388936531592663E-2"/>
          <c:w val="0.94130512917779774"/>
          <c:h val="0.89990258686004976"/>
        </c:manualLayout>
      </c:layout>
      <c:lineChart>
        <c:grouping val="standard"/>
        <c:varyColors val="0"/>
        <c:ser>
          <c:idx val="0"/>
          <c:order val="0"/>
          <c:tx>
            <c:strRef>
              <c:f>Deaths!$A$3</c:f>
              <c:strCache>
                <c:ptCount val="1"/>
                <c:pt idx="0">
                  <c:v>"All" benzos (E&amp;W)</c:v>
                </c:pt>
              </c:strCache>
            </c:strRef>
          </c:tx>
          <c:spPr>
            <a:ln w="28575" cap="rnd">
              <a:solidFill>
                <a:schemeClr val="accent1"/>
              </a:solidFill>
              <a:round/>
            </a:ln>
            <a:effectLst/>
          </c:spPr>
          <c:marker>
            <c:symbol val="none"/>
          </c:marker>
          <c:cat>
            <c:numRef>
              <c:f>Deaths!$B$2:$Q$2</c:f>
              <c:numCache>
                <c:formatCode>General</c:formatCode>
                <c:ptCount val="16"/>
                <c:pt idx="0">
                  <c:v>2021</c:v>
                </c:pt>
                <c:pt idx="1">
                  <c:v>2020</c:v>
                </c:pt>
                <c:pt idx="2">
                  <c:v>2019</c:v>
                </c:pt>
                <c:pt idx="3">
                  <c:v>2018</c:v>
                </c:pt>
                <c:pt idx="4">
                  <c:v>2017</c:v>
                </c:pt>
                <c:pt idx="5">
                  <c:v>2016</c:v>
                </c:pt>
                <c:pt idx="6">
                  <c:v>2015</c:v>
                </c:pt>
                <c:pt idx="7">
                  <c:v>2014</c:v>
                </c:pt>
                <c:pt idx="8">
                  <c:v>2013</c:v>
                </c:pt>
                <c:pt idx="9">
                  <c:v>2012</c:v>
                </c:pt>
                <c:pt idx="10">
                  <c:v>2011</c:v>
                </c:pt>
                <c:pt idx="11">
                  <c:v>2010</c:v>
                </c:pt>
                <c:pt idx="12">
                  <c:v>2009</c:v>
                </c:pt>
                <c:pt idx="13">
                  <c:v>2008</c:v>
                </c:pt>
                <c:pt idx="14">
                  <c:v>2007</c:v>
                </c:pt>
                <c:pt idx="15">
                  <c:v>2006</c:v>
                </c:pt>
              </c:numCache>
            </c:numRef>
          </c:cat>
          <c:val>
            <c:numRef>
              <c:f>Deaths!$B$3:$Q$3</c:f>
              <c:numCache>
                <c:formatCode>#,##0</c:formatCode>
                <c:ptCount val="16"/>
                <c:pt idx="0">
                  <c:v>538</c:v>
                </c:pt>
                <c:pt idx="1">
                  <c:v>476</c:v>
                </c:pt>
                <c:pt idx="2">
                  <c:v>399</c:v>
                </c:pt>
                <c:pt idx="3">
                  <c:v>420</c:v>
                </c:pt>
                <c:pt idx="4">
                  <c:v>391</c:v>
                </c:pt>
                <c:pt idx="5">
                  <c:v>406</c:v>
                </c:pt>
                <c:pt idx="6">
                  <c:v>366</c:v>
                </c:pt>
                <c:pt idx="7">
                  <c:v>372</c:v>
                </c:pt>
                <c:pt idx="8">
                  <c:v>342</c:v>
                </c:pt>
                <c:pt idx="9">
                  <c:v>284</c:v>
                </c:pt>
                <c:pt idx="10">
                  <c:v>293</c:v>
                </c:pt>
                <c:pt idx="11">
                  <c:v>307</c:v>
                </c:pt>
                <c:pt idx="12">
                  <c:v>261</c:v>
                </c:pt>
                <c:pt idx="13">
                  <c:v>230</c:v>
                </c:pt>
                <c:pt idx="14">
                  <c:v>207</c:v>
                </c:pt>
                <c:pt idx="15">
                  <c:v>177</c:v>
                </c:pt>
              </c:numCache>
            </c:numRef>
          </c:val>
          <c:smooth val="0"/>
          <c:extLst>
            <c:ext xmlns:c16="http://schemas.microsoft.com/office/drawing/2014/chart" uri="{C3380CC4-5D6E-409C-BE32-E72D297353CC}">
              <c16:uniqueId val="{00000000-09E1-4B6C-9650-80939E93E824}"/>
            </c:ext>
          </c:extLst>
        </c:ser>
        <c:ser>
          <c:idx val="3"/>
          <c:order val="1"/>
          <c:tx>
            <c:strRef>
              <c:f>Deaths!$A$6</c:f>
              <c:strCache>
                <c:ptCount val="1"/>
                <c:pt idx="0">
                  <c:v>"All" benzos (England only)</c:v>
                </c:pt>
              </c:strCache>
            </c:strRef>
          </c:tx>
          <c:spPr>
            <a:ln w="28575" cap="rnd">
              <a:solidFill>
                <a:schemeClr val="accent4"/>
              </a:solidFill>
              <a:round/>
            </a:ln>
            <a:effectLst/>
          </c:spPr>
          <c:marker>
            <c:symbol val="none"/>
          </c:marker>
          <c:cat>
            <c:numRef>
              <c:f>Deaths!$B$2:$Q$2</c:f>
              <c:numCache>
                <c:formatCode>General</c:formatCode>
                <c:ptCount val="16"/>
                <c:pt idx="0">
                  <c:v>2021</c:v>
                </c:pt>
                <c:pt idx="1">
                  <c:v>2020</c:v>
                </c:pt>
                <c:pt idx="2">
                  <c:v>2019</c:v>
                </c:pt>
                <c:pt idx="3">
                  <c:v>2018</c:v>
                </c:pt>
                <c:pt idx="4">
                  <c:v>2017</c:v>
                </c:pt>
                <c:pt idx="5">
                  <c:v>2016</c:v>
                </c:pt>
                <c:pt idx="6">
                  <c:v>2015</c:v>
                </c:pt>
                <c:pt idx="7">
                  <c:v>2014</c:v>
                </c:pt>
                <c:pt idx="8">
                  <c:v>2013</c:v>
                </c:pt>
                <c:pt idx="9">
                  <c:v>2012</c:v>
                </c:pt>
                <c:pt idx="10">
                  <c:v>2011</c:v>
                </c:pt>
                <c:pt idx="11">
                  <c:v>2010</c:v>
                </c:pt>
                <c:pt idx="12">
                  <c:v>2009</c:v>
                </c:pt>
                <c:pt idx="13">
                  <c:v>2008</c:v>
                </c:pt>
                <c:pt idx="14">
                  <c:v>2007</c:v>
                </c:pt>
                <c:pt idx="15">
                  <c:v>2006</c:v>
                </c:pt>
              </c:numCache>
            </c:numRef>
          </c:cat>
          <c:val>
            <c:numRef>
              <c:f>Deaths!$B$6:$Q$6</c:f>
              <c:numCache>
                <c:formatCode>#,##0</c:formatCode>
                <c:ptCount val="16"/>
                <c:pt idx="0">
                  <c:v>476</c:v>
                </c:pt>
                <c:pt idx="1">
                  <c:v>437</c:v>
                </c:pt>
                <c:pt idx="2">
                  <c:v>373</c:v>
                </c:pt>
                <c:pt idx="3">
                  <c:v>366</c:v>
                </c:pt>
                <c:pt idx="4">
                  <c:v>347</c:v>
                </c:pt>
                <c:pt idx="5">
                  <c:v>354</c:v>
                </c:pt>
                <c:pt idx="6">
                  <c:v>326</c:v>
                </c:pt>
                <c:pt idx="7">
                  <c:v>340</c:v>
                </c:pt>
                <c:pt idx="8">
                  <c:v>308</c:v>
                </c:pt>
                <c:pt idx="9">
                  <c:v>243</c:v>
                </c:pt>
                <c:pt idx="10">
                  <c:v>248</c:v>
                </c:pt>
                <c:pt idx="11">
                  <c:v>267</c:v>
                </c:pt>
                <c:pt idx="12">
                  <c:v>227</c:v>
                </c:pt>
                <c:pt idx="13">
                  <c:v>199</c:v>
                </c:pt>
                <c:pt idx="14">
                  <c:v>188</c:v>
                </c:pt>
                <c:pt idx="15">
                  <c:v>159</c:v>
                </c:pt>
              </c:numCache>
            </c:numRef>
          </c:val>
          <c:smooth val="0"/>
          <c:extLst>
            <c:ext xmlns:c16="http://schemas.microsoft.com/office/drawing/2014/chart" uri="{C3380CC4-5D6E-409C-BE32-E72D297353CC}">
              <c16:uniqueId val="{00000003-09E1-4B6C-9650-80939E93E824}"/>
            </c:ext>
          </c:extLst>
        </c:ser>
        <c:dLbls>
          <c:showLegendKey val="0"/>
          <c:showVal val="0"/>
          <c:showCatName val="0"/>
          <c:showSerName val="0"/>
          <c:showPercent val="0"/>
          <c:showBubbleSize val="0"/>
        </c:dLbls>
        <c:smooth val="0"/>
        <c:axId val="343975016"/>
        <c:axId val="343974032"/>
      </c:lineChart>
      <c:dateAx>
        <c:axId val="3439750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3974032"/>
        <c:crosses val="autoZero"/>
        <c:auto val="0"/>
        <c:lblOffset val="100"/>
        <c:baseTimeUnit val="days"/>
      </c:dateAx>
      <c:valAx>
        <c:axId val="343974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43975016"/>
        <c:crosses val="autoZero"/>
        <c:crossBetween val="between"/>
      </c:valAx>
      <c:spPr>
        <a:noFill/>
        <a:ln>
          <a:noFill/>
        </a:ln>
        <a:effectLst/>
      </c:spPr>
    </c:plotArea>
    <c:legend>
      <c:legendPos val="b"/>
      <c:layout>
        <c:manualLayout>
          <c:xMode val="edge"/>
          <c:yMode val="edge"/>
          <c:x val="4.54033413121359E-2"/>
          <c:y val="5.1276361910629696E-2"/>
          <c:w val="0.68728487330513055"/>
          <c:h val="0.121315576943891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9906398319368E-2"/>
          <c:y val="3.388936531592663E-2"/>
          <c:w val="0.94130512917779774"/>
          <c:h val="0.89990258686004976"/>
        </c:manualLayout>
      </c:layout>
      <c:lineChart>
        <c:grouping val="standard"/>
        <c:varyColors val="0"/>
        <c:ser>
          <c:idx val="0"/>
          <c:order val="0"/>
          <c:tx>
            <c:strRef>
              <c:f>Deaths!$A$3</c:f>
              <c:strCache>
                <c:ptCount val="1"/>
                <c:pt idx="0">
                  <c:v>"All" benzos (E&amp;W)</c:v>
                </c:pt>
              </c:strCache>
            </c:strRef>
          </c:tx>
          <c:spPr>
            <a:ln w="28575" cap="rnd">
              <a:solidFill>
                <a:schemeClr val="accent1"/>
              </a:solidFill>
              <a:round/>
            </a:ln>
            <a:effectLst/>
          </c:spPr>
          <c:marker>
            <c:symbol val="none"/>
          </c:marker>
          <c:cat>
            <c:numRef>
              <c:f>Deaths!$B$2:$Q$2</c:f>
              <c:numCache>
                <c:formatCode>General</c:formatCode>
                <c:ptCount val="16"/>
                <c:pt idx="0">
                  <c:v>2021</c:v>
                </c:pt>
                <c:pt idx="1">
                  <c:v>2020</c:v>
                </c:pt>
                <c:pt idx="2">
                  <c:v>2019</c:v>
                </c:pt>
                <c:pt idx="3">
                  <c:v>2018</c:v>
                </c:pt>
                <c:pt idx="4">
                  <c:v>2017</c:v>
                </c:pt>
                <c:pt idx="5">
                  <c:v>2016</c:v>
                </c:pt>
                <c:pt idx="6">
                  <c:v>2015</c:v>
                </c:pt>
                <c:pt idx="7">
                  <c:v>2014</c:v>
                </c:pt>
                <c:pt idx="8">
                  <c:v>2013</c:v>
                </c:pt>
                <c:pt idx="9">
                  <c:v>2012</c:v>
                </c:pt>
                <c:pt idx="10">
                  <c:v>2011</c:v>
                </c:pt>
                <c:pt idx="11">
                  <c:v>2010</c:v>
                </c:pt>
                <c:pt idx="12">
                  <c:v>2009</c:v>
                </c:pt>
                <c:pt idx="13">
                  <c:v>2008</c:v>
                </c:pt>
                <c:pt idx="14">
                  <c:v>2007</c:v>
                </c:pt>
                <c:pt idx="15">
                  <c:v>2006</c:v>
                </c:pt>
              </c:numCache>
            </c:numRef>
          </c:cat>
          <c:val>
            <c:numRef>
              <c:f>Deaths!$B$3:$Q$3</c:f>
              <c:numCache>
                <c:formatCode>#,##0</c:formatCode>
                <c:ptCount val="16"/>
                <c:pt idx="0">
                  <c:v>538</c:v>
                </c:pt>
                <c:pt idx="1">
                  <c:v>476</c:v>
                </c:pt>
                <c:pt idx="2">
                  <c:v>399</c:v>
                </c:pt>
                <c:pt idx="3">
                  <c:v>420</c:v>
                </c:pt>
                <c:pt idx="4">
                  <c:v>391</c:v>
                </c:pt>
                <c:pt idx="5">
                  <c:v>406</c:v>
                </c:pt>
                <c:pt idx="6">
                  <c:v>366</c:v>
                </c:pt>
                <c:pt idx="7">
                  <c:v>372</c:v>
                </c:pt>
                <c:pt idx="8">
                  <c:v>342</c:v>
                </c:pt>
                <c:pt idx="9">
                  <c:v>284</c:v>
                </c:pt>
                <c:pt idx="10">
                  <c:v>293</c:v>
                </c:pt>
                <c:pt idx="11">
                  <c:v>307</c:v>
                </c:pt>
                <c:pt idx="12">
                  <c:v>261</c:v>
                </c:pt>
                <c:pt idx="13">
                  <c:v>230</c:v>
                </c:pt>
                <c:pt idx="14">
                  <c:v>207</c:v>
                </c:pt>
                <c:pt idx="15">
                  <c:v>177</c:v>
                </c:pt>
              </c:numCache>
            </c:numRef>
          </c:val>
          <c:smooth val="0"/>
          <c:extLst>
            <c:ext xmlns:c16="http://schemas.microsoft.com/office/drawing/2014/chart" uri="{C3380CC4-5D6E-409C-BE32-E72D297353CC}">
              <c16:uniqueId val="{00000000-09E1-4B6C-9650-80939E93E824}"/>
            </c:ext>
          </c:extLst>
        </c:ser>
        <c:ser>
          <c:idx val="1"/>
          <c:order val="1"/>
          <c:tx>
            <c:strRef>
              <c:f>Deaths!$A$4</c:f>
              <c:strCache>
                <c:ptCount val="1"/>
                <c:pt idx="0">
                  <c:v>"All" benzos, without other drugs (E&amp;W)</c:v>
                </c:pt>
              </c:strCache>
            </c:strRef>
          </c:tx>
          <c:spPr>
            <a:ln w="28575" cap="rnd">
              <a:solidFill>
                <a:schemeClr val="accent2"/>
              </a:solidFill>
              <a:round/>
            </a:ln>
            <a:effectLst/>
          </c:spPr>
          <c:marker>
            <c:symbol val="none"/>
          </c:marker>
          <c:cat>
            <c:numRef>
              <c:f>Deaths!$B$2:$Q$2</c:f>
              <c:numCache>
                <c:formatCode>General</c:formatCode>
                <c:ptCount val="16"/>
                <c:pt idx="0">
                  <c:v>2021</c:v>
                </c:pt>
                <c:pt idx="1">
                  <c:v>2020</c:v>
                </c:pt>
                <c:pt idx="2">
                  <c:v>2019</c:v>
                </c:pt>
                <c:pt idx="3">
                  <c:v>2018</c:v>
                </c:pt>
                <c:pt idx="4">
                  <c:v>2017</c:v>
                </c:pt>
                <c:pt idx="5">
                  <c:v>2016</c:v>
                </c:pt>
                <c:pt idx="6">
                  <c:v>2015</c:v>
                </c:pt>
                <c:pt idx="7">
                  <c:v>2014</c:v>
                </c:pt>
                <c:pt idx="8">
                  <c:v>2013</c:v>
                </c:pt>
                <c:pt idx="9">
                  <c:v>2012</c:v>
                </c:pt>
                <c:pt idx="10">
                  <c:v>2011</c:v>
                </c:pt>
                <c:pt idx="11">
                  <c:v>2010</c:v>
                </c:pt>
                <c:pt idx="12">
                  <c:v>2009</c:v>
                </c:pt>
                <c:pt idx="13">
                  <c:v>2008</c:v>
                </c:pt>
                <c:pt idx="14">
                  <c:v>2007</c:v>
                </c:pt>
                <c:pt idx="15">
                  <c:v>2006</c:v>
                </c:pt>
              </c:numCache>
            </c:numRef>
          </c:cat>
          <c:val>
            <c:numRef>
              <c:f>Deaths!$B$4:$Q$4</c:f>
              <c:numCache>
                <c:formatCode>#,##0</c:formatCode>
                <c:ptCount val="16"/>
                <c:pt idx="0">
                  <c:v>23</c:v>
                </c:pt>
                <c:pt idx="1">
                  <c:v>24</c:v>
                </c:pt>
                <c:pt idx="2">
                  <c:v>23</c:v>
                </c:pt>
                <c:pt idx="3">
                  <c:v>22</c:v>
                </c:pt>
                <c:pt idx="4">
                  <c:v>22</c:v>
                </c:pt>
                <c:pt idx="5">
                  <c:v>17</c:v>
                </c:pt>
                <c:pt idx="6">
                  <c:v>17</c:v>
                </c:pt>
                <c:pt idx="7">
                  <c:v>22</c:v>
                </c:pt>
                <c:pt idx="8">
                  <c:v>17</c:v>
                </c:pt>
                <c:pt idx="9">
                  <c:v>13</c:v>
                </c:pt>
                <c:pt idx="10">
                  <c:v>22</c:v>
                </c:pt>
                <c:pt idx="11">
                  <c:v>35</c:v>
                </c:pt>
                <c:pt idx="12">
                  <c:v>24</c:v>
                </c:pt>
                <c:pt idx="13">
                  <c:v>35</c:v>
                </c:pt>
                <c:pt idx="14">
                  <c:v>36</c:v>
                </c:pt>
                <c:pt idx="15">
                  <c:v>36</c:v>
                </c:pt>
              </c:numCache>
            </c:numRef>
          </c:val>
          <c:smooth val="0"/>
          <c:extLst>
            <c:ext xmlns:c16="http://schemas.microsoft.com/office/drawing/2014/chart" uri="{C3380CC4-5D6E-409C-BE32-E72D297353CC}">
              <c16:uniqueId val="{00000001-09E1-4B6C-9650-80939E93E824}"/>
            </c:ext>
          </c:extLst>
        </c:ser>
        <c:ser>
          <c:idx val="3"/>
          <c:order val="2"/>
          <c:tx>
            <c:strRef>
              <c:f>Deaths!$A$6</c:f>
              <c:strCache>
                <c:ptCount val="1"/>
                <c:pt idx="0">
                  <c:v>"All" benzos (England only)</c:v>
                </c:pt>
              </c:strCache>
            </c:strRef>
          </c:tx>
          <c:spPr>
            <a:ln w="28575" cap="rnd">
              <a:solidFill>
                <a:schemeClr val="accent4"/>
              </a:solidFill>
              <a:round/>
            </a:ln>
            <a:effectLst/>
          </c:spPr>
          <c:marker>
            <c:symbol val="none"/>
          </c:marker>
          <c:cat>
            <c:numRef>
              <c:f>Deaths!$B$2:$Q$2</c:f>
              <c:numCache>
                <c:formatCode>General</c:formatCode>
                <c:ptCount val="16"/>
                <c:pt idx="0">
                  <c:v>2021</c:v>
                </c:pt>
                <c:pt idx="1">
                  <c:v>2020</c:v>
                </c:pt>
                <c:pt idx="2">
                  <c:v>2019</c:v>
                </c:pt>
                <c:pt idx="3">
                  <c:v>2018</c:v>
                </c:pt>
                <c:pt idx="4">
                  <c:v>2017</c:v>
                </c:pt>
                <c:pt idx="5">
                  <c:v>2016</c:v>
                </c:pt>
                <c:pt idx="6">
                  <c:v>2015</c:v>
                </c:pt>
                <c:pt idx="7">
                  <c:v>2014</c:v>
                </c:pt>
                <c:pt idx="8">
                  <c:v>2013</c:v>
                </c:pt>
                <c:pt idx="9">
                  <c:v>2012</c:v>
                </c:pt>
                <c:pt idx="10">
                  <c:v>2011</c:v>
                </c:pt>
                <c:pt idx="11">
                  <c:v>2010</c:v>
                </c:pt>
                <c:pt idx="12">
                  <c:v>2009</c:v>
                </c:pt>
                <c:pt idx="13">
                  <c:v>2008</c:v>
                </c:pt>
                <c:pt idx="14">
                  <c:v>2007</c:v>
                </c:pt>
                <c:pt idx="15">
                  <c:v>2006</c:v>
                </c:pt>
              </c:numCache>
            </c:numRef>
          </c:cat>
          <c:val>
            <c:numRef>
              <c:f>Deaths!$B$6:$Q$6</c:f>
              <c:numCache>
                <c:formatCode>#,##0</c:formatCode>
                <c:ptCount val="16"/>
                <c:pt idx="0">
                  <c:v>476</c:v>
                </c:pt>
                <c:pt idx="1">
                  <c:v>437</c:v>
                </c:pt>
                <c:pt idx="2">
                  <c:v>373</c:v>
                </c:pt>
                <c:pt idx="3">
                  <c:v>366</c:v>
                </c:pt>
                <c:pt idx="4">
                  <c:v>347</c:v>
                </c:pt>
                <c:pt idx="5">
                  <c:v>354</c:v>
                </c:pt>
                <c:pt idx="6">
                  <c:v>326</c:v>
                </c:pt>
                <c:pt idx="7">
                  <c:v>340</c:v>
                </c:pt>
                <c:pt idx="8">
                  <c:v>308</c:v>
                </c:pt>
                <c:pt idx="9">
                  <c:v>243</c:v>
                </c:pt>
                <c:pt idx="10">
                  <c:v>248</c:v>
                </c:pt>
                <c:pt idx="11">
                  <c:v>267</c:v>
                </c:pt>
                <c:pt idx="12">
                  <c:v>227</c:v>
                </c:pt>
                <c:pt idx="13">
                  <c:v>199</c:v>
                </c:pt>
                <c:pt idx="14">
                  <c:v>188</c:v>
                </c:pt>
                <c:pt idx="15">
                  <c:v>159</c:v>
                </c:pt>
              </c:numCache>
            </c:numRef>
          </c:val>
          <c:smooth val="0"/>
          <c:extLst>
            <c:ext xmlns:c16="http://schemas.microsoft.com/office/drawing/2014/chart" uri="{C3380CC4-5D6E-409C-BE32-E72D297353CC}">
              <c16:uniqueId val="{00000003-09E1-4B6C-9650-80939E93E824}"/>
            </c:ext>
          </c:extLst>
        </c:ser>
        <c:dLbls>
          <c:showLegendKey val="0"/>
          <c:showVal val="0"/>
          <c:showCatName val="0"/>
          <c:showSerName val="0"/>
          <c:showPercent val="0"/>
          <c:showBubbleSize val="0"/>
        </c:dLbls>
        <c:smooth val="0"/>
        <c:axId val="343975016"/>
        <c:axId val="343974032"/>
      </c:lineChart>
      <c:dateAx>
        <c:axId val="3439750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3974032"/>
        <c:crosses val="autoZero"/>
        <c:auto val="0"/>
        <c:lblOffset val="100"/>
        <c:baseTimeUnit val="days"/>
      </c:dateAx>
      <c:valAx>
        <c:axId val="343974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43975016"/>
        <c:crosses val="autoZero"/>
        <c:crossBetween val="between"/>
      </c:valAx>
      <c:spPr>
        <a:noFill/>
        <a:ln>
          <a:noFill/>
        </a:ln>
        <a:effectLst/>
      </c:spPr>
    </c:plotArea>
    <c:legend>
      <c:legendPos val="b"/>
      <c:layout>
        <c:manualLayout>
          <c:xMode val="edge"/>
          <c:yMode val="edge"/>
          <c:x val="4.54033413121359E-2"/>
          <c:y val="5.1276361910629696E-2"/>
          <c:w val="0.68728487330513055"/>
          <c:h val="0.121315576943891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489906398319368E-2"/>
          <c:y val="3.388936531592663E-2"/>
          <c:w val="0.94130512917779774"/>
          <c:h val="0.89990258686004976"/>
        </c:manualLayout>
      </c:layout>
      <c:lineChart>
        <c:grouping val="standard"/>
        <c:varyColors val="0"/>
        <c:ser>
          <c:idx val="0"/>
          <c:order val="0"/>
          <c:tx>
            <c:strRef>
              <c:f>Deaths!$A$3</c:f>
              <c:strCache>
                <c:ptCount val="1"/>
                <c:pt idx="0">
                  <c:v>"All" benzos (E&amp;W)</c:v>
                </c:pt>
              </c:strCache>
            </c:strRef>
          </c:tx>
          <c:spPr>
            <a:ln w="28575" cap="rnd">
              <a:solidFill>
                <a:schemeClr val="accent1"/>
              </a:solidFill>
              <a:round/>
            </a:ln>
            <a:effectLst/>
          </c:spPr>
          <c:marker>
            <c:symbol val="none"/>
          </c:marker>
          <c:cat>
            <c:numRef>
              <c:f>Deaths!$B$2:$Q$2</c:f>
              <c:numCache>
                <c:formatCode>General</c:formatCode>
                <c:ptCount val="16"/>
                <c:pt idx="0">
                  <c:v>2021</c:v>
                </c:pt>
                <c:pt idx="1">
                  <c:v>2020</c:v>
                </c:pt>
                <c:pt idx="2">
                  <c:v>2019</c:v>
                </c:pt>
                <c:pt idx="3">
                  <c:v>2018</c:v>
                </c:pt>
                <c:pt idx="4">
                  <c:v>2017</c:v>
                </c:pt>
                <c:pt idx="5">
                  <c:v>2016</c:v>
                </c:pt>
                <c:pt idx="6">
                  <c:v>2015</c:v>
                </c:pt>
                <c:pt idx="7">
                  <c:v>2014</c:v>
                </c:pt>
                <c:pt idx="8">
                  <c:v>2013</c:v>
                </c:pt>
                <c:pt idx="9">
                  <c:v>2012</c:v>
                </c:pt>
                <c:pt idx="10">
                  <c:v>2011</c:v>
                </c:pt>
                <c:pt idx="11">
                  <c:v>2010</c:v>
                </c:pt>
                <c:pt idx="12">
                  <c:v>2009</c:v>
                </c:pt>
                <c:pt idx="13">
                  <c:v>2008</c:v>
                </c:pt>
                <c:pt idx="14">
                  <c:v>2007</c:v>
                </c:pt>
                <c:pt idx="15">
                  <c:v>2006</c:v>
                </c:pt>
              </c:numCache>
            </c:numRef>
          </c:cat>
          <c:val>
            <c:numRef>
              <c:f>Deaths!$B$3:$Q$3</c:f>
              <c:numCache>
                <c:formatCode>#,##0</c:formatCode>
                <c:ptCount val="16"/>
                <c:pt idx="0">
                  <c:v>538</c:v>
                </c:pt>
                <c:pt idx="1">
                  <c:v>476</c:v>
                </c:pt>
                <c:pt idx="2">
                  <c:v>399</c:v>
                </c:pt>
                <c:pt idx="3">
                  <c:v>420</c:v>
                </c:pt>
                <c:pt idx="4">
                  <c:v>391</c:v>
                </c:pt>
                <c:pt idx="5">
                  <c:v>406</c:v>
                </c:pt>
                <c:pt idx="6">
                  <c:v>366</c:v>
                </c:pt>
                <c:pt idx="7">
                  <c:v>372</c:v>
                </c:pt>
                <c:pt idx="8">
                  <c:v>342</c:v>
                </c:pt>
                <c:pt idx="9">
                  <c:v>284</c:v>
                </c:pt>
                <c:pt idx="10">
                  <c:v>293</c:v>
                </c:pt>
                <c:pt idx="11">
                  <c:v>307</c:v>
                </c:pt>
                <c:pt idx="12">
                  <c:v>261</c:v>
                </c:pt>
                <c:pt idx="13">
                  <c:v>230</c:v>
                </c:pt>
                <c:pt idx="14">
                  <c:v>207</c:v>
                </c:pt>
                <c:pt idx="15">
                  <c:v>177</c:v>
                </c:pt>
              </c:numCache>
            </c:numRef>
          </c:val>
          <c:smooth val="0"/>
          <c:extLst>
            <c:ext xmlns:c16="http://schemas.microsoft.com/office/drawing/2014/chart" uri="{C3380CC4-5D6E-409C-BE32-E72D297353CC}">
              <c16:uniqueId val="{00000000-09E1-4B6C-9650-80939E93E824}"/>
            </c:ext>
          </c:extLst>
        </c:ser>
        <c:ser>
          <c:idx val="1"/>
          <c:order val="1"/>
          <c:tx>
            <c:strRef>
              <c:f>Deaths!$A$4</c:f>
              <c:strCache>
                <c:ptCount val="1"/>
                <c:pt idx="0">
                  <c:v>"All" benzos, without other drugs (E&amp;W)</c:v>
                </c:pt>
              </c:strCache>
            </c:strRef>
          </c:tx>
          <c:spPr>
            <a:ln w="28575" cap="rnd">
              <a:solidFill>
                <a:schemeClr val="accent2"/>
              </a:solidFill>
              <a:round/>
            </a:ln>
            <a:effectLst/>
          </c:spPr>
          <c:marker>
            <c:symbol val="none"/>
          </c:marker>
          <c:cat>
            <c:numRef>
              <c:f>Deaths!$B$2:$Q$2</c:f>
              <c:numCache>
                <c:formatCode>General</c:formatCode>
                <c:ptCount val="16"/>
                <c:pt idx="0">
                  <c:v>2021</c:v>
                </c:pt>
                <c:pt idx="1">
                  <c:v>2020</c:v>
                </c:pt>
                <c:pt idx="2">
                  <c:v>2019</c:v>
                </c:pt>
                <c:pt idx="3">
                  <c:v>2018</c:v>
                </c:pt>
                <c:pt idx="4">
                  <c:v>2017</c:v>
                </c:pt>
                <c:pt idx="5">
                  <c:v>2016</c:v>
                </c:pt>
                <c:pt idx="6">
                  <c:v>2015</c:v>
                </c:pt>
                <c:pt idx="7">
                  <c:v>2014</c:v>
                </c:pt>
                <c:pt idx="8">
                  <c:v>2013</c:v>
                </c:pt>
                <c:pt idx="9">
                  <c:v>2012</c:v>
                </c:pt>
                <c:pt idx="10">
                  <c:v>2011</c:v>
                </c:pt>
                <c:pt idx="11">
                  <c:v>2010</c:v>
                </c:pt>
                <c:pt idx="12">
                  <c:v>2009</c:v>
                </c:pt>
                <c:pt idx="13">
                  <c:v>2008</c:v>
                </c:pt>
                <c:pt idx="14">
                  <c:v>2007</c:v>
                </c:pt>
                <c:pt idx="15">
                  <c:v>2006</c:v>
                </c:pt>
              </c:numCache>
            </c:numRef>
          </c:cat>
          <c:val>
            <c:numRef>
              <c:f>Deaths!$B$4:$Q$4</c:f>
              <c:numCache>
                <c:formatCode>#,##0</c:formatCode>
                <c:ptCount val="16"/>
                <c:pt idx="0">
                  <c:v>23</c:v>
                </c:pt>
                <c:pt idx="1">
                  <c:v>24</c:v>
                </c:pt>
                <c:pt idx="2">
                  <c:v>23</c:v>
                </c:pt>
                <c:pt idx="3">
                  <c:v>22</c:v>
                </c:pt>
                <c:pt idx="4">
                  <c:v>22</c:v>
                </c:pt>
                <c:pt idx="5">
                  <c:v>17</c:v>
                </c:pt>
                <c:pt idx="6">
                  <c:v>17</c:v>
                </c:pt>
                <c:pt idx="7">
                  <c:v>22</c:v>
                </c:pt>
                <c:pt idx="8">
                  <c:v>17</c:v>
                </c:pt>
                <c:pt idx="9">
                  <c:v>13</c:v>
                </c:pt>
                <c:pt idx="10">
                  <c:v>22</c:v>
                </c:pt>
                <c:pt idx="11">
                  <c:v>35</c:v>
                </c:pt>
                <c:pt idx="12">
                  <c:v>24</c:v>
                </c:pt>
                <c:pt idx="13">
                  <c:v>35</c:v>
                </c:pt>
                <c:pt idx="14">
                  <c:v>36</c:v>
                </c:pt>
                <c:pt idx="15">
                  <c:v>36</c:v>
                </c:pt>
              </c:numCache>
            </c:numRef>
          </c:val>
          <c:smooth val="0"/>
          <c:extLst>
            <c:ext xmlns:c16="http://schemas.microsoft.com/office/drawing/2014/chart" uri="{C3380CC4-5D6E-409C-BE32-E72D297353CC}">
              <c16:uniqueId val="{00000001-09E1-4B6C-9650-80939E93E824}"/>
            </c:ext>
          </c:extLst>
        </c:ser>
        <c:ser>
          <c:idx val="2"/>
          <c:order val="2"/>
          <c:tx>
            <c:strRef>
              <c:f>Deaths!$A$5</c:f>
              <c:strCache>
                <c:ptCount val="1"/>
                <c:pt idx="0">
                  <c:v>Benzo analogues (E&amp;W)</c:v>
                </c:pt>
              </c:strCache>
            </c:strRef>
          </c:tx>
          <c:spPr>
            <a:ln w="28575" cap="rnd">
              <a:solidFill>
                <a:schemeClr val="accent3"/>
              </a:solidFill>
              <a:round/>
            </a:ln>
            <a:effectLst/>
          </c:spPr>
          <c:marker>
            <c:symbol val="none"/>
          </c:marker>
          <c:cat>
            <c:numRef>
              <c:f>Deaths!$B$2:$Q$2</c:f>
              <c:numCache>
                <c:formatCode>General</c:formatCode>
                <c:ptCount val="16"/>
                <c:pt idx="0">
                  <c:v>2021</c:v>
                </c:pt>
                <c:pt idx="1">
                  <c:v>2020</c:v>
                </c:pt>
                <c:pt idx="2">
                  <c:v>2019</c:v>
                </c:pt>
                <c:pt idx="3">
                  <c:v>2018</c:v>
                </c:pt>
                <c:pt idx="4">
                  <c:v>2017</c:v>
                </c:pt>
                <c:pt idx="5">
                  <c:v>2016</c:v>
                </c:pt>
                <c:pt idx="6">
                  <c:v>2015</c:v>
                </c:pt>
                <c:pt idx="7">
                  <c:v>2014</c:v>
                </c:pt>
                <c:pt idx="8">
                  <c:v>2013</c:v>
                </c:pt>
                <c:pt idx="9">
                  <c:v>2012</c:v>
                </c:pt>
                <c:pt idx="10">
                  <c:v>2011</c:v>
                </c:pt>
                <c:pt idx="11">
                  <c:v>2010</c:v>
                </c:pt>
                <c:pt idx="12">
                  <c:v>2009</c:v>
                </c:pt>
                <c:pt idx="13">
                  <c:v>2008</c:v>
                </c:pt>
                <c:pt idx="14">
                  <c:v>2007</c:v>
                </c:pt>
                <c:pt idx="15">
                  <c:v>2006</c:v>
                </c:pt>
              </c:numCache>
            </c:numRef>
          </c:cat>
          <c:val>
            <c:numRef>
              <c:f>Deaths!$B$5:$Q$5</c:f>
              <c:numCache>
                <c:formatCode>General</c:formatCode>
                <c:ptCount val="16"/>
                <c:pt idx="0">
                  <c:v>171</c:v>
                </c:pt>
                <c:pt idx="1">
                  <c:v>62</c:v>
                </c:pt>
                <c:pt idx="2">
                  <c:v>26</c:v>
                </c:pt>
                <c:pt idx="3">
                  <c:v>9</c:v>
                </c:pt>
                <c:pt idx="4" formatCode="#,##0">
                  <c:v>9</c:v>
                </c:pt>
                <c:pt idx="5" formatCode="#,##0">
                  <c:v>10</c:v>
                </c:pt>
                <c:pt idx="6" formatCode="#,##0">
                  <c:v>11</c:v>
                </c:pt>
                <c:pt idx="7" formatCode="#,##0">
                  <c:v>14</c:v>
                </c:pt>
                <c:pt idx="8" formatCode="#,##0">
                  <c:v>3</c:v>
                </c:pt>
                <c:pt idx="9" formatCode="#,##0">
                  <c:v>4</c:v>
                </c:pt>
                <c:pt idx="10" formatCode="#,##0">
                  <c:v>2</c:v>
                </c:pt>
                <c:pt idx="11" formatCode="#,##0">
                  <c:v>0</c:v>
                </c:pt>
                <c:pt idx="12" formatCode="#,##0">
                  <c:v>0</c:v>
                </c:pt>
                <c:pt idx="13" formatCode="#,##0">
                  <c:v>0</c:v>
                </c:pt>
                <c:pt idx="14" formatCode="#,##0">
                  <c:v>0</c:v>
                </c:pt>
                <c:pt idx="15" formatCode="#,##0">
                  <c:v>0</c:v>
                </c:pt>
              </c:numCache>
            </c:numRef>
          </c:val>
          <c:smooth val="0"/>
          <c:extLst>
            <c:ext xmlns:c16="http://schemas.microsoft.com/office/drawing/2014/chart" uri="{C3380CC4-5D6E-409C-BE32-E72D297353CC}">
              <c16:uniqueId val="{00000002-09E1-4B6C-9650-80939E93E824}"/>
            </c:ext>
          </c:extLst>
        </c:ser>
        <c:ser>
          <c:idx val="3"/>
          <c:order val="3"/>
          <c:tx>
            <c:strRef>
              <c:f>Deaths!$A$6</c:f>
              <c:strCache>
                <c:ptCount val="1"/>
                <c:pt idx="0">
                  <c:v>"All" benzos (England only)</c:v>
                </c:pt>
              </c:strCache>
            </c:strRef>
          </c:tx>
          <c:spPr>
            <a:ln w="28575" cap="rnd">
              <a:solidFill>
                <a:schemeClr val="accent4"/>
              </a:solidFill>
              <a:round/>
            </a:ln>
            <a:effectLst/>
          </c:spPr>
          <c:marker>
            <c:symbol val="none"/>
          </c:marker>
          <c:cat>
            <c:numRef>
              <c:f>Deaths!$B$2:$Q$2</c:f>
              <c:numCache>
                <c:formatCode>General</c:formatCode>
                <c:ptCount val="16"/>
                <c:pt idx="0">
                  <c:v>2021</c:v>
                </c:pt>
                <c:pt idx="1">
                  <c:v>2020</c:v>
                </c:pt>
                <c:pt idx="2">
                  <c:v>2019</c:v>
                </c:pt>
                <c:pt idx="3">
                  <c:v>2018</c:v>
                </c:pt>
                <c:pt idx="4">
                  <c:v>2017</c:v>
                </c:pt>
                <c:pt idx="5">
                  <c:v>2016</c:v>
                </c:pt>
                <c:pt idx="6">
                  <c:v>2015</c:v>
                </c:pt>
                <c:pt idx="7">
                  <c:v>2014</c:v>
                </c:pt>
                <c:pt idx="8">
                  <c:v>2013</c:v>
                </c:pt>
                <c:pt idx="9">
                  <c:v>2012</c:v>
                </c:pt>
                <c:pt idx="10">
                  <c:v>2011</c:v>
                </c:pt>
                <c:pt idx="11">
                  <c:v>2010</c:v>
                </c:pt>
                <c:pt idx="12">
                  <c:v>2009</c:v>
                </c:pt>
                <c:pt idx="13">
                  <c:v>2008</c:v>
                </c:pt>
                <c:pt idx="14">
                  <c:v>2007</c:v>
                </c:pt>
                <c:pt idx="15">
                  <c:v>2006</c:v>
                </c:pt>
              </c:numCache>
            </c:numRef>
          </c:cat>
          <c:val>
            <c:numRef>
              <c:f>Deaths!$B$6:$Q$6</c:f>
              <c:numCache>
                <c:formatCode>#,##0</c:formatCode>
                <c:ptCount val="16"/>
                <c:pt idx="0">
                  <c:v>476</c:v>
                </c:pt>
                <c:pt idx="1">
                  <c:v>437</c:v>
                </c:pt>
                <c:pt idx="2">
                  <c:v>373</c:v>
                </c:pt>
                <c:pt idx="3">
                  <c:v>366</c:v>
                </c:pt>
                <c:pt idx="4">
                  <c:v>347</c:v>
                </c:pt>
                <c:pt idx="5">
                  <c:v>354</c:v>
                </c:pt>
                <c:pt idx="6">
                  <c:v>326</c:v>
                </c:pt>
                <c:pt idx="7">
                  <c:v>340</c:v>
                </c:pt>
                <c:pt idx="8">
                  <c:v>308</c:v>
                </c:pt>
                <c:pt idx="9">
                  <c:v>243</c:v>
                </c:pt>
                <c:pt idx="10">
                  <c:v>248</c:v>
                </c:pt>
                <c:pt idx="11">
                  <c:v>267</c:v>
                </c:pt>
                <c:pt idx="12">
                  <c:v>227</c:v>
                </c:pt>
                <c:pt idx="13">
                  <c:v>199</c:v>
                </c:pt>
                <c:pt idx="14">
                  <c:v>188</c:v>
                </c:pt>
                <c:pt idx="15">
                  <c:v>159</c:v>
                </c:pt>
              </c:numCache>
            </c:numRef>
          </c:val>
          <c:smooth val="0"/>
          <c:extLst>
            <c:ext xmlns:c16="http://schemas.microsoft.com/office/drawing/2014/chart" uri="{C3380CC4-5D6E-409C-BE32-E72D297353CC}">
              <c16:uniqueId val="{00000003-09E1-4B6C-9650-80939E93E824}"/>
            </c:ext>
          </c:extLst>
        </c:ser>
        <c:dLbls>
          <c:showLegendKey val="0"/>
          <c:showVal val="0"/>
          <c:showCatName val="0"/>
          <c:showSerName val="0"/>
          <c:showPercent val="0"/>
          <c:showBubbleSize val="0"/>
        </c:dLbls>
        <c:smooth val="0"/>
        <c:axId val="343975016"/>
        <c:axId val="343974032"/>
      </c:lineChart>
      <c:dateAx>
        <c:axId val="3439750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43974032"/>
        <c:crosses val="autoZero"/>
        <c:auto val="0"/>
        <c:lblOffset val="100"/>
        <c:baseTimeUnit val="days"/>
      </c:dateAx>
      <c:valAx>
        <c:axId val="343974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43975016"/>
        <c:crosses val="autoZero"/>
        <c:crossBetween val="between"/>
      </c:valAx>
      <c:spPr>
        <a:noFill/>
        <a:ln>
          <a:noFill/>
        </a:ln>
        <a:effectLst/>
      </c:spPr>
    </c:plotArea>
    <c:legend>
      <c:legendPos val="b"/>
      <c:layout>
        <c:manualLayout>
          <c:xMode val="edge"/>
          <c:yMode val="edge"/>
          <c:x val="4.54033413121359E-2"/>
          <c:y val="5.1276361910629696E-2"/>
          <c:w val="0.68728487330513055"/>
          <c:h val="0.121315576943891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Tx!$C$11</c:f>
              <c:strCache>
                <c:ptCount val="1"/>
                <c:pt idx="0">
                  <c:v>Total (%)</c:v>
                </c:pt>
              </c:strCache>
            </c:strRef>
          </c:tx>
          <c:spPr>
            <a:solidFill>
              <a:schemeClr val="accent2"/>
            </a:solidFill>
            <a:ln>
              <a:noFill/>
            </a:ln>
            <a:effectLst/>
          </c:spPr>
          <c:invertIfNegative val="0"/>
          <c:cat>
            <c:strRef>
              <c:f>Tx!$A$13:$A$28</c:f>
              <c:strCache>
                <c:ptCount val="16"/>
                <c:pt idx="0">
                  <c:v>2005-06</c:v>
                </c:pt>
                <c:pt idx="1">
                  <c:v>2006-07</c:v>
                </c:pt>
                <c:pt idx="2">
                  <c:v>2007-08</c:v>
                </c:pt>
                <c:pt idx="3">
                  <c:v>2008-09</c:v>
                </c:pt>
                <c:pt idx="4">
                  <c:v>2009-10</c:v>
                </c:pt>
                <c:pt idx="5">
                  <c:v>2010-11</c:v>
                </c:pt>
                <c:pt idx="6">
                  <c:v>2011-12</c:v>
                </c:pt>
                <c:pt idx="7">
                  <c:v>2012-13</c:v>
                </c:pt>
                <c:pt idx="8">
                  <c:v>2013-14</c:v>
                </c:pt>
                <c:pt idx="9">
                  <c:v>2014-15</c:v>
                </c:pt>
                <c:pt idx="10">
                  <c:v>2015-16</c:v>
                </c:pt>
                <c:pt idx="11">
                  <c:v>2016-17</c:v>
                </c:pt>
                <c:pt idx="12">
                  <c:v>2017-18</c:v>
                </c:pt>
                <c:pt idx="13">
                  <c:v>2018-19</c:v>
                </c:pt>
                <c:pt idx="14">
                  <c:v>2019-20</c:v>
                </c:pt>
                <c:pt idx="15">
                  <c:v>2020-21</c:v>
                </c:pt>
              </c:strCache>
            </c:strRef>
          </c:cat>
          <c:val>
            <c:numRef>
              <c:f>Tx!$C$13:$C$28</c:f>
              <c:numCache>
                <c:formatCode>General</c:formatCode>
                <c:ptCount val="16"/>
                <c:pt idx="0">
                  <c:v>6.6</c:v>
                </c:pt>
                <c:pt idx="1">
                  <c:v>6.7</c:v>
                </c:pt>
                <c:pt idx="2">
                  <c:v>6.4</c:v>
                </c:pt>
                <c:pt idx="3">
                  <c:v>5.8</c:v>
                </c:pt>
                <c:pt idx="4">
                  <c:v>5.4</c:v>
                </c:pt>
                <c:pt idx="5">
                  <c:v>5</c:v>
                </c:pt>
                <c:pt idx="6">
                  <c:v>4.8</c:v>
                </c:pt>
                <c:pt idx="7">
                  <c:v>4.3</c:v>
                </c:pt>
                <c:pt idx="8">
                  <c:v>3.9</c:v>
                </c:pt>
                <c:pt idx="9">
                  <c:v>4</c:v>
                </c:pt>
                <c:pt idx="10">
                  <c:v>3.9</c:v>
                </c:pt>
                <c:pt idx="11">
                  <c:v>3.6</c:v>
                </c:pt>
                <c:pt idx="12">
                  <c:v>3.2</c:v>
                </c:pt>
                <c:pt idx="13">
                  <c:v>3</c:v>
                </c:pt>
                <c:pt idx="14">
                  <c:v>3.1</c:v>
                </c:pt>
                <c:pt idx="15">
                  <c:v>3.3</c:v>
                </c:pt>
              </c:numCache>
            </c:numRef>
          </c:val>
          <c:extLst>
            <c:ext xmlns:c16="http://schemas.microsoft.com/office/drawing/2014/chart" uri="{C3380CC4-5D6E-409C-BE32-E72D297353CC}">
              <c16:uniqueId val="{00000000-D59A-4B5B-9EE6-CA8CDFBF8857}"/>
            </c:ext>
          </c:extLst>
        </c:ser>
        <c:dLbls>
          <c:showLegendKey val="0"/>
          <c:showVal val="0"/>
          <c:showCatName val="0"/>
          <c:showSerName val="0"/>
          <c:showPercent val="0"/>
          <c:showBubbleSize val="0"/>
        </c:dLbls>
        <c:gapWidth val="219"/>
        <c:overlap val="-27"/>
        <c:axId val="305107008"/>
        <c:axId val="305107336"/>
      </c:barChart>
      <c:catAx>
        <c:axId val="305107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05107336"/>
        <c:crosses val="autoZero"/>
        <c:auto val="1"/>
        <c:lblAlgn val="ctr"/>
        <c:lblOffset val="100"/>
        <c:noMultiLvlLbl val="0"/>
      </c:catAx>
      <c:valAx>
        <c:axId val="3051073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05107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C7F4BC-6294-41EB-8D17-25DAADDE83AF}" type="datetimeFigureOut">
              <a:rPr lang="en-GB" smtClean="0"/>
              <a:t>18/08/2022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E2B9C3-CF44-4392-BB1A-7A15BD7DB0C9}" type="slidenum">
              <a:rPr lang="en-GB" smtClean="0"/>
              <a:t>‹#›</a:t>
            </a:fld>
            <a:endParaRPr lang="en-GB"/>
          </a:p>
        </p:txBody>
      </p:sp>
    </p:spTree>
    <p:extLst>
      <p:ext uri="{BB962C8B-B14F-4D97-AF65-F5344CB8AC3E}">
        <p14:creationId xmlns:p14="http://schemas.microsoft.com/office/powerpoint/2010/main" val="152190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C676B2-F24C-455B-A0FE-DDE7C0C01D9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9955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EE2B9C3-CF44-4392-BB1A-7A15BD7DB0C9}" type="slidenum">
              <a:rPr lang="en-GB" smtClean="0"/>
              <a:t>6</a:t>
            </a:fld>
            <a:endParaRPr lang="en-GB"/>
          </a:p>
        </p:txBody>
      </p:sp>
    </p:spTree>
    <p:extLst>
      <p:ext uri="{BB962C8B-B14F-4D97-AF65-F5344CB8AC3E}">
        <p14:creationId xmlns:p14="http://schemas.microsoft.com/office/powerpoint/2010/main" val="95228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7629E-602F-46CE-848E-156D54E4A8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BC0A20C-5835-4638-B0A9-5C527853EC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4F54397-7624-438A-BEBB-05873F550D7A}"/>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5" name="Footer Placeholder 4">
            <a:extLst>
              <a:ext uri="{FF2B5EF4-FFF2-40B4-BE49-F238E27FC236}">
                <a16:creationId xmlns:a16="http://schemas.microsoft.com/office/drawing/2014/main" id="{818CE298-C76A-4697-968D-EA49D12434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9719E4-4A3C-491F-B6AA-E0D96F5A8150}"/>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3220722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D04DB-E880-42EA-B333-08F26A48723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BC7DFF0-6D4D-4F20-84FD-F025D1F571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2EBB96-92F4-4736-BC41-5235D1E19B41}"/>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5" name="Footer Placeholder 4">
            <a:extLst>
              <a:ext uri="{FF2B5EF4-FFF2-40B4-BE49-F238E27FC236}">
                <a16:creationId xmlns:a16="http://schemas.microsoft.com/office/drawing/2014/main" id="{BEFFC40D-7C15-473A-80D3-92830B49B5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4AE92C-32BD-418C-95FB-9B1861DBCA7B}"/>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2986543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0E901D-16D1-4A40-A4CE-801E649D9D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F12A16-6AEA-4B64-B572-0D6B8B485A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A6FFEE-FADE-4445-9D76-0E3BAC0CC229}"/>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5" name="Footer Placeholder 4">
            <a:extLst>
              <a:ext uri="{FF2B5EF4-FFF2-40B4-BE49-F238E27FC236}">
                <a16:creationId xmlns:a16="http://schemas.microsoft.com/office/drawing/2014/main" id="{7086A5EF-343B-42ED-A951-097C166BA0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4A4116-D52D-4445-B88A-5EBB25344B04}"/>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836208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Cover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5BD3F4-D768-43C8-BBC2-CF998C2D5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930374" y="2549668"/>
            <a:ext cx="9144000" cy="563231"/>
          </a:xfrm>
        </p:spPr>
        <p:txBody>
          <a:bodyPr anchor="t" anchorCtr="0">
            <a:spAutoFit/>
          </a:bodyPr>
          <a:lstStyle>
            <a:lvl1pPr algn="l">
              <a:defRPr sz="3400" b="1">
                <a:latin typeface="Arial" panose="020B0604020202020204" pitchFamily="34" charset="0"/>
                <a:cs typeface="Arial" panose="020B0604020202020204" pitchFamily="34" charset="0"/>
              </a:defRPr>
            </a:lvl1pPr>
          </a:lstStyle>
          <a:p>
            <a:r>
              <a:rPr lang="en-US"/>
              <a:t>Click to edit Presentation Heading style</a:t>
            </a:r>
            <a:endParaRPr lang="en-GB"/>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930374" y="4156220"/>
            <a:ext cx="9144000" cy="369332"/>
          </a:xfrm>
        </p:spPr>
        <p:txBody>
          <a:bodyPr>
            <a:sp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Presented by/Sub-heading style</a:t>
            </a:r>
            <a:endParaRPr lang="en-GB"/>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930275" y="5671367"/>
            <a:ext cx="4057650" cy="286232"/>
          </a:xfrm>
        </p:spPr>
        <p:txBody>
          <a:bodyPr anchor="b" anchorCtr="0">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Published DD Month YYYY</a:t>
            </a:r>
          </a:p>
        </p:txBody>
      </p:sp>
      <p:pic>
        <p:nvPicPr>
          <p:cNvPr id="5" name="Picture 4">
            <a:extLst>
              <a:ext uri="{FF2B5EF4-FFF2-40B4-BE49-F238E27FC236}">
                <a16:creationId xmlns:a16="http://schemas.microsoft.com/office/drawing/2014/main" id="{873076E1-79A4-46B4-8E65-9C656DB7429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7340" y="543894"/>
            <a:ext cx="1628811" cy="1056324"/>
          </a:xfrm>
          <a:prstGeom prst="rect">
            <a:avLst/>
          </a:prstGeom>
          <a:solidFill>
            <a:schemeClr val="bg1"/>
          </a:solidFill>
        </p:spPr>
      </p:pic>
    </p:spTree>
    <p:extLst>
      <p:ext uri="{BB962C8B-B14F-4D97-AF65-F5344CB8AC3E}">
        <p14:creationId xmlns:p14="http://schemas.microsoft.com/office/powerpoint/2010/main" val="3432380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Cover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5BD3F4-D768-43C8-BBC2-CF998C2D5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930374" y="2549668"/>
            <a:ext cx="9144000" cy="563231"/>
          </a:xfrm>
        </p:spPr>
        <p:txBody>
          <a:bodyPr anchor="t" anchorCtr="0">
            <a:spAutoFit/>
          </a:bodyPr>
          <a:lstStyle>
            <a:lvl1pPr algn="l">
              <a:defRPr sz="3400" b="1">
                <a:latin typeface="Arial" panose="020B0604020202020204" pitchFamily="34" charset="0"/>
                <a:cs typeface="Arial" panose="020B0604020202020204" pitchFamily="34" charset="0"/>
              </a:defRPr>
            </a:lvl1pPr>
          </a:lstStyle>
          <a:p>
            <a:r>
              <a:rPr lang="en-US" dirty="0"/>
              <a:t>Click to edit Presentation Heading style</a:t>
            </a:r>
            <a:endParaRPr lang="en-GB" dirty="0"/>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930374" y="4156220"/>
            <a:ext cx="9144000" cy="369332"/>
          </a:xfrm>
        </p:spPr>
        <p:txBody>
          <a:bodyPr>
            <a:sp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Presented by/Sub-heading style</a:t>
            </a:r>
            <a:endParaRPr lang="en-GB" dirty="0"/>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930275" y="5671367"/>
            <a:ext cx="4057650" cy="286232"/>
          </a:xfrm>
        </p:spPr>
        <p:txBody>
          <a:bodyPr anchor="b" anchorCtr="0">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Published DD Month YYYY</a:t>
            </a:r>
          </a:p>
        </p:txBody>
      </p:sp>
      <p:pic>
        <p:nvPicPr>
          <p:cNvPr id="5" name="Picture 4">
            <a:extLst>
              <a:ext uri="{FF2B5EF4-FFF2-40B4-BE49-F238E27FC236}">
                <a16:creationId xmlns:a16="http://schemas.microsoft.com/office/drawing/2014/main" id="{873076E1-79A4-46B4-8E65-9C656DB7429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7340" y="543894"/>
            <a:ext cx="1628811" cy="1056324"/>
          </a:xfrm>
          <a:prstGeom prst="rect">
            <a:avLst/>
          </a:prstGeom>
          <a:solidFill>
            <a:schemeClr val="bg1"/>
          </a:solidFill>
        </p:spPr>
      </p:pic>
    </p:spTree>
    <p:extLst>
      <p:ext uri="{BB962C8B-B14F-4D97-AF65-F5344CB8AC3E}">
        <p14:creationId xmlns:p14="http://schemas.microsoft.com/office/powerpoint/2010/main" val="1842400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4C83D81-04CB-4893-9BFB-986BF0E2655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pic>
        <p:nvPicPr>
          <p:cNvPr id="10" name="Picture 9">
            <a:extLst>
              <a:ext uri="{FF2B5EF4-FFF2-40B4-BE49-F238E27FC236}">
                <a16:creationId xmlns:a16="http://schemas.microsoft.com/office/drawing/2014/main" id="{1D3C58E4-84A1-4EE7-BED2-A7D78CB71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1243620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901278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A56A6B2-45CE-47D3-ADDB-BD31EA1119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0ED93AC6-2F50-4B91-B6DD-840E6B04BBBF}"/>
              </a:ext>
            </a:extLst>
          </p:cNvPr>
          <p:cNvSpPr>
            <a:spLocks noGrp="1"/>
          </p:cNvSpPr>
          <p:nvPr>
            <p:ph type="title" hasCustomPrompt="1"/>
          </p:nvPr>
        </p:nvSpPr>
        <p:spPr>
          <a:xfrm>
            <a:off x="831850" y="2587192"/>
            <a:ext cx="10515600" cy="590931"/>
          </a:xfrm>
        </p:spPr>
        <p:txBody>
          <a:bodyPr anchor="t" anchorCtr="0">
            <a:spAutoFit/>
          </a:bodyPr>
          <a:lstStyle>
            <a:lvl1pPr>
              <a:defRPr sz="3600" b="1"/>
            </a:lvl1pPr>
          </a:lstStyle>
          <a:p>
            <a:r>
              <a:rPr lang="en-US" dirty="0"/>
              <a:t>Section heading</a:t>
            </a:r>
            <a:endParaRPr lang="en-GB" dirty="0"/>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831850" y="3789940"/>
            <a:ext cx="10515600" cy="369332"/>
          </a:xfrm>
        </p:spPr>
        <p:txBody>
          <a:bodyPr>
            <a:spAutoFit/>
          </a:bodyPr>
          <a:lstStyle>
            <a:lvl1pPr marL="0" indent="0">
              <a:buNone/>
              <a:defRPr sz="20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Sub-heading</a:t>
            </a:r>
          </a:p>
        </p:txBody>
      </p:sp>
    </p:spTree>
    <p:extLst>
      <p:ext uri="{BB962C8B-B14F-4D97-AF65-F5344CB8AC3E}">
        <p14:creationId xmlns:p14="http://schemas.microsoft.com/office/powerpoint/2010/main" val="41808076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041E873-0E11-44B1-8E1D-3939D1CB99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10" name="AutoShape 3">
            <a:extLst>
              <a:ext uri="{FF2B5EF4-FFF2-40B4-BE49-F238E27FC236}">
                <a16:creationId xmlns:a16="http://schemas.microsoft.com/office/drawing/2014/main" id="{4FAAD646-2462-41CA-AE4B-76753CEDFF52}"/>
              </a:ext>
            </a:extLst>
          </p:cNvPr>
          <p:cNvSpPr>
            <a:spLocks noChangeAspect="1" noChangeArrowheads="1" noTextEdit="1"/>
          </p:cNvSpPr>
          <p:nvPr userDrawn="1"/>
        </p:nvSpPr>
        <p:spPr bwMode="auto">
          <a:xfrm>
            <a:off x="0" y="0"/>
            <a:ext cx="12150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Large text page</a:t>
            </a:r>
          </a:p>
        </p:txBody>
      </p:sp>
      <p:sp>
        <p:nvSpPr>
          <p:cNvPr id="5" name="Footer Placeholder 4">
            <a:extLst>
              <a:ext uri="{FF2B5EF4-FFF2-40B4-BE49-F238E27FC236}">
                <a16:creationId xmlns:a16="http://schemas.microsoft.com/office/drawing/2014/main" id="{3939CF87-BF69-4238-8BAD-CEB980FB9F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E01D87-EBA9-4116-8E30-46E256527195}"/>
              </a:ext>
            </a:extLst>
          </p:cNvPr>
          <p:cNvSpPr>
            <a:spLocks noGrp="1"/>
          </p:cNvSpPr>
          <p:nvPr>
            <p:ph type="sldNum" sz="quarter" idx="12"/>
          </p:nvPr>
        </p:nvSpPr>
        <p:spPr/>
        <p:txBody>
          <a:bodyPr/>
          <a:lstStyle/>
          <a:p>
            <a:fld id="{06A44ADC-FBC0-4698-B0EC-1AD4A4060383}" type="slidenum">
              <a:rPr lang="en-GB" smtClean="0"/>
              <a:t>‹#›</a:t>
            </a:fld>
            <a:endParaRPr lang="en-GB"/>
          </a:p>
        </p:txBody>
      </p:sp>
      <p:sp>
        <p:nvSpPr>
          <p:cNvPr id="9" name="Rectangle: Diagonal Corners Rounded 8">
            <a:extLst>
              <a:ext uri="{FF2B5EF4-FFF2-40B4-BE49-F238E27FC236}">
                <a16:creationId xmlns:a16="http://schemas.microsoft.com/office/drawing/2014/main" id="{9C8A0FD4-F699-4BB5-A3C8-3A511F41233C}"/>
              </a:ext>
            </a:extLst>
          </p:cNvPr>
          <p:cNvSpPr/>
          <p:nvPr userDrawn="1"/>
        </p:nvSpPr>
        <p:spPr>
          <a:xfrm flipH="1">
            <a:off x="543561" y="553338"/>
            <a:ext cx="11095443" cy="5390262"/>
          </a:xfrm>
          <a:prstGeom prst="round2DiagRect">
            <a:avLst/>
          </a:prstGeom>
          <a:noFill/>
          <a:ln w="2286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dirty="0">
              <a:solidFill>
                <a:schemeClr val="tx1"/>
              </a:solidFill>
            </a:endParaRPr>
          </a:p>
        </p:txBody>
      </p:sp>
      <p:pic>
        <p:nvPicPr>
          <p:cNvPr id="8" name="Picture 7">
            <a:extLst>
              <a:ext uri="{FF2B5EF4-FFF2-40B4-BE49-F238E27FC236}">
                <a16:creationId xmlns:a16="http://schemas.microsoft.com/office/drawing/2014/main" id="{24271249-A6E6-4E1D-BF38-9B55039C067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36599971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CFA8AA-1F36-4E3C-977C-A7C918EE02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8982F404-A628-4163-A67A-017625A1F1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6CC20F-2520-4988-AFE4-EBE97F23EF9C}"/>
              </a:ext>
            </a:extLst>
          </p:cNvPr>
          <p:cNvSpPr>
            <a:spLocks noGrp="1"/>
          </p:cNvSpPr>
          <p:nvPr>
            <p:ph sz="half" idx="1" hasCustomPrompt="1"/>
          </p:nvPr>
        </p:nvSpPr>
        <p:spPr>
          <a:xfrm>
            <a:off x="360000"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4" name="Content Placeholder 3">
            <a:extLst>
              <a:ext uri="{FF2B5EF4-FFF2-40B4-BE49-F238E27FC236}">
                <a16:creationId xmlns:a16="http://schemas.microsoft.com/office/drawing/2014/main" id="{2ABA3220-04BF-4C22-9F1D-EA71CB2E4D12}"/>
              </a:ext>
            </a:extLst>
          </p:cNvPr>
          <p:cNvSpPr>
            <a:spLocks noGrp="1"/>
          </p:cNvSpPr>
          <p:nvPr>
            <p:ph sz="half" idx="2" hasCustomPrompt="1"/>
          </p:nvPr>
        </p:nvSpPr>
        <p:spPr>
          <a:xfrm>
            <a:off x="6224072"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6" name="Footer Placeholder 5">
            <a:extLst>
              <a:ext uri="{FF2B5EF4-FFF2-40B4-BE49-F238E27FC236}">
                <a16:creationId xmlns:a16="http://schemas.microsoft.com/office/drawing/2014/main" id="{D69C2192-61D5-4EB8-AAF7-C62287CE3E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E3B638-8AEF-4744-AF26-A06733AEBCD1}"/>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9" name="Picture 8">
            <a:extLst>
              <a:ext uri="{FF2B5EF4-FFF2-40B4-BE49-F238E27FC236}">
                <a16:creationId xmlns:a16="http://schemas.microsoft.com/office/drawing/2014/main" id="{BCB9B26A-6FAE-4CD8-BB5B-6DDE25F439E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14796497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3238306-4959-4D7E-824A-5FCB2D3855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3F56CF47-9317-4BCB-B768-6FAFA244E835}"/>
              </a:ext>
            </a:extLst>
          </p:cNvPr>
          <p:cNvSpPr>
            <a:spLocks noGrp="1"/>
          </p:cNvSpPr>
          <p:nvPr>
            <p:ph type="title"/>
          </p:nvPr>
        </p:nvSpPr>
        <p:spPr>
          <a:xfrm>
            <a:off x="360000" y="360000"/>
            <a:ext cx="11444072" cy="904436"/>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8EE0031-2A64-4B9F-9549-581805ECA54B}"/>
              </a:ext>
            </a:extLst>
          </p:cNvPr>
          <p:cNvSpPr>
            <a:spLocks noGrp="1"/>
          </p:cNvSpPr>
          <p:nvPr>
            <p:ph type="body" idx="1"/>
          </p:nvPr>
        </p:nvSpPr>
        <p:spPr>
          <a:xfrm>
            <a:off x="368514"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0C07EE-CCB7-404E-8CA0-28E7EADD4352}"/>
              </a:ext>
            </a:extLst>
          </p:cNvPr>
          <p:cNvSpPr>
            <a:spLocks noGrp="1"/>
          </p:cNvSpPr>
          <p:nvPr>
            <p:ph sz="half" idx="2" hasCustomPrompt="1"/>
          </p:nvPr>
        </p:nvSpPr>
        <p:spPr>
          <a:xfrm>
            <a:off x="368514"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Text Placeholder 4">
            <a:extLst>
              <a:ext uri="{FF2B5EF4-FFF2-40B4-BE49-F238E27FC236}">
                <a16:creationId xmlns:a16="http://schemas.microsoft.com/office/drawing/2014/main" id="{164D9511-94F7-4D8A-B308-9F45F8C31020}"/>
              </a:ext>
            </a:extLst>
          </p:cNvPr>
          <p:cNvSpPr>
            <a:spLocks noGrp="1"/>
          </p:cNvSpPr>
          <p:nvPr>
            <p:ph type="body" sz="quarter" idx="3"/>
          </p:nvPr>
        </p:nvSpPr>
        <p:spPr>
          <a:xfrm>
            <a:off x="6224072"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4B37DB-BE92-439C-B307-B67909DBB68B}"/>
              </a:ext>
            </a:extLst>
          </p:cNvPr>
          <p:cNvSpPr>
            <a:spLocks noGrp="1"/>
          </p:cNvSpPr>
          <p:nvPr>
            <p:ph sz="quarter" idx="4" hasCustomPrompt="1"/>
          </p:nvPr>
        </p:nvSpPr>
        <p:spPr>
          <a:xfrm>
            <a:off x="6224072"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8" name="Footer Placeholder 7">
            <a:extLst>
              <a:ext uri="{FF2B5EF4-FFF2-40B4-BE49-F238E27FC236}">
                <a16:creationId xmlns:a16="http://schemas.microsoft.com/office/drawing/2014/main" id="{BF22FB8E-C592-4C15-8B2B-5B8ADAC8C7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C3D43E-BF05-4A08-83EC-42885B455129}"/>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11" name="Picture 10">
            <a:extLst>
              <a:ext uri="{FF2B5EF4-FFF2-40B4-BE49-F238E27FC236}">
                <a16:creationId xmlns:a16="http://schemas.microsoft.com/office/drawing/2014/main" id="{6BDEC63E-2A54-43A9-B167-8E8069CE003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1039136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22DEF-3916-40DB-9E3B-FBD24BE6AF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973AD4-ADCB-4703-AE06-4361442CFA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286E7A-0D54-448E-8140-44886B7A03DA}"/>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5" name="Footer Placeholder 4">
            <a:extLst>
              <a:ext uri="{FF2B5EF4-FFF2-40B4-BE49-F238E27FC236}">
                <a16:creationId xmlns:a16="http://schemas.microsoft.com/office/drawing/2014/main" id="{E8902CEC-BB70-416B-9C6C-094487415C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744076-4233-45FF-8952-EA27AF32AB90}"/>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19518152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5ED54B9-F2A7-4FFF-9D77-5DA942986D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462557C2-113E-4A34-8911-A50E353E9CE5}"/>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4BFBCE85-97F0-4F9A-BD88-99ECA8B51C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D4E44F-BFBB-4DDD-863B-D41AF6EB9041}"/>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7" name="Picture 6">
            <a:extLst>
              <a:ext uri="{FF2B5EF4-FFF2-40B4-BE49-F238E27FC236}">
                <a16:creationId xmlns:a16="http://schemas.microsoft.com/office/drawing/2014/main" id="{D24786D0-5809-43D2-B13B-E5FA451081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628460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946B4A-3069-4ED3-99CC-607B68B7BC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3" name="Footer Placeholder 2">
            <a:extLst>
              <a:ext uri="{FF2B5EF4-FFF2-40B4-BE49-F238E27FC236}">
                <a16:creationId xmlns:a16="http://schemas.microsoft.com/office/drawing/2014/main" id="{2383A5B5-FA1A-41C9-AE10-1940D02DA5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70FA1E2-41C9-4717-9C40-A65437125E44}"/>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6" name="Picture 5">
            <a:extLst>
              <a:ext uri="{FF2B5EF4-FFF2-40B4-BE49-F238E27FC236}">
                <a16:creationId xmlns:a16="http://schemas.microsoft.com/office/drawing/2014/main" id="{9ED1185A-5D30-4C4F-8D3F-9422ECD8DF1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9581409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3CCBF63-BE77-47F7-BC2C-2060A83C7E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9BD00B1E-7CC5-4A29-9FDA-CA9B202B5F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A8D207-F256-473F-8ACD-7992ADD82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9864E7-4D70-4211-A41C-CD2456D5D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B64C231D-00C0-4BA4-8EC1-A2C808CE32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A8E4A4-9320-483B-B798-ADCC1CC29F5B}"/>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9" name="Picture 8">
            <a:extLst>
              <a:ext uri="{FF2B5EF4-FFF2-40B4-BE49-F238E27FC236}">
                <a16:creationId xmlns:a16="http://schemas.microsoft.com/office/drawing/2014/main" id="{BA01495D-38F5-45F5-8260-AF9650168DA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7097910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3104CED-FCA3-43E9-B6F2-789E2D8FB3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2B846B65-0149-4100-B804-D2C789D96D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46C89B-BCF7-4515-83E9-A3C71E9652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D143B3E4-DD4B-4F60-B675-7EE726FC7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05A4386-6EBC-49F7-B127-B0EBBFF212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02BCA2-9676-4B81-BB26-14FE059270C7}"/>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9" name="Picture 8">
            <a:extLst>
              <a:ext uri="{FF2B5EF4-FFF2-40B4-BE49-F238E27FC236}">
                <a16:creationId xmlns:a16="http://schemas.microsoft.com/office/drawing/2014/main" id="{76896919-0EAE-4945-AFCE-CD010C6901B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42580996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8C2908A-0CFB-4A42-876D-A00D9532EE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75CF6847-70BD-4D90-B4D7-F865C7C9D9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C9E28C-4E16-4B39-B317-EACADEF607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AC158A1F-8F81-4146-95DA-CEF409E4CE1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8FB3909-B62E-4B51-9259-87A8A02A1010}"/>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8" name="Picture 7">
            <a:extLst>
              <a:ext uri="{FF2B5EF4-FFF2-40B4-BE49-F238E27FC236}">
                <a16:creationId xmlns:a16="http://schemas.microsoft.com/office/drawing/2014/main" id="{CAF3E44F-BB29-42BE-9059-C32004F90EA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9411916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42DCAB3-0E0A-4629-AB94-975F98601F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Vertical Title 1">
            <a:extLst>
              <a:ext uri="{FF2B5EF4-FFF2-40B4-BE49-F238E27FC236}">
                <a16:creationId xmlns:a16="http://schemas.microsoft.com/office/drawing/2014/main" id="{C3E0E009-FA67-4DB0-9941-4B016B5404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6841E8-6B80-423A-957E-5BF4233842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40EBF63B-FEF9-4C03-9300-380CF7AC07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3D3F4-F8DF-4316-93E5-D3A857F77CFE}"/>
              </a:ext>
            </a:extLst>
          </p:cNvPr>
          <p:cNvSpPr>
            <a:spLocks noGrp="1"/>
          </p:cNvSpPr>
          <p:nvPr>
            <p:ph type="sldNum" sz="quarter" idx="12"/>
          </p:nvPr>
        </p:nvSpPr>
        <p:spPr/>
        <p:txBody>
          <a:bodyPr/>
          <a:lstStyle/>
          <a:p>
            <a:fld id="{06A44ADC-FBC0-4698-B0EC-1AD4A4060383}" type="slidenum">
              <a:rPr lang="en-GB" smtClean="0"/>
              <a:t>‹#›</a:t>
            </a:fld>
            <a:endParaRPr lang="en-GB"/>
          </a:p>
        </p:txBody>
      </p:sp>
      <p:pic>
        <p:nvPicPr>
          <p:cNvPr id="8" name="Picture 7">
            <a:extLst>
              <a:ext uri="{FF2B5EF4-FFF2-40B4-BE49-F238E27FC236}">
                <a16:creationId xmlns:a16="http://schemas.microsoft.com/office/drawing/2014/main" id="{C52B163B-D380-420A-B774-484E5F4A06E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69132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D1DCB-8595-466D-91F9-A3A35B4C0BDA}"/>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D6172557-3AB6-4C0C-B165-4709B366FBCA}"/>
              </a:ext>
            </a:extLst>
          </p:cNvPr>
          <p:cNvSpPr>
            <a:spLocks noGrp="1"/>
          </p:cNvSpPr>
          <p:nvPr>
            <p:ph type="ftr" sz="quarter" idx="10"/>
          </p:nvPr>
        </p:nvSpPr>
        <p:spPr/>
        <p:txBody>
          <a:bodyPr/>
          <a:lstStyle/>
          <a:p>
            <a:endParaRPr lang="en-GB" dirty="0"/>
          </a:p>
        </p:txBody>
      </p:sp>
      <p:sp>
        <p:nvSpPr>
          <p:cNvPr id="4" name="Slide Number Placeholder 3">
            <a:extLst>
              <a:ext uri="{FF2B5EF4-FFF2-40B4-BE49-F238E27FC236}">
                <a16:creationId xmlns:a16="http://schemas.microsoft.com/office/drawing/2014/main" id="{E8328C0B-08E4-4375-BF6C-4AD2EA212295}"/>
              </a:ext>
            </a:extLst>
          </p:cNvPr>
          <p:cNvSpPr>
            <a:spLocks noGrp="1"/>
          </p:cNvSpPr>
          <p:nvPr>
            <p:ph type="sldNum" sz="quarter" idx="11"/>
          </p:nvPr>
        </p:nvSpPr>
        <p:spPr/>
        <p:txBody>
          <a:bodyPr/>
          <a:lstStyle/>
          <a:p>
            <a:fld id="{06A44ADC-FBC0-4698-B0EC-1AD4A4060383}" type="slidenum">
              <a:rPr lang="en-GB" smtClean="0"/>
              <a:t>‹#›</a:t>
            </a:fld>
            <a:endParaRPr lang="en-GB" dirty="0"/>
          </a:p>
        </p:txBody>
      </p:sp>
    </p:spTree>
    <p:extLst>
      <p:ext uri="{BB962C8B-B14F-4D97-AF65-F5344CB8AC3E}">
        <p14:creationId xmlns:p14="http://schemas.microsoft.com/office/powerpoint/2010/main" val="31913489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1_Title page">
    <p:bg>
      <p:bgPr>
        <a:solidFill>
          <a:srgbClr val="FFFBEB"/>
        </a:solidFill>
        <a:effectLst/>
      </p:bgPr>
    </p:bg>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6B6993FF-005E-4D25-A3C3-E79278D0D407}"/>
              </a:ext>
            </a:extLst>
          </p:cNvPr>
          <p:cNvSpPr/>
          <p:nvPr/>
        </p:nvSpPr>
        <p:spPr>
          <a:xfrm flipV="1">
            <a:off x="522515" y="2004602"/>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dirty="0">
              <a:solidFill>
                <a:srgbClr val="FFFFFF"/>
              </a:solidFill>
              <a:uFillTx/>
              <a:latin typeface="Arial"/>
            </a:endParaRPr>
          </a:p>
        </p:txBody>
      </p:sp>
      <p:pic>
        <p:nvPicPr>
          <p:cNvPr id="7" name="Picture 6">
            <a:extLst>
              <a:ext uri="{FF2B5EF4-FFF2-40B4-BE49-F238E27FC236}">
                <a16:creationId xmlns:a16="http://schemas.microsoft.com/office/drawing/2014/main" id="{3815279F-6C9F-4A37-B0A4-D9C967D104D1}"/>
              </a:ext>
            </a:extLst>
          </p:cNvPr>
          <p:cNvPicPr>
            <a:picLocks noChangeAspect="1"/>
          </p:cNvPicPr>
          <p:nvPr userDrawn="1"/>
        </p:nvPicPr>
        <p:blipFill>
          <a:blip r:embed="rId2"/>
          <a:stretch>
            <a:fillRect/>
          </a:stretch>
        </p:blipFill>
        <p:spPr>
          <a:xfrm>
            <a:off x="7784154" y="1258064"/>
            <a:ext cx="495300" cy="247650"/>
          </a:xfrm>
          <a:prstGeom prst="rect">
            <a:avLst/>
          </a:prstGeom>
        </p:spPr>
      </p:pic>
      <p:sp>
        <p:nvSpPr>
          <p:cNvPr id="9" name="Slide Number Placeholder 2">
            <a:extLst>
              <a:ext uri="{FF2B5EF4-FFF2-40B4-BE49-F238E27FC236}">
                <a16:creationId xmlns:a16="http://schemas.microsoft.com/office/drawing/2014/main" id="{459DB0EF-E50A-4A80-8617-483FDB819953}"/>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pPr lvl="0"/>
            <a:fld id="{C2B15A99-32D5-48D2-9AB1-A17973B7257B}" type="slidenum">
              <a:t>‹#›</a:t>
            </a:fld>
            <a:endParaRPr lang="en-GB"/>
          </a:p>
        </p:txBody>
      </p:sp>
      <p:pic>
        <p:nvPicPr>
          <p:cNvPr id="11" name="Picture 10">
            <a:extLst>
              <a:ext uri="{FF2B5EF4-FFF2-40B4-BE49-F238E27FC236}">
                <a16:creationId xmlns:a16="http://schemas.microsoft.com/office/drawing/2014/main" id="{00BB0CF2-B423-4F3C-A587-D6AAC72112A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22515" y="362504"/>
            <a:ext cx="1918844" cy="1244417"/>
          </a:xfrm>
          <a:prstGeom prst="rect">
            <a:avLst/>
          </a:prstGeom>
          <a:solidFill>
            <a:srgbClr val="FFFBEB"/>
          </a:solidFill>
        </p:spPr>
      </p:pic>
    </p:spTree>
    <p:extLst>
      <p:ext uri="{BB962C8B-B14F-4D97-AF65-F5344CB8AC3E}">
        <p14:creationId xmlns:p14="http://schemas.microsoft.com/office/powerpoint/2010/main" val="4218748264"/>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DHSC heading &amp; text">
    <p:bg>
      <p:bgPr>
        <a:solidFill>
          <a:srgbClr val="FFFBEB"/>
        </a:solidFill>
        <a:effectLst/>
      </p:bgPr>
    </p:bg>
    <p:spTree>
      <p:nvGrpSpPr>
        <p:cNvPr id="1" name=""/>
        <p:cNvGrpSpPr/>
        <p:nvPr/>
      </p:nvGrpSpPr>
      <p:grpSpPr>
        <a:xfrm>
          <a:off x="0" y="0"/>
          <a:ext cx="0" cy="0"/>
          <a:chOff x="0" y="0"/>
          <a:chExt cx="0" cy="0"/>
        </a:xfrm>
      </p:grpSpPr>
      <p:pic>
        <p:nvPicPr>
          <p:cNvPr id="11" name="Picture 8">
            <a:extLst>
              <a:ext uri="{FF2B5EF4-FFF2-40B4-BE49-F238E27FC236}">
                <a16:creationId xmlns:a16="http://schemas.microsoft.com/office/drawing/2014/main" id="{F5309773-F1F7-46DF-B2D1-D3B0BA48C821}"/>
              </a:ext>
            </a:extLst>
          </p:cNvPr>
          <p:cNvPicPr>
            <a:picLocks noChangeAspect="1"/>
          </p:cNvPicPr>
          <p:nvPr userDrawn="1"/>
        </p:nvPicPr>
        <p:blipFill>
          <a:blip r:embed="rId2"/>
          <a:srcRect l="957" b="50000"/>
          <a:stretch>
            <a:fillRect/>
          </a:stretch>
        </p:blipFill>
        <p:spPr>
          <a:xfrm>
            <a:off x="0" y="6186162"/>
            <a:ext cx="12191996" cy="671837"/>
          </a:xfrm>
          <a:prstGeom prst="rect">
            <a:avLst/>
          </a:prstGeom>
          <a:noFill/>
          <a:ln cap="flat">
            <a:noFill/>
          </a:ln>
        </p:spPr>
      </p:pic>
      <p:pic>
        <p:nvPicPr>
          <p:cNvPr id="13" name="Picture 12">
            <a:extLst>
              <a:ext uri="{FF2B5EF4-FFF2-40B4-BE49-F238E27FC236}">
                <a16:creationId xmlns:a16="http://schemas.microsoft.com/office/drawing/2014/main" id="{2568871E-FF3E-4012-859D-0775661ACD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1053" y="6366784"/>
            <a:ext cx="5161281" cy="338558"/>
          </a:xfrm>
          <a:prstGeom prst="rect">
            <a:avLst/>
          </a:prstGeom>
          <a:noFill/>
        </p:spPr>
      </p:pic>
      <p:sp>
        <p:nvSpPr>
          <p:cNvPr id="4" name="Text Placeholder 7">
            <a:extLst>
              <a:ext uri="{FF2B5EF4-FFF2-40B4-BE49-F238E27FC236}">
                <a16:creationId xmlns:a16="http://schemas.microsoft.com/office/drawing/2014/main" id="{22432A31-4881-4C3E-94BA-A83C78268331}"/>
              </a:ext>
            </a:extLst>
          </p:cNvPr>
          <p:cNvSpPr txBox="1">
            <a:spLocks noGrp="1"/>
          </p:cNvSpPr>
          <p:nvPr>
            <p:ph type="body" sz="quarter" idx="4294967295"/>
          </p:nvPr>
        </p:nvSpPr>
        <p:spPr>
          <a:xfrm>
            <a:off x="357905" y="1204840"/>
            <a:ext cx="11446166" cy="4652238"/>
          </a:xfrm>
          <a:prstGeom prst="rect">
            <a:avLst/>
          </a:prstGeom>
          <a:noFill/>
          <a:ln>
            <a:noFill/>
          </a:ln>
        </p:spPr>
        <p:txBody>
          <a:bodyPr vert="horz" wrap="square" lIns="91440" tIns="45720" rIns="91440" bIns="45720" anchor="t" anchorCtr="0" compatLnSpc="1">
            <a:noAutofit/>
          </a:bodyPr>
          <a:lstStyle>
            <a:lvl1pPr marR="0" lvl="0"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1pPr>
            <a:lvl2pPr marR="0" lvl="1"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2pPr>
            <a:lvl3pPr marR="0" lvl="2"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3pPr>
            <a:lvl4pPr marR="0" lvl="3"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4pPr>
            <a:lvl5pPr marR="0" lvl="4"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9">
            <a:extLst>
              <a:ext uri="{FF2B5EF4-FFF2-40B4-BE49-F238E27FC236}">
                <a16:creationId xmlns:a16="http://schemas.microsoft.com/office/drawing/2014/main" id="{A3035BC4-0122-426B-903F-EB53B0734363}"/>
              </a:ext>
            </a:extLst>
          </p:cNvPr>
          <p:cNvSpPr txBox="1">
            <a:spLocks noGrp="1"/>
          </p:cNvSpPr>
          <p:nvPr>
            <p:ph type="body" sz="quarter" idx="4294967295"/>
          </p:nvPr>
        </p:nvSpPr>
        <p:spPr>
          <a:xfrm>
            <a:off x="357192" y="236857"/>
            <a:ext cx="11447465" cy="904871"/>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anose="020B0604020202020204" pitchFamily="34" charset="0"/>
                <a:cs typeface="Arial" panose="020B0604020202020204" pitchFamily="34" charset="0"/>
              </a:defRPr>
            </a:lvl1pPr>
          </a:lstStyle>
          <a:p>
            <a:pPr lvl="0"/>
            <a:r>
              <a:rPr lang="en-US"/>
              <a:t>Click to edit Master text styles</a:t>
            </a:r>
          </a:p>
        </p:txBody>
      </p:sp>
      <p:sp>
        <p:nvSpPr>
          <p:cNvPr id="14" name="Footer Placeholder 1">
            <a:extLst>
              <a:ext uri="{FF2B5EF4-FFF2-40B4-BE49-F238E27FC236}">
                <a16:creationId xmlns:a16="http://schemas.microsoft.com/office/drawing/2014/main" id="{30745C10-7CAF-443D-8946-45F86F7BDB4B}"/>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pPr lvl="0"/>
            <a:endParaRPr lang="en-GB" dirty="0"/>
          </a:p>
        </p:txBody>
      </p:sp>
      <p:sp>
        <p:nvSpPr>
          <p:cNvPr id="3" name="Slide Number Placeholder 3">
            <a:extLst>
              <a:ext uri="{FF2B5EF4-FFF2-40B4-BE49-F238E27FC236}">
                <a16:creationId xmlns:a16="http://schemas.microsoft.com/office/drawing/2014/main" id="{0C1CB30E-51B9-4F8C-BC47-94116E7611F7}"/>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pPr lvl="0"/>
            <a:fld id="{C8077943-3D51-438C-8FB7-BEE503748A1B}" type="slidenum">
              <a:t>‹#›</a:t>
            </a:fld>
            <a:endParaRPr lang="en-GB" dirty="0"/>
          </a:p>
        </p:txBody>
      </p:sp>
    </p:spTree>
    <p:extLst>
      <p:ext uri="{BB962C8B-B14F-4D97-AF65-F5344CB8AC3E}">
        <p14:creationId xmlns:p14="http://schemas.microsoft.com/office/powerpoint/2010/main" val="36200237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1_Section break">
    <p:bg>
      <p:bgPr>
        <a:solidFill>
          <a:srgbClr val="FFFBEB"/>
        </a:solidFill>
        <a:effectLst/>
      </p:bgPr>
    </p:bg>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D1DBAAA7-F4B9-4A4A-81BF-531A8E1BCFED}"/>
              </a:ext>
            </a:extLst>
          </p:cNvPr>
          <p:cNvSpPr/>
          <p:nvPr/>
        </p:nvSpPr>
        <p:spPr>
          <a:xfrm flipV="1">
            <a:off x="593271" y="538836"/>
            <a:ext cx="11005453" cy="5551245"/>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sp>
        <p:nvSpPr>
          <p:cNvPr id="3" name="Text Placeholder 8">
            <a:extLst>
              <a:ext uri="{FF2B5EF4-FFF2-40B4-BE49-F238E27FC236}">
                <a16:creationId xmlns:a16="http://schemas.microsoft.com/office/drawing/2014/main" id="{DB72D255-2FF2-4FD6-BF47-836081E54165}"/>
              </a:ext>
            </a:extLst>
          </p:cNvPr>
          <p:cNvSpPr txBox="1">
            <a:spLocks noGrp="1"/>
          </p:cNvSpPr>
          <p:nvPr>
            <p:ph type="body" sz="quarter" idx="4294967295"/>
          </p:nvPr>
        </p:nvSpPr>
        <p:spPr>
          <a:xfrm>
            <a:off x="1038474" y="2869816"/>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itchFamily="34"/>
                <a:cs typeface="Arial" pitchFamily="34"/>
              </a:defRPr>
            </a:lvl1pPr>
          </a:lstStyle>
          <a:p>
            <a:pPr lvl="0"/>
            <a:r>
              <a:rPr lang="en-US"/>
              <a:t>Click to edit Master text styles</a:t>
            </a:r>
          </a:p>
        </p:txBody>
      </p:sp>
      <p:sp>
        <p:nvSpPr>
          <p:cNvPr id="4" name="Text Placeholder 8">
            <a:extLst>
              <a:ext uri="{FF2B5EF4-FFF2-40B4-BE49-F238E27FC236}">
                <a16:creationId xmlns:a16="http://schemas.microsoft.com/office/drawing/2014/main" id="{49B5E735-5678-427C-8AFF-16F3D81FCDD9}"/>
              </a:ext>
            </a:extLst>
          </p:cNvPr>
          <p:cNvSpPr txBox="1">
            <a:spLocks noGrp="1"/>
          </p:cNvSpPr>
          <p:nvPr>
            <p:ph type="body" sz="quarter" idx="4294967295"/>
          </p:nvPr>
        </p:nvSpPr>
        <p:spPr>
          <a:xfrm>
            <a:off x="1038474" y="3717520"/>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b="1" i="0" u="none" strike="noStrike" cap="none" spc="0" baseline="0">
                <a:solidFill>
                  <a:srgbClr val="000000"/>
                </a:solidFill>
                <a:uFillTx/>
                <a:latin typeface="Calibri"/>
              </a:defRPr>
            </a:lvl1pPr>
          </a:lstStyle>
          <a:p>
            <a:pPr lvl="0"/>
            <a:r>
              <a:rPr lang="en-US"/>
              <a:t>Click to edit Master text styles</a:t>
            </a:r>
          </a:p>
        </p:txBody>
      </p:sp>
      <p:pic>
        <p:nvPicPr>
          <p:cNvPr id="7" name="Picture 6">
            <a:extLst>
              <a:ext uri="{FF2B5EF4-FFF2-40B4-BE49-F238E27FC236}">
                <a16:creationId xmlns:a16="http://schemas.microsoft.com/office/drawing/2014/main" id="{EFCB10D8-1D00-42AA-815B-0ECC5D75D7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053" y="6366784"/>
            <a:ext cx="5161281" cy="338558"/>
          </a:xfrm>
          <a:prstGeom prst="rect">
            <a:avLst/>
          </a:prstGeom>
          <a:noFill/>
        </p:spPr>
      </p:pic>
      <p:sp>
        <p:nvSpPr>
          <p:cNvPr id="8" name="Footer Placeholder 1">
            <a:extLst>
              <a:ext uri="{FF2B5EF4-FFF2-40B4-BE49-F238E27FC236}">
                <a16:creationId xmlns:a16="http://schemas.microsoft.com/office/drawing/2014/main" id="{7F49E0A3-A70B-409B-870E-309C59814DD8}"/>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pPr lvl="0"/>
            <a:endParaRPr lang="en-GB" dirty="0"/>
          </a:p>
        </p:txBody>
      </p:sp>
      <p:sp>
        <p:nvSpPr>
          <p:cNvPr id="9" name="Slide Number Placeholder 2">
            <a:extLst>
              <a:ext uri="{FF2B5EF4-FFF2-40B4-BE49-F238E27FC236}">
                <a16:creationId xmlns:a16="http://schemas.microsoft.com/office/drawing/2014/main" id="{1B6AEF92-7B8A-43C0-BC19-874A70820DAF}"/>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pPr lvl="0"/>
            <a:fld id="{C2B15A99-32D5-48D2-9AB1-A17973B7257B}" type="slidenum">
              <a:t>‹#›</a:t>
            </a:fld>
            <a:endParaRPr lang="en-GB"/>
          </a:p>
        </p:txBody>
      </p:sp>
    </p:spTree>
    <p:extLst>
      <p:ext uri="{BB962C8B-B14F-4D97-AF65-F5344CB8AC3E}">
        <p14:creationId xmlns:p14="http://schemas.microsoft.com/office/powerpoint/2010/main" val="265633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92D35-16C3-4DAB-AED1-AC95847B2A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328C6DA-7290-4FC5-ABF3-304695E60B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8E08D9-5E6B-4525-9F4D-7871CE871DDC}"/>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5" name="Footer Placeholder 4">
            <a:extLst>
              <a:ext uri="{FF2B5EF4-FFF2-40B4-BE49-F238E27FC236}">
                <a16:creationId xmlns:a16="http://schemas.microsoft.com/office/drawing/2014/main" id="{121865C6-6958-4AD4-86BE-B4FF2DF4B3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610B02-1255-4D84-AD1F-2A948005874F}"/>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6456893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DHSC large text ">
    <p:bg>
      <p:bgPr>
        <a:solidFill>
          <a:srgbClr val="FFFBEB"/>
        </a:solidFill>
        <a:effectLst/>
      </p:bgPr>
    </p:bg>
    <p:spTree>
      <p:nvGrpSpPr>
        <p:cNvPr id="1" name=""/>
        <p:cNvGrpSpPr/>
        <p:nvPr/>
      </p:nvGrpSpPr>
      <p:grpSpPr>
        <a:xfrm>
          <a:off x="0" y="0"/>
          <a:ext cx="0" cy="0"/>
          <a:chOff x="0" y="0"/>
          <a:chExt cx="0" cy="0"/>
        </a:xfrm>
      </p:grpSpPr>
      <p:pic>
        <p:nvPicPr>
          <p:cNvPr id="7" name="Picture 8">
            <a:extLst>
              <a:ext uri="{FF2B5EF4-FFF2-40B4-BE49-F238E27FC236}">
                <a16:creationId xmlns:a16="http://schemas.microsoft.com/office/drawing/2014/main" id="{A032D987-D47B-4682-B42F-2068EC276A2D}"/>
              </a:ext>
            </a:extLst>
          </p:cNvPr>
          <p:cNvPicPr>
            <a:picLocks noChangeAspect="1"/>
          </p:cNvPicPr>
          <p:nvPr/>
        </p:nvPicPr>
        <p:blipFill>
          <a:blip r:embed="rId2"/>
          <a:srcRect l="957" b="50000"/>
          <a:stretch>
            <a:fillRect/>
          </a:stretch>
        </p:blipFill>
        <p:spPr>
          <a:xfrm>
            <a:off x="0" y="6186162"/>
            <a:ext cx="12191996" cy="671837"/>
          </a:xfrm>
          <a:prstGeom prst="rect">
            <a:avLst/>
          </a:prstGeom>
          <a:noFill/>
          <a:ln cap="flat">
            <a:noFill/>
          </a:ln>
        </p:spPr>
      </p:pic>
      <p:sp>
        <p:nvSpPr>
          <p:cNvPr id="2" name="Rectangle: Diagonal Corners Rounded 6">
            <a:extLst>
              <a:ext uri="{FF2B5EF4-FFF2-40B4-BE49-F238E27FC236}">
                <a16:creationId xmlns:a16="http://schemas.microsoft.com/office/drawing/2014/main" id="{A1D7C8C6-18BC-486A-87AC-BCB0A6D899B6}"/>
              </a:ext>
            </a:extLst>
          </p:cNvPr>
          <p:cNvSpPr/>
          <p:nvPr/>
        </p:nvSpPr>
        <p:spPr>
          <a:xfrm flipV="1">
            <a:off x="404905" y="432602"/>
            <a:ext cx="11416146" cy="5421084"/>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sp>
        <p:nvSpPr>
          <p:cNvPr id="4" name="Footer Placeholder 1">
            <a:extLst>
              <a:ext uri="{FF2B5EF4-FFF2-40B4-BE49-F238E27FC236}">
                <a16:creationId xmlns:a16="http://schemas.microsoft.com/office/drawing/2014/main" id="{88EC960A-7453-4E87-B8A8-C794E60E500A}"/>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pPr lvl="0"/>
            <a:endParaRPr lang="en-GB" dirty="0"/>
          </a:p>
        </p:txBody>
      </p:sp>
      <p:sp>
        <p:nvSpPr>
          <p:cNvPr id="5" name="Slide Number Placeholder 2">
            <a:extLst>
              <a:ext uri="{FF2B5EF4-FFF2-40B4-BE49-F238E27FC236}">
                <a16:creationId xmlns:a16="http://schemas.microsoft.com/office/drawing/2014/main" id="{78007425-7485-421F-8556-1610521BC3CB}"/>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pPr lvl="0"/>
            <a:fld id="{C2B15A99-32D5-48D2-9AB1-A17973B7257B}" type="slidenum">
              <a:t>‹#›</a:t>
            </a:fld>
            <a:endParaRPr lang="en-GB"/>
          </a:p>
        </p:txBody>
      </p:sp>
      <p:sp>
        <p:nvSpPr>
          <p:cNvPr id="11" name="Text Placeholder 2">
            <a:extLst>
              <a:ext uri="{FF2B5EF4-FFF2-40B4-BE49-F238E27FC236}">
                <a16:creationId xmlns:a16="http://schemas.microsoft.com/office/drawing/2014/main" id="{50952F9A-BEAC-4493-AEC0-C7E834A588BC}"/>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Large text page</a:t>
            </a:r>
          </a:p>
        </p:txBody>
      </p:sp>
    </p:spTree>
    <p:extLst>
      <p:ext uri="{BB962C8B-B14F-4D97-AF65-F5344CB8AC3E}">
        <p14:creationId xmlns:p14="http://schemas.microsoft.com/office/powerpoint/2010/main" val="30790255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8_Custom Layout">
    <p:bg>
      <p:bgPr>
        <a:solidFill>
          <a:srgbClr val="FFFBEB"/>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4C877D1-B81D-4713-B49F-70D1C1F643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2515" y="362504"/>
            <a:ext cx="1918844" cy="1244417"/>
          </a:xfrm>
          <a:prstGeom prst="rect">
            <a:avLst/>
          </a:prstGeom>
          <a:solidFill>
            <a:srgbClr val="FFFBEB"/>
          </a:solidFill>
        </p:spPr>
      </p:pic>
      <p:sp>
        <p:nvSpPr>
          <p:cNvPr id="2" name="Rectangle: Diagonal Corners Rounded 4">
            <a:extLst>
              <a:ext uri="{FF2B5EF4-FFF2-40B4-BE49-F238E27FC236}">
                <a16:creationId xmlns:a16="http://schemas.microsoft.com/office/drawing/2014/main" id="{E28E3FE4-7C0A-4AA6-AFE1-3A10239D3207}"/>
              </a:ext>
            </a:extLst>
          </p:cNvPr>
          <p:cNvSpPr/>
          <p:nvPr/>
        </p:nvSpPr>
        <p:spPr>
          <a:xfrm flipV="1">
            <a:off x="522515" y="2093379"/>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FFFFFF"/>
              </a:solidFill>
              <a:uFillTx/>
              <a:latin typeface="Arial"/>
            </a:endParaRPr>
          </a:p>
        </p:txBody>
      </p:sp>
      <p:sp>
        <p:nvSpPr>
          <p:cNvPr id="4" name="Text Placeholder 7">
            <a:extLst>
              <a:ext uri="{FF2B5EF4-FFF2-40B4-BE49-F238E27FC236}">
                <a16:creationId xmlns:a16="http://schemas.microsoft.com/office/drawing/2014/main" id="{9AD86CED-9A73-450C-A71B-47B526E2A868}"/>
              </a:ext>
            </a:extLst>
          </p:cNvPr>
          <p:cNvSpPr txBox="1">
            <a:spLocks noGrp="1"/>
          </p:cNvSpPr>
          <p:nvPr>
            <p:ph type="body" sz="quarter" idx="4294967295"/>
          </p:nvPr>
        </p:nvSpPr>
        <p:spPr>
          <a:xfrm>
            <a:off x="1044573" y="2503490"/>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200" b="1" i="0" u="none" strike="noStrike" cap="none" spc="0" baseline="0">
                <a:solidFill>
                  <a:srgbClr val="000000"/>
                </a:solidFill>
                <a:uFillTx/>
                <a:latin typeface="Calibri"/>
              </a:defRPr>
            </a:lvl1pPr>
          </a:lstStyle>
          <a:p>
            <a:pPr lvl="0"/>
            <a:r>
              <a:rPr lang="en-US"/>
              <a:t>Click to edit Master text styles</a:t>
            </a:r>
          </a:p>
        </p:txBody>
      </p:sp>
      <p:sp>
        <p:nvSpPr>
          <p:cNvPr id="5" name="Text Placeholder 7">
            <a:extLst>
              <a:ext uri="{FF2B5EF4-FFF2-40B4-BE49-F238E27FC236}">
                <a16:creationId xmlns:a16="http://schemas.microsoft.com/office/drawing/2014/main" id="{84B16E31-4CE8-4D5F-8E29-D7D65EF70AA2}"/>
              </a:ext>
            </a:extLst>
          </p:cNvPr>
          <p:cNvSpPr txBox="1">
            <a:spLocks noGrp="1"/>
          </p:cNvSpPr>
          <p:nvPr>
            <p:ph type="body" sz="quarter" idx="4294967295"/>
          </p:nvPr>
        </p:nvSpPr>
        <p:spPr>
          <a:xfrm>
            <a:off x="1044573" y="3662309"/>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2400" b="1" i="0" u="none" strike="noStrike" cap="none" spc="0" baseline="0">
                <a:solidFill>
                  <a:srgbClr val="000000"/>
                </a:solidFill>
                <a:uFillTx/>
                <a:latin typeface="Calibri"/>
              </a:defRPr>
            </a:lvl1pPr>
          </a:lstStyle>
          <a:p>
            <a:pPr lvl="0"/>
            <a:r>
              <a:rPr lang="en-US"/>
              <a:t>Click to edit Master text styles</a:t>
            </a:r>
          </a:p>
        </p:txBody>
      </p:sp>
      <p:sp>
        <p:nvSpPr>
          <p:cNvPr id="6" name="Text Placeholder 7">
            <a:extLst>
              <a:ext uri="{FF2B5EF4-FFF2-40B4-BE49-F238E27FC236}">
                <a16:creationId xmlns:a16="http://schemas.microsoft.com/office/drawing/2014/main" id="{156F0A68-F520-4BB3-B9B5-8E2472B72995}"/>
              </a:ext>
            </a:extLst>
          </p:cNvPr>
          <p:cNvSpPr txBox="1">
            <a:spLocks noGrp="1"/>
          </p:cNvSpPr>
          <p:nvPr>
            <p:ph type="body" sz="quarter" idx="4294967295"/>
          </p:nvPr>
        </p:nvSpPr>
        <p:spPr>
          <a:xfrm>
            <a:off x="1044573" y="4821128"/>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1800" b="0" i="0" u="none" strike="noStrike" cap="none" spc="0" baseline="0">
                <a:solidFill>
                  <a:srgbClr val="000000"/>
                </a:solidFill>
                <a:uFillTx/>
                <a:latin typeface="Calibri"/>
              </a:defRPr>
            </a:lvl1pPr>
          </a:lstStyle>
          <a:p>
            <a:pPr lvl="0"/>
            <a:r>
              <a:rPr lang="en-US"/>
              <a:t>Click to edit Master text styles</a:t>
            </a:r>
          </a:p>
        </p:txBody>
      </p:sp>
      <p:pic>
        <p:nvPicPr>
          <p:cNvPr id="7" name="Picture 6">
            <a:extLst>
              <a:ext uri="{FF2B5EF4-FFF2-40B4-BE49-F238E27FC236}">
                <a16:creationId xmlns:a16="http://schemas.microsoft.com/office/drawing/2014/main" id="{72E6E337-E03E-45FD-8D8C-328F4299B3A4}"/>
              </a:ext>
            </a:extLst>
          </p:cNvPr>
          <p:cNvPicPr>
            <a:picLocks noChangeAspect="1"/>
          </p:cNvPicPr>
          <p:nvPr userDrawn="1"/>
        </p:nvPicPr>
        <p:blipFill>
          <a:blip r:embed="rId3"/>
          <a:stretch>
            <a:fillRect/>
          </a:stretch>
        </p:blipFill>
        <p:spPr>
          <a:xfrm>
            <a:off x="8291513" y="598951"/>
            <a:ext cx="1314306" cy="1227767"/>
          </a:xfrm>
          <a:prstGeom prst="rect">
            <a:avLst/>
          </a:prstGeom>
        </p:spPr>
      </p:pic>
    </p:spTree>
    <p:extLst>
      <p:ext uri="{BB962C8B-B14F-4D97-AF65-F5344CB8AC3E}">
        <p14:creationId xmlns:p14="http://schemas.microsoft.com/office/powerpoint/2010/main" val="20681272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4340C-EA35-4A23-8B80-BA5A013AAA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9C0900-7E49-440B-9AB9-22FB5EEBC5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D470E1-EA21-458F-9020-5F78F7818D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16BE674-D6E4-4B06-9CD8-2710A92634D5}"/>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6" name="Footer Placeholder 5">
            <a:extLst>
              <a:ext uri="{FF2B5EF4-FFF2-40B4-BE49-F238E27FC236}">
                <a16:creationId xmlns:a16="http://schemas.microsoft.com/office/drawing/2014/main" id="{FF4E3BE1-FC9C-418E-A55B-F338CF66BE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606718-C9C6-4D71-8D07-FC1E0C4CBA9E}"/>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158879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69A47-A383-4955-BBF3-8D4259B48A0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B66893-40F1-421F-9DAD-64B72745E9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E68AC4-EF2F-45B6-BA59-409D5390F2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07C3863-CCC2-49ED-AE15-4A7BC4BAF2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039976-9EE8-401E-ACE8-3C48D3207A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62503E9-F18B-4882-A24E-B6D7561C135B}"/>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8" name="Footer Placeholder 7">
            <a:extLst>
              <a:ext uri="{FF2B5EF4-FFF2-40B4-BE49-F238E27FC236}">
                <a16:creationId xmlns:a16="http://schemas.microsoft.com/office/drawing/2014/main" id="{BD2AA265-0D73-4C42-A3A8-E2A84AE9F7A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938D773-D362-4427-A232-DAD0A98D684E}"/>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189136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AEB2C-0873-4473-B681-9C4D0AE138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907F5A-489B-4F88-A67C-E70FB4EFE1E5}"/>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4" name="Footer Placeholder 3">
            <a:extLst>
              <a:ext uri="{FF2B5EF4-FFF2-40B4-BE49-F238E27FC236}">
                <a16:creationId xmlns:a16="http://schemas.microsoft.com/office/drawing/2014/main" id="{9344DB4C-DE03-4130-AE6B-B316991717E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C84C79-CF2B-4977-8BD2-A12C7FE42E3F}"/>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1860938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9E1053-5247-42D1-8245-EA46ADF9DFCD}"/>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3" name="Footer Placeholder 2">
            <a:extLst>
              <a:ext uri="{FF2B5EF4-FFF2-40B4-BE49-F238E27FC236}">
                <a16:creationId xmlns:a16="http://schemas.microsoft.com/office/drawing/2014/main" id="{387AED76-8268-41CE-ACF4-8684D3D768B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409D370-7593-473C-8864-4FAF97F5C7E0}"/>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1880232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148FC-D680-44D7-93C8-0FD36F090D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B67AFE-78C0-4DC9-A78F-166795D24F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970358F-1F4E-4C17-97DF-8C86A6DC08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E0A2A4-A020-4A19-8BE0-33D072B1C1D0}"/>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6" name="Footer Placeholder 5">
            <a:extLst>
              <a:ext uri="{FF2B5EF4-FFF2-40B4-BE49-F238E27FC236}">
                <a16:creationId xmlns:a16="http://schemas.microsoft.com/office/drawing/2014/main" id="{F3171467-9B11-47BE-8AB3-1BEB990C41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F1C9AD-2FC3-4B46-8770-EEBE9111D2DA}"/>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1725635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E225D-F337-41E0-A816-59FE5FF73D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6B730F-8081-42F5-AE00-85AEEF73CC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035083B-84CB-49B9-BAB7-D1565A2AA1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CD7E05-4C61-4703-A199-C4DABC7DD59F}"/>
              </a:ext>
            </a:extLst>
          </p:cNvPr>
          <p:cNvSpPr>
            <a:spLocks noGrp="1"/>
          </p:cNvSpPr>
          <p:nvPr>
            <p:ph type="dt" sz="half" idx="10"/>
          </p:nvPr>
        </p:nvSpPr>
        <p:spPr/>
        <p:txBody>
          <a:bodyPr/>
          <a:lstStyle/>
          <a:p>
            <a:fld id="{02846463-6992-47B8-965D-2692787C3D11}" type="datetimeFigureOut">
              <a:rPr lang="en-GB" smtClean="0"/>
              <a:t>18/08/2022</a:t>
            </a:fld>
            <a:endParaRPr lang="en-GB"/>
          </a:p>
        </p:txBody>
      </p:sp>
      <p:sp>
        <p:nvSpPr>
          <p:cNvPr id="6" name="Footer Placeholder 5">
            <a:extLst>
              <a:ext uri="{FF2B5EF4-FFF2-40B4-BE49-F238E27FC236}">
                <a16:creationId xmlns:a16="http://schemas.microsoft.com/office/drawing/2014/main" id="{70E06CD3-EE87-4E8F-B2F1-BAC7B5904B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BA3CF4-02D0-40B5-9940-AD23C40D7EAC}"/>
              </a:ext>
            </a:extLst>
          </p:cNvPr>
          <p:cNvSpPr>
            <a:spLocks noGrp="1"/>
          </p:cNvSpPr>
          <p:nvPr>
            <p:ph type="sldNum" sz="quarter" idx="12"/>
          </p:nvPr>
        </p:nvSpPr>
        <p:spPr/>
        <p:txBody>
          <a:bodyPr/>
          <a:lstStyle/>
          <a:p>
            <a:fld id="{34C285D8-15B5-4C50-B735-9C82773310CB}" type="slidenum">
              <a:rPr lang="en-GB" smtClean="0"/>
              <a:t>‹#›</a:t>
            </a:fld>
            <a:endParaRPr lang="en-GB"/>
          </a:p>
        </p:txBody>
      </p:sp>
    </p:spTree>
    <p:extLst>
      <p:ext uri="{BB962C8B-B14F-4D97-AF65-F5344CB8AC3E}">
        <p14:creationId xmlns:p14="http://schemas.microsoft.com/office/powerpoint/2010/main" val="4288269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ED55B4-E2F6-4066-95BD-A305491573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ADA9ADD-3C03-4A3F-A62D-9ECAB0620B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FB70B8-4395-4EB1-A314-895E52272F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46463-6992-47B8-965D-2692787C3D11}" type="datetimeFigureOut">
              <a:rPr lang="en-GB" smtClean="0"/>
              <a:t>18/08/2022</a:t>
            </a:fld>
            <a:endParaRPr lang="en-GB"/>
          </a:p>
        </p:txBody>
      </p:sp>
      <p:sp>
        <p:nvSpPr>
          <p:cNvPr id="5" name="Footer Placeholder 4">
            <a:extLst>
              <a:ext uri="{FF2B5EF4-FFF2-40B4-BE49-F238E27FC236}">
                <a16:creationId xmlns:a16="http://schemas.microsoft.com/office/drawing/2014/main" id="{C66A37DC-4190-40A4-963E-9317DC1D2D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5B17D47-5A9D-4AF2-84A8-836111C6C9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C285D8-15B5-4C50-B735-9C82773310CB}" type="slidenum">
              <a:rPr lang="en-GB" smtClean="0"/>
              <a:t>‹#›</a:t>
            </a:fld>
            <a:endParaRPr lang="en-GB"/>
          </a:p>
        </p:txBody>
      </p:sp>
    </p:spTree>
    <p:extLst>
      <p:ext uri="{BB962C8B-B14F-4D97-AF65-F5344CB8AC3E}">
        <p14:creationId xmlns:p14="http://schemas.microsoft.com/office/powerpoint/2010/main" val="155864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B943-7FEE-4EBA-894D-1AFF2D304472}"/>
              </a:ext>
            </a:extLst>
          </p:cNvPr>
          <p:cNvSpPr>
            <a:spLocks noGrp="1"/>
          </p:cNvSpPr>
          <p:nvPr>
            <p:ph type="title"/>
          </p:nvPr>
        </p:nvSpPr>
        <p:spPr>
          <a:xfrm>
            <a:off x="360000" y="360000"/>
            <a:ext cx="11444072" cy="535531"/>
          </a:xfrm>
          <a:prstGeom prst="rect">
            <a:avLst/>
          </a:prstGeom>
        </p:spPr>
        <p:txBody>
          <a:bodyPr vert="horz" lIns="91440" tIns="45720" rIns="91440" bIns="45720" rtlCol="0" anchor="t" anchorCtr="0">
            <a:sp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B1BCFDC-5D94-4F0B-82D3-04481417E05B}"/>
              </a:ext>
            </a:extLst>
          </p:cNvPr>
          <p:cNvSpPr>
            <a:spLocks noGrp="1"/>
          </p:cNvSpPr>
          <p:nvPr>
            <p:ph type="body" idx="1"/>
          </p:nvPr>
        </p:nvSpPr>
        <p:spPr>
          <a:xfrm>
            <a:off x="359999" y="1440000"/>
            <a:ext cx="11444073" cy="4351338"/>
          </a:xfrm>
          <a:prstGeom prst="rect">
            <a:avLst/>
          </a:prstGeom>
        </p:spPr>
        <p:txBody>
          <a:bodyPr vert="horz" lIns="91440" tIns="45720" rIns="91440" bIns="45720" rtlCol="0">
            <a:normAutofit/>
          </a:body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14055446-D695-44BC-B721-FA7A3D3B3C66}"/>
              </a:ext>
            </a:extLst>
          </p:cNvPr>
          <p:cNvSpPr>
            <a:spLocks noGrp="1"/>
          </p:cNvSpPr>
          <p:nvPr>
            <p:ph type="ftr" sz="quarter" idx="3"/>
          </p:nvPr>
        </p:nvSpPr>
        <p:spPr>
          <a:xfrm>
            <a:off x="4445000" y="6356350"/>
            <a:ext cx="6380018"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680DA2C-4054-4870-AE04-3BEF0E4964D5}"/>
              </a:ext>
            </a:extLst>
          </p:cNvPr>
          <p:cNvSpPr>
            <a:spLocks noGrp="1"/>
          </p:cNvSpPr>
          <p:nvPr>
            <p:ph type="sldNum" sz="quarter" idx="4"/>
          </p:nvPr>
        </p:nvSpPr>
        <p:spPr>
          <a:xfrm>
            <a:off x="11044381" y="6356350"/>
            <a:ext cx="759691"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fld id="{06A44ADC-FBC0-4698-B0EC-1AD4A4060383}" type="slidenum">
              <a:rPr lang="en-GB" smtClean="0"/>
              <a:t>‹#›</a:t>
            </a:fld>
            <a:endParaRPr lang="en-GB" dirty="0"/>
          </a:p>
        </p:txBody>
      </p:sp>
    </p:spTree>
    <p:extLst>
      <p:ext uri="{BB962C8B-B14F-4D97-AF65-F5344CB8AC3E}">
        <p14:creationId xmlns:p14="http://schemas.microsoft.com/office/powerpoint/2010/main" val="83627380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lang="en-GB" sz="3200" b="1"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100" b="1"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3pPr>
      <a:lvl4pPr marL="57150" indent="-28575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4pPr>
      <a:lvl5pPr marL="517950" indent="-285750" algn="l" defTabSz="914400" rtl="0" eaLnBrk="1" latinLnBrk="0" hangingPunct="1">
        <a:lnSpc>
          <a:spcPct val="90000"/>
        </a:lnSpc>
        <a:spcBef>
          <a:spcPts val="500"/>
        </a:spcBef>
        <a:buFont typeface="Arial" panose="020B0604020202020204" pitchFamily="34" charset="0"/>
        <a:buChar char="•"/>
        <a:defRPr lang="en-GB"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70E482-A125-4833-B712-67EC9E72E5F2}"/>
              </a:ext>
              <a:ext uri="{C183D7F6-B498-43B3-948B-1728B52AA6E4}">
                <adec:decorative xmlns:adec="http://schemas.microsoft.com/office/drawing/2017/decorative" val="1"/>
              </a:ext>
            </a:extLst>
          </p:cNvPr>
          <p:cNvSpPr>
            <a:spLocks noGrp="1"/>
          </p:cNvSpPr>
          <p:nvPr>
            <p:ph type="ctrTitle"/>
          </p:nvPr>
        </p:nvSpPr>
        <p:spPr>
          <a:xfrm>
            <a:off x="930373" y="2549668"/>
            <a:ext cx="10134893" cy="563231"/>
          </a:xfrm>
        </p:spPr>
        <p:txBody>
          <a:bodyPr/>
          <a:lstStyle/>
          <a:p>
            <a:r>
              <a:rPr lang="en-GB" dirty="0"/>
              <a:t>Benzodiazepines</a:t>
            </a:r>
            <a:endParaRPr lang="en-GB" sz="3000" dirty="0"/>
          </a:p>
        </p:txBody>
      </p:sp>
      <p:sp>
        <p:nvSpPr>
          <p:cNvPr id="5" name="Subtitle 4">
            <a:extLst>
              <a:ext uri="{FF2B5EF4-FFF2-40B4-BE49-F238E27FC236}">
                <a16:creationId xmlns:a16="http://schemas.microsoft.com/office/drawing/2014/main" id="{F9E4C3DD-0C15-4059-95FA-4122D45E2BAB}"/>
              </a:ext>
            </a:extLst>
          </p:cNvPr>
          <p:cNvSpPr>
            <a:spLocks noGrp="1"/>
          </p:cNvSpPr>
          <p:nvPr>
            <p:ph type="subTitle" idx="1"/>
          </p:nvPr>
        </p:nvSpPr>
        <p:spPr>
          <a:xfrm>
            <a:off x="930275" y="4641432"/>
            <a:ext cx="9144000" cy="774571"/>
          </a:xfrm>
        </p:spPr>
        <p:txBody>
          <a:bodyPr/>
          <a:lstStyle/>
          <a:p>
            <a:r>
              <a:rPr lang="en-GB" dirty="0">
                <a:latin typeface="Arial" panose="020B0604020202020204" pitchFamily="34" charset="0"/>
                <a:cs typeface="Arial" panose="020B0604020202020204" pitchFamily="34" charset="0"/>
              </a:rPr>
              <a:t>Steve Taylor, Addiction &amp; Inclusion</a:t>
            </a:r>
          </a:p>
          <a:p>
            <a:r>
              <a:rPr lang="en-GB" dirty="0">
                <a:latin typeface="Arial" panose="020B0604020202020204" pitchFamily="34" charset="0"/>
                <a:cs typeface="Arial" panose="020B0604020202020204" pitchFamily="34" charset="0"/>
              </a:rPr>
              <a:t>18 August 2022</a:t>
            </a:r>
          </a:p>
        </p:txBody>
      </p:sp>
      <p:sp>
        <p:nvSpPr>
          <p:cNvPr id="6" name="Text Placeholder 5">
            <a:extLst>
              <a:ext uri="{FF2B5EF4-FFF2-40B4-BE49-F238E27FC236}">
                <a16:creationId xmlns:a16="http://schemas.microsoft.com/office/drawing/2014/main" id="{AFA1E7F3-6BC8-454F-8350-243C98A862AC}"/>
              </a:ext>
            </a:extLst>
          </p:cNvPr>
          <p:cNvSpPr>
            <a:spLocks noGrp="1"/>
          </p:cNvSpPr>
          <p:nvPr>
            <p:ph type="body" sz="quarter" idx="13"/>
          </p:nvPr>
        </p:nvSpPr>
        <p:spPr>
          <a:xfrm>
            <a:off x="930275" y="5671367"/>
            <a:ext cx="4057650" cy="286232"/>
          </a:xfrm>
        </p:spPr>
        <p:txBody>
          <a:bodyPr/>
          <a:lstStyle/>
          <a:p>
            <a:r>
              <a:rPr lang="en-GB"/>
              <a:t>OFFICIAL-SENSITIVE</a:t>
            </a:r>
          </a:p>
        </p:txBody>
      </p:sp>
    </p:spTree>
    <p:extLst>
      <p:ext uri="{BB962C8B-B14F-4D97-AF65-F5344CB8AC3E}">
        <p14:creationId xmlns:p14="http://schemas.microsoft.com/office/powerpoint/2010/main" val="582981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CE3D7-5D82-4874-8009-B5D9B77D71D9}"/>
              </a:ext>
            </a:extLst>
          </p:cNvPr>
          <p:cNvSpPr>
            <a:spLocks noGrp="1"/>
          </p:cNvSpPr>
          <p:nvPr>
            <p:ph type="title"/>
          </p:nvPr>
        </p:nvSpPr>
        <p:spPr/>
        <p:txBody>
          <a:bodyPr/>
          <a:lstStyle/>
          <a:p>
            <a:r>
              <a:rPr lang="en-GB" dirty="0"/>
              <a:t>What is OHID doing?</a:t>
            </a:r>
          </a:p>
        </p:txBody>
      </p:sp>
      <p:sp>
        <p:nvSpPr>
          <p:cNvPr id="3" name="Content Placeholder 2">
            <a:extLst>
              <a:ext uri="{FF2B5EF4-FFF2-40B4-BE49-F238E27FC236}">
                <a16:creationId xmlns:a16="http://schemas.microsoft.com/office/drawing/2014/main" id="{A9EB5FDE-7B0C-49E6-BA89-5276A54CDF76}"/>
              </a:ext>
            </a:extLst>
          </p:cNvPr>
          <p:cNvSpPr>
            <a:spLocks noGrp="1"/>
          </p:cNvSpPr>
          <p:nvPr>
            <p:ph idx="1"/>
          </p:nvPr>
        </p:nvSpPr>
        <p:spPr/>
        <p:txBody>
          <a:bodyPr>
            <a:noAutofit/>
          </a:bodyPr>
          <a:lstStyle/>
          <a:p>
            <a:pPr marL="342900" indent="-342900">
              <a:lnSpc>
                <a:spcPct val="100000"/>
              </a:lnSpc>
              <a:buFont typeface="Arial" panose="020B0604020202020204" pitchFamily="34" charset="0"/>
              <a:buChar char="•"/>
            </a:pPr>
            <a:r>
              <a:rPr lang="en-GB" b="0" dirty="0"/>
              <a:t>Evidence review – found little</a:t>
            </a:r>
          </a:p>
          <a:p>
            <a:pPr marL="342900" indent="-342900">
              <a:lnSpc>
                <a:spcPct val="100000"/>
              </a:lnSpc>
              <a:buFont typeface="Arial" panose="020B0604020202020204" pitchFamily="34" charset="0"/>
              <a:buChar char="•"/>
            </a:pPr>
            <a:r>
              <a:rPr lang="en-GB" b="0" dirty="0"/>
              <a:t>NIHR bid for RCT on maintenance – shortly</a:t>
            </a:r>
          </a:p>
          <a:p>
            <a:pPr marL="342900" indent="-342900">
              <a:lnSpc>
                <a:spcPct val="100000"/>
              </a:lnSpc>
              <a:buFont typeface="Arial" panose="020B0604020202020204" pitchFamily="34" charset="0"/>
              <a:buChar char="•"/>
            </a:pPr>
            <a:r>
              <a:rPr lang="en-GB" b="0" dirty="0"/>
              <a:t>Guidance review – considering</a:t>
            </a:r>
          </a:p>
          <a:p>
            <a:pPr marL="342900" indent="-342900">
              <a:lnSpc>
                <a:spcPct val="100000"/>
              </a:lnSpc>
              <a:buFont typeface="Arial" panose="020B0604020202020204" pitchFamily="34" charset="0"/>
              <a:buChar char="•"/>
            </a:pPr>
            <a:r>
              <a:rPr lang="en-GB" b="0" dirty="0"/>
              <a:t>NICE – maybe?</a:t>
            </a:r>
          </a:p>
        </p:txBody>
      </p:sp>
    </p:spTree>
    <p:extLst>
      <p:ext uri="{BB962C8B-B14F-4D97-AF65-F5344CB8AC3E}">
        <p14:creationId xmlns:p14="http://schemas.microsoft.com/office/powerpoint/2010/main" val="55326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65C44-2382-4477-9E70-FCA447226279}"/>
              </a:ext>
            </a:extLst>
          </p:cNvPr>
          <p:cNvSpPr>
            <a:spLocks noGrp="1"/>
          </p:cNvSpPr>
          <p:nvPr>
            <p:ph type="title"/>
          </p:nvPr>
        </p:nvSpPr>
        <p:spPr/>
        <p:txBody>
          <a:bodyPr/>
          <a:lstStyle/>
          <a:p>
            <a:r>
              <a:rPr lang="en-GB" dirty="0"/>
              <a:t>The drug strategy and support arising from it</a:t>
            </a:r>
          </a:p>
        </p:txBody>
      </p:sp>
      <p:sp>
        <p:nvSpPr>
          <p:cNvPr id="3" name="Content Placeholder 2">
            <a:extLst>
              <a:ext uri="{FF2B5EF4-FFF2-40B4-BE49-F238E27FC236}">
                <a16:creationId xmlns:a16="http://schemas.microsoft.com/office/drawing/2014/main" id="{E252D049-D56D-4FD2-A819-F90336969B25}"/>
              </a:ext>
            </a:extLst>
          </p:cNvPr>
          <p:cNvSpPr>
            <a:spLocks noGrp="1"/>
          </p:cNvSpPr>
          <p:nvPr>
            <p:ph idx="1"/>
          </p:nvPr>
        </p:nvSpPr>
        <p:spPr>
          <a:xfrm>
            <a:off x="359999" y="1440000"/>
            <a:ext cx="8631601" cy="4351338"/>
          </a:xfrm>
        </p:spPr>
        <p:txBody>
          <a:bodyPr>
            <a:noAutofit/>
          </a:bodyPr>
          <a:lstStyle/>
          <a:p>
            <a:pPr marL="342900" indent="-342900">
              <a:lnSpc>
                <a:spcPct val="100000"/>
              </a:lnSpc>
              <a:buFont typeface="Arial" panose="020B0604020202020204" pitchFamily="34" charset="0"/>
              <a:buChar char="•"/>
            </a:pPr>
            <a:r>
              <a:rPr lang="en-GB" b="0" dirty="0"/>
              <a:t>New money (in addition to requirements to maintain public health grant): supplemental grant, rough sleepers</a:t>
            </a:r>
          </a:p>
          <a:p>
            <a:pPr marL="342900" indent="-342900">
              <a:lnSpc>
                <a:spcPct val="100000"/>
              </a:lnSpc>
              <a:buFont typeface="Arial" panose="020B0604020202020204" pitchFamily="34" charset="0"/>
              <a:buChar char="•"/>
            </a:pPr>
            <a:r>
              <a:rPr lang="en-GB" b="0" dirty="0"/>
              <a:t>Increased workforce size and competence</a:t>
            </a:r>
          </a:p>
          <a:p>
            <a:pPr marL="342900" indent="-342900">
              <a:lnSpc>
                <a:spcPct val="100000"/>
              </a:lnSpc>
              <a:buFont typeface="Arial" panose="020B0604020202020204" pitchFamily="34" charset="0"/>
              <a:buChar char="•"/>
            </a:pPr>
            <a:r>
              <a:rPr lang="en-GB" b="0" dirty="0"/>
              <a:t>More capacity, more people in treatment, more non-opiates</a:t>
            </a:r>
          </a:p>
          <a:p>
            <a:pPr>
              <a:lnSpc>
                <a:spcPct val="100000"/>
              </a:lnSpc>
            </a:pPr>
            <a:endParaRPr lang="en-GB" b="0" dirty="0"/>
          </a:p>
        </p:txBody>
      </p:sp>
      <p:pic>
        <p:nvPicPr>
          <p:cNvPr id="4" name="Picture 3">
            <a:extLst>
              <a:ext uri="{FF2B5EF4-FFF2-40B4-BE49-F238E27FC236}">
                <a16:creationId xmlns:a16="http://schemas.microsoft.com/office/drawing/2014/main" id="{46D6A632-90E1-433B-8821-20987B9B321A}"/>
              </a:ext>
            </a:extLst>
          </p:cNvPr>
          <p:cNvPicPr>
            <a:picLocks noChangeAspect="1"/>
          </p:cNvPicPr>
          <p:nvPr/>
        </p:nvPicPr>
        <p:blipFill>
          <a:blip r:embed="rId2"/>
          <a:stretch>
            <a:fillRect/>
          </a:stretch>
        </p:blipFill>
        <p:spPr>
          <a:xfrm>
            <a:off x="9460992" y="360000"/>
            <a:ext cx="2345170" cy="338692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35753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E4FCF-9FC8-4447-BFDA-9A0FB9505701}"/>
              </a:ext>
            </a:extLst>
          </p:cNvPr>
          <p:cNvSpPr>
            <a:spLocks noGrp="1"/>
          </p:cNvSpPr>
          <p:nvPr>
            <p:ph type="title"/>
          </p:nvPr>
        </p:nvSpPr>
        <p:spPr/>
        <p:txBody>
          <a:bodyPr>
            <a:normAutofit/>
          </a:bodyPr>
          <a:lstStyle/>
          <a:p>
            <a:r>
              <a:rPr lang="en-GB" dirty="0"/>
              <a:t>Benzodiazepines in drug poisonings, England and Wales</a:t>
            </a:r>
          </a:p>
        </p:txBody>
      </p:sp>
      <p:graphicFrame>
        <p:nvGraphicFramePr>
          <p:cNvPr id="6" name="Chart 5">
            <a:extLst>
              <a:ext uri="{FF2B5EF4-FFF2-40B4-BE49-F238E27FC236}">
                <a16:creationId xmlns:a16="http://schemas.microsoft.com/office/drawing/2014/main" id="{91A05AD5-5735-4AF4-99DA-77882CA1F6CD}"/>
              </a:ext>
            </a:extLst>
          </p:cNvPr>
          <p:cNvGraphicFramePr>
            <a:graphicFrameLocks/>
          </p:cNvGraphicFramePr>
          <p:nvPr>
            <p:extLst>
              <p:ext uri="{D42A27DB-BD31-4B8C-83A1-F6EECF244321}">
                <p14:modId xmlns:p14="http://schemas.microsoft.com/office/powerpoint/2010/main" val="3373299589"/>
              </p:ext>
            </p:extLst>
          </p:nvPr>
        </p:nvGraphicFramePr>
        <p:xfrm>
          <a:off x="360001" y="1291720"/>
          <a:ext cx="11446162" cy="48042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02742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E4FCF-9FC8-4447-BFDA-9A0FB9505701}"/>
              </a:ext>
            </a:extLst>
          </p:cNvPr>
          <p:cNvSpPr>
            <a:spLocks noGrp="1"/>
          </p:cNvSpPr>
          <p:nvPr>
            <p:ph type="title"/>
          </p:nvPr>
        </p:nvSpPr>
        <p:spPr/>
        <p:txBody>
          <a:bodyPr>
            <a:normAutofit/>
          </a:bodyPr>
          <a:lstStyle/>
          <a:p>
            <a:r>
              <a:rPr lang="en-GB" dirty="0"/>
              <a:t>Benzodiazepines in drug poisonings, England and Wales</a:t>
            </a:r>
          </a:p>
        </p:txBody>
      </p:sp>
      <p:graphicFrame>
        <p:nvGraphicFramePr>
          <p:cNvPr id="6" name="Chart 5">
            <a:extLst>
              <a:ext uri="{FF2B5EF4-FFF2-40B4-BE49-F238E27FC236}">
                <a16:creationId xmlns:a16="http://schemas.microsoft.com/office/drawing/2014/main" id="{91A05AD5-5735-4AF4-99DA-77882CA1F6CD}"/>
              </a:ext>
            </a:extLst>
          </p:cNvPr>
          <p:cNvGraphicFramePr>
            <a:graphicFrameLocks/>
          </p:cNvGraphicFramePr>
          <p:nvPr/>
        </p:nvGraphicFramePr>
        <p:xfrm>
          <a:off x="360001" y="1291720"/>
          <a:ext cx="11446162" cy="48042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768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E4FCF-9FC8-4447-BFDA-9A0FB9505701}"/>
              </a:ext>
            </a:extLst>
          </p:cNvPr>
          <p:cNvSpPr>
            <a:spLocks noGrp="1"/>
          </p:cNvSpPr>
          <p:nvPr>
            <p:ph type="title"/>
          </p:nvPr>
        </p:nvSpPr>
        <p:spPr/>
        <p:txBody>
          <a:bodyPr>
            <a:normAutofit/>
          </a:bodyPr>
          <a:lstStyle/>
          <a:p>
            <a:r>
              <a:rPr lang="en-GB" dirty="0"/>
              <a:t>Benzodiazepines in drug poisonings, England and Wales</a:t>
            </a:r>
          </a:p>
        </p:txBody>
      </p:sp>
      <p:graphicFrame>
        <p:nvGraphicFramePr>
          <p:cNvPr id="6" name="Chart 5">
            <a:extLst>
              <a:ext uri="{FF2B5EF4-FFF2-40B4-BE49-F238E27FC236}">
                <a16:creationId xmlns:a16="http://schemas.microsoft.com/office/drawing/2014/main" id="{91A05AD5-5735-4AF4-99DA-77882CA1F6CD}"/>
              </a:ext>
            </a:extLst>
          </p:cNvPr>
          <p:cNvGraphicFramePr>
            <a:graphicFrameLocks/>
          </p:cNvGraphicFramePr>
          <p:nvPr/>
        </p:nvGraphicFramePr>
        <p:xfrm>
          <a:off x="360001" y="1291720"/>
          <a:ext cx="11446162" cy="48042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191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5DC2A-F36A-4C43-9847-E3E614D28B0D}"/>
              </a:ext>
            </a:extLst>
          </p:cNvPr>
          <p:cNvSpPr>
            <a:spLocks noGrp="1"/>
          </p:cNvSpPr>
          <p:nvPr>
            <p:ph type="title"/>
          </p:nvPr>
        </p:nvSpPr>
        <p:spPr/>
        <p:txBody>
          <a:bodyPr>
            <a:normAutofit fontScale="90000"/>
          </a:bodyPr>
          <a:lstStyle/>
          <a:p>
            <a:r>
              <a:rPr lang="en-GB" dirty="0"/>
              <a:t>2020 national alert</a:t>
            </a:r>
            <a:br>
              <a:rPr lang="en-GB" dirty="0"/>
            </a:br>
            <a:r>
              <a:rPr lang="en-GB" dirty="0"/>
              <a:t>and what we see now</a:t>
            </a:r>
          </a:p>
        </p:txBody>
      </p:sp>
      <p:sp>
        <p:nvSpPr>
          <p:cNvPr id="3" name="Content Placeholder 2">
            <a:extLst>
              <a:ext uri="{FF2B5EF4-FFF2-40B4-BE49-F238E27FC236}">
                <a16:creationId xmlns:a16="http://schemas.microsoft.com/office/drawing/2014/main" id="{AB926F5E-3E0D-4C62-978E-AAE00B5273AC}"/>
              </a:ext>
            </a:extLst>
          </p:cNvPr>
          <p:cNvSpPr>
            <a:spLocks noGrp="1"/>
          </p:cNvSpPr>
          <p:nvPr>
            <p:ph idx="1"/>
          </p:nvPr>
        </p:nvSpPr>
        <p:spPr>
          <a:xfrm>
            <a:off x="359999" y="1440000"/>
            <a:ext cx="4480225" cy="4351338"/>
          </a:xfrm>
        </p:spPr>
        <p:txBody>
          <a:bodyPr/>
          <a:lstStyle/>
          <a:p>
            <a:pPr marL="342900" indent="-342900">
              <a:buFont typeface="Arial" panose="020B0604020202020204" pitchFamily="34" charset="0"/>
              <a:buChar char="•"/>
            </a:pPr>
            <a:r>
              <a:rPr lang="en-GB" b="0" dirty="0"/>
              <a:t>Diverted UK medicines</a:t>
            </a:r>
          </a:p>
          <a:p>
            <a:pPr marL="342900" indent="-342900">
              <a:buFont typeface="Arial" panose="020B0604020202020204" pitchFamily="34" charset="0"/>
              <a:buChar char="•"/>
            </a:pPr>
            <a:r>
              <a:rPr lang="en-GB" b="0" dirty="0"/>
              <a:t>Medicines from other countries</a:t>
            </a:r>
          </a:p>
          <a:p>
            <a:pPr marL="342900" indent="-342900">
              <a:buFont typeface="Arial" panose="020B0604020202020204" pitchFamily="34" charset="0"/>
              <a:buChar char="•"/>
            </a:pPr>
            <a:r>
              <a:rPr lang="en-GB" b="0" dirty="0"/>
              <a:t>Illicitly manufactured medicine clones (medicinal benzos)</a:t>
            </a:r>
          </a:p>
          <a:p>
            <a:pPr marL="342900" indent="-342900">
              <a:buFont typeface="Arial" panose="020B0604020202020204" pitchFamily="34" charset="0"/>
              <a:buChar char="•"/>
            </a:pPr>
            <a:r>
              <a:rPr lang="en-GB" b="0" dirty="0"/>
              <a:t>Illicitly manufactured medicine copies (unlicensed benzos and analogues)</a:t>
            </a:r>
          </a:p>
          <a:p>
            <a:pPr marL="342900" indent="-342900">
              <a:buFont typeface="Arial" panose="020B0604020202020204" pitchFamily="34" charset="0"/>
              <a:buChar char="•"/>
            </a:pPr>
            <a:endParaRPr lang="en-GB" b="0" dirty="0"/>
          </a:p>
          <a:p>
            <a:r>
              <a:rPr lang="en-GB" b="0" dirty="0" err="1"/>
              <a:t>eg</a:t>
            </a:r>
            <a:endParaRPr lang="en-GB" b="0" dirty="0"/>
          </a:p>
          <a:p>
            <a:pPr marL="342900" indent="-342900">
              <a:buFont typeface="Arial" panose="020B0604020202020204" pitchFamily="34" charset="0"/>
              <a:buChar char="•"/>
            </a:pPr>
            <a:r>
              <a:rPr lang="en-GB" b="0" dirty="0"/>
              <a:t>Blue ‘diazepam’ tablets</a:t>
            </a:r>
          </a:p>
          <a:p>
            <a:pPr marL="342900" indent="-342900">
              <a:buFont typeface="Arial" panose="020B0604020202020204" pitchFamily="34" charset="0"/>
              <a:buChar char="•"/>
            </a:pPr>
            <a:r>
              <a:rPr lang="en-GB" b="0" dirty="0"/>
              <a:t>‘Xanax’ bars</a:t>
            </a:r>
          </a:p>
        </p:txBody>
      </p:sp>
      <p:pic>
        <p:nvPicPr>
          <p:cNvPr id="5" name="Picture 4">
            <a:extLst>
              <a:ext uri="{FF2B5EF4-FFF2-40B4-BE49-F238E27FC236}">
                <a16:creationId xmlns:a16="http://schemas.microsoft.com/office/drawing/2014/main" id="{DBC4F104-5486-4746-BB90-299C7690BA1A}"/>
              </a:ext>
            </a:extLst>
          </p:cNvPr>
          <p:cNvPicPr>
            <a:picLocks noChangeAspect="1"/>
          </p:cNvPicPr>
          <p:nvPr/>
        </p:nvPicPr>
        <p:blipFill>
          <a:blip r:embed="rId2"/>
          <a:stretch>
            <a:fillRect/>
          </a:stretch>
        </p:blipFill>
        <p:spPr>
          <a:xfrm>
            <a:off x="5084064" y="444405"/>
            <a:ext cx="6747936" cy="509219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78220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41C63B0D-52B5-4545-AE2C-22666B58D4C6}"/>
              </a:ext>
            </a:extLst>
          </p:cNvPr>
          <p:cNvGraphicFramePr>
            <a:graphicFrameLocks/>
          </p:cNvGraphicFramePr>
          <p:nvPr>
            <p:extLst>
              <p:ext uri="{D42A27DB-BD31-4B8C-83A1-F6EECF244321}">
                <p14:modId xmlns:p14="http://schemas.microsoft.com/office/powerpoint/2010/main" val="3361897970"/>
              </p:ext>
            </p:extLst>
          </p:nvPr>
        </p:nvGraphicFramePr>
        <p:xfrm>
          <a:off x="360000" y="1696672"/>
          <a:ext cx="11446162"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A136A140-7B1A-4E03-AD22-1BE1DB552781}"/>
              </a:ext>
            </a:extLst>
          </p:cNvPr>
          <p:cNvSpPr>
            <a:spLocks noGrp="1"/>
          </p:cNvSpPr>
          <p:nvPr>
            <p:ph type="title"/>
          </p:nvPr>
        </p:nvSpPr>
        <p:spPr/>
        <p:txBody>
          <a:bodyPr>
            <a:normAutofit fontScale="90000"/>
          </a:bodyPr>
          <a:lstStyle/>
          <a:p>
            <a:r>
              <a:rPr lang="en-GB" dirty="0"/>
              <a:t>Benzodiazepine users as a proportion (%) of all in treatment, England only</a:t>
            </a:r>
          </a:p>
        </p:txBody>
      </p:sp>
      <p:pic>
        <p:nvPicPr>
          <p:cNvPr id="6" name="Picture 5">
            <a:extLst>
              <a:ext uri="{FF2B5EF4-FFF2-40B4-BE49-F238E27FC236}">
                <a16:creationId xmlns:a16="http://schemas.microsoft.com/office/drawing/2014/main" id="{1F84AB58-34E7-4894-9CF6-5300BED16C6B}"/>
              </a:ext>
            </a:extLst>
          </p:cNvPr>
          <p:cNvPicPr>
            <a:picLocks noChangeAspect="1"/>
          </p:cNvPicPr>
          <p:nvPr/>
        </p:nvPicPr>
        <p:blipFill>
          <a:blip r:embed="rId4">
            <a:alphaModFix amt="29000"/>
          </a:blip>
          <a:stretch>
            <a:fillRect/>
          </a:stretch>
        </p:blipFill>
        <p:spPr>
          <a:xfrm>
            <a:off x="146304" y="1341120"/>
            <a:ext cx="11685696" cy="4519662"/>
          </a:xfrm>
          <a:prstGeom prst="rect">
            <a:avLst/>
          </a:prstGeom>
        </p:spPr>
      </p:pic>
    </p:spTree>
    <p:extLst>
      <p:ext uri="{BB962C8B-B14F-4D97-AF65-F5344CB8AC3E}">
        <p14:creationId xmlns:p14="http://schemas.microsoft.com/office/powerpoint/2010/main" val="2738222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ADF62-5D89-4BE1-81DF-0F6B6EE32519}"/>
              </a:ext>
            </a:extLst>
          </p:cNvPr>
          <p:cNvSpPr>
            <a:spLocks noGrp="1"/>
          </p:cNvSpPr>
          <p:nvPr>
            <p:ph type="title"/>
          </p:nvPr>
        </p:nvSpPr>
        <p:spPr/>
        <p:txBody>
          <a:bodyPr>
            <a:normAutofit/>
          </a:bodyPr>
          <a:lstStyle/>
          <a:p>
            <a:r>
              <a:rPr lang="en-GB" dirty="0"/>
              <a:t>Current UK guidelines</a:t>
            </a:r>
          </a:p>
        </p:txBody>
      </p:sp>
      <p:sp>
        <p:nvSpPr>
          <p:cNvPr id="3" name="Content Placeholder 2">
            <a:extLst>
              <a:ext uri="{FF2B5EF4-FFF2-40B4-BE49-F238E27FC236}">
                <a16:creationId xmlns:a16="http://schemas.microsoft.com/office/drawing/2014/main" id="{23DFB10D-9B7C-48B2-B51A-04C050252956}"/>
              </a:ext>
            </a:extLst>
          </p:cNvPr>
          <p:cNvSpPr>
            <a:spLocks noGrp="1"/>
          </p:cNvSpPr>
          <p:nvPr>
            <p:ph idx="1"/>
          </p:nvPr>
        </p:nvSpPr>
        <p:spPr/>
        <p:txBody>
          <a:bodyPr>
            <a:noAutofit/>
          </a:bodyPr>
          <a:lstStyle/>
          <a:p>
            <a:pPr marL="342900" indent="-342900">
              <a:lnSpc>
                <a:spcPct val="100000"/>
              </a:lnSpc>
              <a:spcAft>
                <a:spcPts val="600"/>
              </a:spcAft>
              <a:buFont typeface="Arial" panose="020B0604020202020204" pitchFamily="34" charset="0"/>
              <a:buChar char="•"/>
            </a:pPr>
            <a:r>
              <a:rPr lang="en-GB" b="0" dirty="0"/>
              <a:t>“Prescribing benzodiazepines for dependence is more likely to be appropriate in secondary care and will normally be provided as a time-limited detoxification programme”</a:t>
            </a:r>
          </a:p>
          <a:p>
            <a:pPr marL="342900" indent="-342900">
              <a:lnSpc>
                <a:spcPct val="100000"/>
              </a:lnSpc>
              <a:spcAft>
                <a:spcPts val="600"/>
              </a:spcAft>
              <a:buFont typeface="Arial" panose="020B0604020202020204" pitchFamily="34" charset="0"/>
              <a:buChar char="•"/>
            </a:pPr>
            <a:r>
              <a:rPr lang="en-GB" b="0" dirty="0"/>
              <a:t>Little evidence that long-term substitute prescribing reduces harms</a:t>
            </a:r>
          </a:p>
          <a:p>
            <a:pPr marL="342900" indent="-342900">
              <a:lnSpc>
                <a:spcPct val="100000"/>
              </a:lnSpc>
              <a:spcAft>
                <a:spcPts val="600"/>
              </a:spcAft>
              <a:buFont typeface="Arial" panose="020B0604020202020204" pitchFamily="34" charset="0"/>
              <a:buChar char="•"/>
            </a:pPr>
            <a:r>
              <a:rPr lang="en-GB" b="0" dirty="0"/>
              <a:t>There is evidence that long-term prescribing (especially of more than 30mg diazepam equivalent per day) may cause harm</a:t>
            </a:r>
          </a:p>
          <a:p>
            <a:pPr marL="342900" indent="-342900">
              <a:lnSpc>
                <a:spcPct val="100000"/>
              </a:lnSpc>
              <a:spcAft>
                <a:spcPts val="600"/>
              </a:spcAft>
              <a:buFont typeface="Arial" panose="020B0604020202020204" pitchFamily="34" charset="0"/>
              <a:buChar char="•"/>
            </a:pPr>
            <a:r>
              <a:rPr lang="en-GB" b="0" dirty="0"/>
              <a:t>So, continue a current benzo prescription but convert to diazepam and gradually reduce dose to zero</a:t>
            </a:r>
          </a:p>
          <a:p>
            <a:pPr marL="342900" indent="-342900">
              <a:lnSpc>
                <a:spcPct val="100000"/>
              </a:lnSpc>
              <a:spcAft>
                <a:spcPts val="600"/>
              </a:spcAft>
              <a:buFont typeface="Arial" panose="020B0604020202020204" pitchFamily="34" charset="0"/>
              <a:buChar char="•"/>
            </a:pPr>
            <a:r>
              <a:rPr lang="en-GB" b="0" dirty="0"/>
              <a:t>Only very rarely should doses of more than 30mg diazepam equivalent per day be prescribed</a:t>
            </a:r>
          </a:p>
          <a:p>
            <a:pPr marL="342900" indent="-342900">
              <a:lnSpc>
                <a:spcPct val="100000"/>
              </a:lnSpc>
              <a:spcAft>
                <a:spcPts val="600"/>
              </a:spcAft>
              <a:buFont typeface="Arial" panose="020B0604020202020204" pitchFamily="34" charset="0"/>
              <a:buChar char="•"/>
            </a:pPr>
            <a:r>
              <a:rPr lang="en-GB" b="0" dirty="0"/>
              <a:t>Most patient with high levels of confirmed dependence of benzodiazepines can be stabilised and do not experience severe withdrawals/seizures on 50mg diazepam</a:t>
            </a:r>
          </a:p>
        </p:txBody>
      </p:sp>
    </p:spTree>
    <p:extLst>
      <p:ext uri="{BB962C8B-B14F-4D97-AF65-F5344CB8AC3E}">
        <p14:creationId xmlns:p14="http://schemas.microsoft.com/office/powerpoint/2010/main" val="3252872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ADF62-5D89-4BE1-81DF-0F6B6EE32519}"/>
              </a:ext>
            </a:extLst>
          </p:cNvPr>
          <p:cNvSpPr>
            <a:spLocks noGrp="1"/>
          </p:cNvSpPr>
          <p:nvPr>
            <p:ph type="title"/>
          </p:nvPr>
        </p:nvSpPr>
        <p:spPr/>
        <p:txBody>
          <a:bodyPr/>
          <a:lstStyle/>
          <a:p>
            <a:r>
              <a:rPr lang="en-GB" dirty="0"/>
              <a:t>Why maintenance stopped</a:t>
            </a:r>
          </a:p>
        </p:txBody>
      </p:sp>
      <p:sp>
        <p:nvSpPr>
          <p:cNvPr id="3" name="Content Placeholder 2">
            <a:extLst>
              <a:ext uri="{FF2B5EF4-FFF2-40B4-BE49-F238E27FC236}">
                <a16:creationId xmlns:a16="http://schemas.microsoft.com/office/drawing/2014/main" id="{23DFB10D-9B7C-48B2-B51A-04C050252956}"/>
              </a:ext>
            </a:extLst>
          </p:cNvPr>
          <p:cNvSpPr>
            <a:spLocks noGrp="1"/>
          </p:cNvSpPr>
          <p:nvPr>
            <p:ph idx="1"/>
          </p:nvPr>
        </p:nvSpPr>
        <p:spPr/>
        <p:txBody>
          <a:bodyPr>
            <a:noAutofit/>
          </a:bodyPr>
          <a:lstStyle/>
          <a:p>
            <a:pPr marL="342900" indent="-342900">
              <a:lnSpc>
                <a:spcPct val="100000"/>
              </a:lnSpc>
              <a:spcAft>
                <a:spcPts val="600"/>
              </a:spcAft>
              <a:buFont typeface="Arial" panose="020B0604020202020204" pitchFamily="34" charset="0"/>
              <a:buChar char="•"/>
            </a:pPr>
            <a:r>
              <a:rPr lang="en-GB" b="0" dirty="0"/>
              <a:t>Over-use</a:t>
            </a:r>
          </a:p>
          <a:p>
            <a:pPr marL="342900" indent="-342900">
              <a:lnSpc>
                <a:spcPct val="100000"/>
              </a:lnSpc>
              <a:spcAft>
                <a:spcPts val="600"/>
              </a:spcAft>
              <a:buFont typeface="Arial" panose="020B0604020202020204" pitchFamily="34" charset="0"/>
              <a:buChar char="•"/>
            </a:pPr>
            <a:r>
              <a:rPr lang="en-GB" b="0" dirty="0"/>
              <a:t>Tolerance develops to therapeutic dosing so “maintenance” means escalating doses</a:t>
            </a:r>
          </a:p>
          <a:p>
            <a:pPr marL="342900" indent="-342900">
              <a:lnSpc>
                <a:spcPct val="100000"/>
              </a:lnSpc>
              <a:spcAft>
                <a:spcPts val="600"/>
              </a:spcAft>
              <a:buFont typeface="Arial" panose="020B0604020202020204" pitchFamily="34" charset="0"/>
              <a:buChar char="•"/>
            </a:pPr>
            <a:r>
              <a:rPr lang="en-GB" b="0" dirty="0"/>
              <a:t>Long-term memory and other cognitive issues</a:t>
            </a:r>
          </a:p>
          <a:p>
            <a:pPr marL="342900" indent="-342900">
              <a:lnSpc>
                <a:spcPct val="100000"/>
              </a:lnSpc>
              <a:spcAft>
                <a:spcPts val="600"/>
              </a:spcAft>
              <a:buFont typeface="Arial" panose="020B0604020202020204" pitchFamily="34" charset="0"/>
              <a:buChar char="•"/>
            </a:pPr>
            <a:r>
              <a:rPr lang="en-GB" b="0" dirty="0"/>
              <a:t>Also reports of paradoxical violence</a:t>
            </a:r>
          </a:p>
        </p:txBody>
      </p:sp>
    </p:spTree>
    <p:extLst>
      <p:ext uri="{BB962C8B-B14F-4D97-AF65-F5344CB8AC3E}">
        <p14:creationId xmlns:p14="http://schemas.microsoft.com/office/powerpoint/2010/main" val="76492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ADF62-5D89-4BE1-81DF-0F6B6EE32519}"/>
              </a:ext>
            </a:extLst>
          </p:cNvPr>
          <p:cNvSpPr>
            <a:spLocks noGrp="1"/>
          </p:cNvSpPr>
          <p:nvPr>
            <p:ph type="title"/>
          </p:nvPr>
        </p:nvSpPr>
        <p:spPr/>
        <p:txBody>
          <a:bodyPr>
            <a:normAutofit/>
          </a:bodyPr>
          <a:lstStyle/>
          <a:p>
            <a:r>
              <a:rPr lang="en-GB" dirty="0"/>
              <a:t>“Guidelines, not tramlines”</a:t>
            </a:r>
          </a:p>
        </p:txBody>
      </p:sp>
      <p:sp>
        <p:nvSpPr>
          <p:cNvPr id="3" name="Content Placeholder 2">
            <a:extLst>
              <a:ext uri="{FF2B5EF4-FFF2-40B4-BE49-F238E27FC236}">
                <a16:creationId xmlns:a16="http://schemas.microsoft.com/office/drawing/2014/main" id="{23DFB10D-9B7C-48B2-B51A-04C050252956}"/>
              </a:ext>
            </a:extLst>
          </p:cNvPr>
          <p:cNvSpPr>
            <a:spLocks noGrp="1"/>
          </p:cNvSpPr>
          <p:nvPr>
            <p:ph idx="1"/>
          </p:nvPr>
        </p:nvSpPr>
        <p:spPr/>
        <p:txBody>
          <a:bodyPr>
            <a:noAutofit/>
          </a:bodyPr>
          <a:lstStyle/>
          <a:p>
            <a:pPr marL="342900" indent="-342900">
              <a:lnSpc>
                <a:spcPct val="100000"/>
              </a:lnSpc>
              <a:buFont typeface="Arial" panose="020B0604020202020204" pitchFamily="34" charset="0"/>
              <a:buChar char="•"/>
            </a:pPr>
            <a:r>
              <a:rPr lang="en-GB" b="0" dirty="0"/>
              <a:t>But orange book is “guidelines not tramlines” – expect ~10% of practice/patients to step outside … as long as individually assessed, carefully documented, cautiously provided in response to need, and monitored for benefit and harms</a:t>
            </a:r>
          </a:p>
          <a:p>
            <a:pPr marL="342900" indent="-342900">
              <a:lnSpc>
                <a:spcPct val="100000"/>
              </a:lnSpc>
              <a:buFont typeface="Arial" panose="020B0604020202020204" pitchFamily="34" charset="0"/>
              <a:buChar char="•"/>
            </a:pPr>
            <a:r>
              <a:rPr lang="en-GB" b="0" dirty="0"/>
              <a:t>“there will be exceptional cases, following careful assessment, where individuals with dependence may be provided with longer-term prescribing of benzodiazepines. Factors such as long duration of previous benzodiazepine prescribing, clear evidence of relevant pre-existing and concurrent comorbid mental health problems, or clear deterioration following previous adequate benzodiazepine detoxification are factors that clinicians may consider are relevant in such cases. Any such longer-term prescribing of benzodiazepines should adhere to general principles of management of dependence (including identifying clear indications of benzodiazepine dependence, clear intermediate treatment goals and milestones, regular review of the approach and use of methods to prevent diversion).”</a:t>
            </a:r>
          </a:p>
        </p:txBody>
      </p:sp>
    </p:spTree>
    <p:extLst>
      <p:ext uri="{BB962C8B-B14F-4D97-AF65-F5344CB8AC3E}">
        <p14:creationId xmlns:p14="http://schemas.microsoft.com/office/powerpoint/2010/main" val="3482583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DHSC">
      <a:dk1>
        <a:sysClr val="windowText" lastClr="000000"/>
      </a:dk1>
      <a:lt1>
        <a:sysClr val="window" lastClr="FFFFFF"/>
      </a:lt1>
      <a:dk2>
        <a:srgbClr val="616265"/>
      </a:dk2>
      <a:lt2>
        <a:srgbClr val="E0E0E1"/>
      </a:lt2>
      <a:accent1>
        <a:srgbClr val="01A188"/>
      </a:accent1>
      <a:accent2>
        <a:srgbClr val="0063BE"/>
      </a:accent2>
      <a:accent3>
        <a:srgbClr val="E57200"/>
      </a:accent3>
      <a:accent4>
        <a:srgbClr val="512698"/>
      </a:accent4>
      <a:accent5>
        <a:srgbClr val="34B6E4"/>
      </a:accent5>
      <a:accent6>
        <a:srgbClr val="CC092F"/>
      </a:accent6>
      <a:hlink>
        <a:srgbClr val="0063BE"/>
      </a:hlink>
      <a:folHlink>
        <a:srgbClr val="5126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A0043CD-7AA0-4D03-8055-61F6F41256A1}" vid="{63CDFE0C-DCDA-4E44-BB58-DF640BD9063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5A65CC14EFD4442A94130C783EF0634" ma:contentTypeVersion="13" ma:contentTypeDescription="Create a new document." ma:contentTypeScope="" ma:versionID="a54a39dd3884b686ec40a745c59ff705">
  <xsd:schema xmlns:xsd="http://www.w3.org/2001/XMLSchema" xmlns:xs="http://www.w3.org/2001/XMLSchema" xmlns:p="http://schemas.microsoft.com/office/2006/metadata/properties" xmlns:ns3="6a49190c-b89d-4d02-be9c-afcaa5a58ba3" xmlns:ns4="c5144df4-a718-4d39-8a7b-2f94e96b2aa6" targetNamespace="http://schemas.microsoft.com/office/2006/metadata/properties" ma:root="true" ma:fieldsID="9302100414842f4de00ed48a9f5cf2f7" ns3:_="" ns4:_="">
    <xsd:import namespace="6a49190c-b89d-4d02-be9c-afcaa5a58ba3"/>
    <xsd:import namespace="c5144df4-a718-4d39-8a7b-2f94e96b2aa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49190c-b89d-4d02-be9c-afcaa5a58b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144df4-a718-4d39-8a7b-2f94e96b2aa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C15538-DBC0-4E0F-8E4C-6BE816E8E458}">
  <ds:schemaRefs>
    <ds:schemaRef ds:uri="http://schemas.microsoft.com/sharepoint/v3/contenttype/forms"/>
  </ds:schemaRefs>
</ds:datastoreItem>
</file>

<file path=customXml/itemProps2.xml><?xml version="1.0" encoding="utf-8"?>
<ds:datastoreItem xmlns:ds="http://schemas.openxmlformats.org/officeDocument/2006/customXml" ds:itemID="{C04CC8C6-388B-4BA3-9D14-95A2995B18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49190c-b89d-4d02-be9c-afcaa5a58ba3"/>
    <ds:schemaRef ds:uri="c5144df4-a718-4d39-8a7b-2f94e96b2a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2B7B47-24F3-4061-9A53-44403864CD01}">
  <ds:schemaRefs>
    <ds:schemaRef ds:uri="http://purl.org/dc/terms/"/>
    <ds:schemaRef ds:uri="http://schemas.openxmlformats.org/package/2006/metadata/core-properties"/>
    <ds:schemaRef ds:uri="6a49190c-b89d-4d02-be9c-afcaa5a58ba3"/>
    <ds:schemaRef ds:uri="http://purl.org/dc/dcmitype/"/>
    <ds:schemaRef ds:uri="http://schemas.microsoft.com/office/infopath/2007/PartnerControls"/>
    <ds:schemaRef ds:uri="http://schemas.microsoft.com/office/2006/documentManagement/types"/>
    <ds:schemaRef ds:uri="http://schemas.microsoft.com/office/2006/metadata/properties"/>
    <ds:schemaRef ds:uri="c5144df4-a718-4d39-8a7b-2f94e96b2aa6"/>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1534</TotalTime>
  <Words>460</Words>
  <Application>Microsoft Office PowerPoint</Application>
  <PresentationFormat>Widescreen</PresentationFormat>
  <Paragraphs>43</Paragraphs>
  <Slides>11</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Office Theme</vt:lpstr>
      <vt:lpstr>1_Office Theme</vt:lpstr>
      <vt:lpstr>Benzodiazepines</vt:lpstr>
      <vt:lpstr>Benzodiazepines in drug poisonings, England and Wales</vt:lpstr>
      <vt:lpstr>Benzodiazepines in drug poisonings, England and Wales</vt:lpstr>
      <vt:lpstr>Benzodiazepines in drug poisonings, England and Wales</vt:lpstr>
      <vt:lpstr>2020 national alert and what we see now</vt:lpstr>
      <vt:lpstr>Benzodiazepine users as a proportion (%) of all in treatment, England only</vt:lpstr>
      <vt:lpstr>Current UK guidelines</vt:lpstr>
      <vt:lpstr>Why maintenance stopped</vt:lpstr>
      <vt:lpstr>“Guidelines, not tramlines”</vt:lpstr>
      <vt:lpstr>What is OHID doing?</vt:lpstr>
      <vt:lpstr>The drug strategy and support arising from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Brown-Senior, Peaches</dc:creator>
  <cp:lastModifiedBy>Steve Taylor / Alcohol and Drugs</cp:lastModifiedBy>
  <cp:revision>54</cp:revision>
  <dcterms:created xsi:type="dcterms:W3CDTF">2021-10-29T08:46:45Z</dcterms:created>
  <dcterms:modified xsi:type="dcterms:W3CDTF">2022-08-18T07:51:15Z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0x01010095A65CC14EFD4442A94130C783EF0634</vt:lpwstr>
  </property>
</Properties>
</file>