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395" r:id="rId3"/>
    <p:sldId id="287" r:id="rId4"/>
    <p:sldId id="397" r:id="rId5"/>
    <p:sldId id="396" r:id="rId6"/>
    <p:sldId id="399" r:id="rId7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6666FF"/>
    <a:srgbClr val="0099CC"/>
    <a:srgbClr val="4284A9"/>
    <a:srgbClr val="FFFF66"/>
    <a:srgbClr val="FF5050"/>
    <a:srgbClr val="000099"/>
    <a:srgbClr val="003399"/>
    <a:srgbClr val="3E5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2" autoAdjust="0"/>
    <p:restoredTop sz="94676" autoAdjust="0"/>
  </p:normalViewPr>
  <p:slideViewPr>
    <p:cSldViewPr>
      <p:cViewPr varScale="1">
        <p:scale>
          <a:sx n="68" d="100"/>
          <a:sy n="68" d="100"/>
        </p:scale>
        <p:origin x="14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5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A0A81-FA99-46A2-97FF-36CEDA8C2015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F2F03-4B78-4849-8791-BC22C77149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041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15D6-E8AE-43F2-B796-C16445B38EB9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F0492-13CE-4A34-92D5-B557F42DA0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0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0492-13CE-4A34-92D5-B557F42DA0B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6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AB2B21-6DA6-48E2-8F46-C37143906B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586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01197A-75AC-4F1B-A6C6-1AF27A0CBA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9927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85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2CA29A-9842-4284-8270-4881A4DC19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3906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C5725A-8B01-43F2-8BBD-C3B0D938C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009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93518E-7DA9-49CE-AEBB-102CF6945B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4356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5867400"/>
            <a:ext cx="2705100" cy="99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5867400"/>
            <a:ext cx="2705100" cy="99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A71A08-24D2-4F44-A3CD-D2BA0C6A08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7394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47B41F-A1D0-498E-958A-CD38EA11E2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3432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E06BF9-67A1-4A2B-866A-710A8A193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001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54942C-46FD-41B0-93E0-A8E2ECDC3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9574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E445B5-ED73-42F6-87BD-E13E023BB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85124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1AE947-AAE7-41F4-BB05-47995DF6F0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93817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2075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Helvetica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5867400"/>
            <a:ext cx="5562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2075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Helvetica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Helvetica" charset="0"/>
              </a:rPr>
              <a:t>Second level</a:t>
            </a:r>
          </a:p>
          <a:p>
            <a:pPr lvl="2"/>
            <a:r>
              <a:rPr lang="en-US" altLang="en-US">
                <a:sym typeface="Helvetica" charset="0"/>
              </a:rPr>
              <a:t>Third level</a:t>
            </a:r>
          </a:p>
          <a:p>
            <a:pPr lvl="3"/>
            <a:r>
              <a:rPr lang="en-US" altLang="en-US">
                <a:sym typeface="Helvetica" charset="0"/>
              </a:rPr>
              <a:t>Fourth level</a:t>
            </a:r>
          </a:p>
          <a:p>
            <a:pPr lvl="4"/>
            <a:r>
              <a:rPr lang="en-US" altLang="en-US">
                <a:sym typeface="Helvetica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348538" y="6400800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fld id="{61AF882B-3573-45FA-9ACF-F57296C124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marL="412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+mj-lt"/>
          <a:ea typeface="+mj-ea"/>
          <a:cs typeface="+mj-cs"/>
          <a:sym typeface="Helvetica" charset="0"/>
        </a:defRPr>
      </a:lvl1pPr>
      <a:lvl2pPr marL="412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2pPr>
      <a:lvl3pPr marL="412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3pPr>
      <a:lvl4pPr marL="412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4pPr>
      <a:lvl5pPr marL="412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5pPr>
      <a:lvl6pPr marL="4984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6pPr>
      <a:lvl7pPr marL="9556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7pPr>
      <a:lvl8pPr marL="14128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8pPr>
      <a:lvl9pPr marL="1870075" algn="l" rtl="0" fontAlgn="base">
        <a:spcBef>
          <a:spcPct val="0"/>
        </a:spcBef>
        <a:spcAft>
          <a:spcPct val="0"/>
        </a:spcAft>
        <a:defRPr sz="4400" i="1">
          <a:solidFill>
            <a:schemeClr val="tx1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9pPr>
    </p:titleStyle>
    <p:bodyStyle>
      <a:lvl1pPr marL="41275" algn="ctr" rtl="0" fontAlgn="base">
        <a:spcBef>
          <a:spcPts val="800"/>
        </a:spcBef>
        <a:spcAft>
          <a:spcPct val="0"/>
        </a:spcAft>
        <a:defRPr sz="3200" b="1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1pPr>
      <a:lvl2pPr marL="447675" algn="ctr" rtl="0" fontAlgn="base">
        <a:spcBef>
          <a:spcPts val="700"/>
        </a:spcBef>
        <a:spcAft>
          <a:spcPct val="0"/>
        </a:spcAft>
        <a:defRPr sz="28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2pPr>
      <a:lvl3pPr marL="904875" algn="ctr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3pPr>
      <a:lvl4pPr marL="1362075" algn="ctr" rtl="0" fontAlgn="base">
        <a:spcBef>
          <a:spcPts val="5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4pPr>
      <a:lvl5pPr marL="1819275" algn="ctr" rtl="0" fontAlgn="base">
        <a:spcBef>
          <a:spcPts val="5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5pPr>
      <a:lvl6pPr marL="2276475" algn="ctr" rtl="0" fontAlgn="base">
        <a:spcBef>
          <a:spcPts val="5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6pPr>
      <a:lvl7pPr marL="2733675" algn="ctr" rtl="0" fontAlgn="base">
        <a:spcBef>
          <a:spcPts val="5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7pPr>
      <a:lvl8pPr marL="3190875" algn="ctr" rtl="0" fontAlgn="base">
        <a:spcBef>
          <a:spcPts val="5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8pPr>
      <a:lvl9pPr marL="3648075" algn="ctr" rtl="0" fontAlgn="base">
        <a:spcBef>
          <a:spcPts val="5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vectors/notepad-memo-pencil-writing-note-117597/" TargetMode="External"/><Relationship Id="rId7" Type="http://schemas.openxmlformats.org/officeDocument/2006/relationships/hyperlink" Target="https://creativecommons.org/licenses/by-nc-nd/3.0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rmfyc.es/por-que-ser-socio-de-semfyc/confused-man-and-question-marks-3d-rendered-illustration/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prescription-medicine-bottle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wpixel.com/image/395433/free-illustration-image-choice-background-decision" TargetMode="Externa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xpixel.net/What-Emoji-Icon-Question-Cartoon-Chat-Thinking-6012306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3350">
            <a:normAutofit fontScale="90000"/>
          </a:bodyPr>
          <a:lstStyle/>
          <a:p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990600" y="764704"/>
            <a:ext cx="702310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Times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4000" b="1" dirty="0">
                <a:solidFill>
                  <a:srgbClr val="FFFFCC"/>
                </a:solidFill>
                <a:latin typeface="Helvetica" charset="0"/>
                <a:cs typeface="Helvetica" charset="0"/>
                <a:sym typeface="Helvetica" charset="0"/>
              </a:rPr>
              <a:t>Benzodiazepines - Webinar </a:t>
            </a:r>
          </a:p>
          <a:p>
            <a:endParaRPr lang="en-US" altLang="en-US" sz="2800" b="1" dirty="0">
              <a:solidFill>
                <a:srgbClr val="FFFFCC"/>
              </a:solidFill>
              <a:latin typeface="Helvetica" charset="0"/>
              <a:cs typeface="Helvetica" charset="0"/>
              <a:sym typeface="Helvetica" charset="0"/>
            </a:endParaRPr>
          </a:p>
          <a:p>
            <a:r>
              <a:rPr lang="en-US" altLang="en-US" sz="3200" b="1" dirty="0">
                <a:solidFill>
                  <a:srgbClr val="FFFFCC"/>
                </a:solidFill>
                <a:latin typeface="Helvetica" charset="0"/>
                <a:cs typeface="Helvetica" charset="0"/>
                <a:sym typeface="Helvetica" charset="0"/>
              </a:rPr>
              <a:t>Dr Jeffrey Fehler</a:t>
            </a:r>
          </a:p>
          <a:p>
            <a:r>
              <a:rPr lang="en-US" altLang="en-US" sz="3200" b="1" dirty="0">
                <a:solidFill>
                  <a:srgbClr val="FFFFCC"/>
                </a:solidFill>
                <a:latin typeface="Helvetica" charset="0"/>
                <a:cs typeface="Helvetica" charset="0"/>
                <a:sym typeface="Helvetica" charset="0"/>
              </a:rPr>
              <a:t>Consultant Addictions Psychiatrist</a:t>
            </a:r>
          </a:p>
          <a:p>
            <a:endParaRPr lang="en-US" altLang="en-US" sz="1400" b="1" dirty="0">
              <a:solidFill>
                <a:srgbClr val="FFFFCC"/>
              </a:solidFill>
              <a:latin typeface="Helvetica" charset="0"/>
              <a:cs typeface="Helvetica" charset="0"/>
              <a:sym typeface="Helvetica" charset="0"/>
            </a:endParaRPr>
          </a:p>
          <a:p>
            <a:r>
              <a:rPr lang="en-US" altLang="en-US" sz="3200" b="1" dirty="0">
                <a:solidFill>
                  <a:srgbClr val="FFFFCC"/>
                </a:solidFill>
                <a:latin typeface="Helvetica" charset="0"/>
                <a:cs typeface="Helvetica" charset="0"/>
                <a:sym typeface="Helvetica" charset="0"/>
              </a:rPr>
              <a:t>Clinical Director, Addictions Directorate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72C38E-ADD3-48C4-9A5B-B325832150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568"/>
          <a:stretch/>
        </p:blipFill>
        <p:spPr>
          <a:xfrm>
            <a:off x="199415" y="6281936"/>
            <a:ext cx="8745170" cy="5208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768BAC-799C-4568-A494-9A0E74B0E0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200" y="4620284"/>
            <a:ext cx="2572385" cy="1661652"/>
          </a:xfrm>
          <a:prstGeom prst="rect">
            <a:avLst/>
          </a:prstGeom>
        </p:spPr>
      </p:pic>
      <p:pic>
        <p:nvPicPr>
          <p:cNvPr id="6" name="Picture 3" descr="C:\Users\jfehler\AppData\Local\Microsoft\Windows\Temporary Internet Files\Content.IE5\BRB1D0MX\Pills[1].gif">
            <a:extLst>
              <a:ext uri="{FF2B5EF4-FFF2-40B4-BE49-F238E27FC236}">
                <a16:creationId xmlns:a16="http://schemas.microsoft.com/office/drawing/2014/main" id="{6167C61E-C4DE-4127-B778-C774A4D97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4620284"/>
            <a:ext cx="3333750" cy="161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CFE5127-3BEE-4F45-9B77-556A79CAC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95600"/>
            <a:ext cx="23780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4400" b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AB40E5F-6F72-4B5A-85C9-869623F1E392}"/>
              </a:ext>
            </a:extLst>
          </p:cNvPr>
          <p:cNvSpPr>
            <a:spLocks/>
          </p:cNvSpPr>
          <p:nvPr/>
        </p:nvSpPr>
        <p:spPr bwMode="auto">
          <a:xfrm>
            <a:off x="736551" y="514926"/>
            <a:ext cx="69532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 b="1" dirty="0">
                <a:solidFill>
                  <a:srgbClr val="FFFFCC"/>
                </a:solidFill>
                <a:latin typeface="Arial" panose="020B0604020202020204" pitchFamily="34" charset="0"/>
              </a:rPr>
              <a:t>Benzo’s and analogues</a:t>
            </a:r>
          </a:p>
        </p:txBody>
      </p:sp>
      <p:pic>
        <p:nvPicPr>
          <p:cNvPr id="7" name="Picture 3" descr="C:\Users\jfehler\AppData\Local\Microsoft\Windows\Temporary Internet Files\Content.IE5\BRB1D0MX\Pills[1].gif">
            <a:extLst>
              <a:ext uri="{FF2B5EF4-FFF2-40B4-BE49-F238E27FC236}">
                <a16:creationId xmlns:a16="http://schemas.microsoft.com/office/drawing/2014/main" id="{4680BD95-1BCE-4FA2-B874-451F612B2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51" y="1547056"/>
            <a:ext cx="3333750" cy="24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 descr="Internet">
            <a:extLst>
              <a:ext uri="{FF2B5EF4-FFF2-40B4-BE49-F238E27FC236}">
                <a16:creationId xmlns:a16="http://schemas.microsoft.com/office/drawing/2014/main" id="{4CDF2B5A-95C7-4B54-B85E-5E617CE80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68144" y="2132856"/>
            <a:ext cx="2232248" cy="152474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88CBFF-CB51-44A7-85F6-D05CAE4F55A6}"/>
              </a:ext>
            </a:extLst>
          </p:cNvPr>
          <p:cNvCxnSpPr/>
          <p:nvPr/>
        </p:nvCxnSpPr>
        <p:spPr bwMode="auto">
          <a:xfrm>
            <a:off x="4716016" y="1916832"/>
            <a:ext cx="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gradFill>
              <a:gsLst>
                <a:gs pos="0">
                  <a:schemeClr val="bg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73F086D-3955-4784-B3E6-1CBF8723E127}"/>
              </a:ext>
            </a:extLst>
          </p:cNvPr>
          <p:cNvCxnSpPr>
            <a:cxnSpLocks/>
          </p:cNvCxnSpPr>
          <p:nvPr/>
        </p:nvCxnSpPr>
        <p:spPr bwMode="auto">
          <a:xfrm>
            <a:off x="4067944" y="2895228"/>
            <a:ext cx="1944216" cy="0"/>
          </a:xfrm>
          <a:prstGeom prst="straightConnector1">
            <a:avLst/>
          </a:prstGeom>
          <a:ln>
            <a:solidFill>
              <a:srgbClr val="FFFFCC"/>
            </a:solidFill>
            <a:headEnd type="arrow" w="med" len="med"/>
            <a:tailEnd type="arrow" w="sm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709F36E-DA9A-46FA-8B80-F70AC802A27C}"/>
              </a:ext>
            </a:extLst>
          </p:cNvPr>
          <p:cNvSpPr/>
          <p:nvPr/>
        </p:nvSpPr>
        <p:spPr>
          <a:xfrm>
            <a:off x="700683" y="4383494"/>
            <a:ext cx="7687741" cy="2123658"/>
          </a:xfrm>
          <a:custGeom>
            <a:avLst/>
            <a:gdLst>
              <a:gd name="connsiteX0" fmla="*/ 0 w 7399709"/>
              <a:gd name="connsiteY0" fmla="*/ 0 h 2031325"/>
              <a:gd name="connsiteX1" fmla="*/ 7399709 w 7399709"/>
              <a:gd name="connsiteY1" fmla="*/ 0 h 2031325"/>
              <a:gd name="connsiteX2" fmla="*/ 7399709 w 7399709"/>
              <a:gd name="connsiteY2" fmla="*/ 2031325 h 2031325"/>
              <a:gd name="connsiteX3" fmla="*/ 0 w 7399709"/>
              <a:gd name="connsiteY3" fmla="*/ 2031325 h 2031325"/>
              <a:gd name="connsiteX4" fmla="*/ 0 w 7399709"/>
              <a:gd name="connsiteY4" fmla="*/ 0 h 2031325"/>
              <a:gd name="connsiteX0" fmla="*/ 0 w 7409234"/>
              <a:gd name="connsiteY0" fmla="*/ 0 h 2031325"/>
              <a:gd name="connsiteX1" fmla="*/ 7409234 w 7409234"/>
              <a:gd name="connsiteY1" fmla="*/ 0 h 2031325"/>
              <a:gd name="connsiteX2" fmla="*/ 7399709 w 7409234"/>
              <a:gd name="connsiteY2" fmla="*/ 2031325 h 2031325"/>
              <a:gd name="connsiteX3" fmla="*/ 0 w 7409234"/>
              <a:gd name="connsiteY3" fmla="*/ 2031325 h 2031325"/>
              <a:gd name="connsiteX4" fmla="*/ 0 w 7409234"/>
              <a:gd name="connsiteY4" fmla="*/ 0 h 2031325"/>
              <a:gd name="connsiteX0" fmla="*/ 0 w 7399709"/>
              <a:gd name="connsiteY0" fmla="*/ 0 h 2031325"/>
              <a:gd name="connsiteX1" fmla="*/ 6580559 w 7399709"/>
              <a:gd name="connsiteY1" fmla="*/ 76200 h 2031325"/>
              <a:gd name="connsiteX2" fmla="*/ 7399709 w 7399709"/>
              <a:gd name="connsiteY2" fmla="*/ 2031325 h 2031325"/>
              <a:gd name="connsiteX3" fmla="*/ 0 w 7399709"/>
              <a:gd name="connsiteY3" fmla="*/ 2031325 h 2031325"/>
              <a:gd name="connsiteX4" fmla="*/ 0 w 7399709"/>
              <a:gd name="connsiteY4" fmla="*/ 0 h 203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99709" h="2031325">
                <a:moveTo>
                  <a:pt x="0" y="0"/>
                </a:moveTo>
                <a:lnTo>
                  <a:pt x="6580559" y="76200"/>
                </a:lnTo>
                <a:lnTo>
                  <a:pt x="7399709" y="2031325"/>
                </a:lnTo>
                <a:lnTo>
                  <a:pt x="0" y="203132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ONS (2021, England and Wales) </a:t>
            </a:r>
          </a:p>
          <a:p>
            <a:pPr marL="0" indent="0">
              <a:buNone/>
            </a:pPr>
            <a:endParaRPr lang="en-GB" sz="1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numbers of drug deaths involving benzodiazepines in 2021 (a rise of 13% </a:t>
            </a:r>
            <a:r>
              <a:rPr lang="en-GB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en-GB" sz="1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2020, but that was 19% rise cf. 2019)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582E2D-6293-41A2-8FB4-2B881D5368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4926169"/>
            <a:ext cx="8640960" cy="81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0180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19100" y="153029"/>
            <a:ext cx="8305800" cy="756084"/>
          </a:xfrm>
          <a:ln/>
          <a:effectLst>
            <a:glow rad="76200">
              <a:schemeClr val="accent2">
                <a:satMod val="175000"/>
                <a:alpha val="41000"/>
              </a:schemeClr>
            </a:glow>
          </a:effectLst>
        </p:spPr>
        <p:txBody>
          <a:bodyPr rIns="133350"/>
          <a:lstStyle/>
          <a:p>
            <a:br>
              <a:rPr lang="en-GB" altLang="en-US" sz="3600" b="1" i="0" dirty="0">
                <a:solidFill>
                  <a:srgbClr val="FFFFCC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rPr>
            </a:br>
            <a:r>
              <a:rPr lang="en-GB" altLang="en-US" sz="3400" b="1" i="0" dirty="0">
                <a:solidFill>
                  <a:srgbClr val="FFFFCC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rPr>
              <a:t>CNWL scoping exercise BDZs, 2021</a:t>
            </a:r>
            <a:endParaRPr lang="en-US" altLang="en-US" sz="3400" b="1" i="0" dirty="0">
              <a:solidFill>
                <a:srgbClr val="FFFFCC"/>
              </a:solidFill>
              <a:latin typeface="Arial Bold" charset="0"/>
              <a:ea typeface="ヒラギノ角ゴ ProN W6" charset="0"/>
              <a:cs typeface="ヒラギノ角ゴ ProN W6" charset="0"/>
              <a:sym typeface="Arial Bold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1819275" y="1283666"/>
            <a:ext cx="6912768" cy="5112568"/>
          </a:xfrm>
          <a:ln/>
        </p:spPr>
        <p:txBody>
          <a:bodyPr rIns="133350"/>
          <a:lstStyle/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b="0" dirty="0">
                <a:solidFill>
                  <a:srgbClr val="FFFFCC"/>
                </a:solidFill>
                <a:latin typeface="Arial" charset="0"/>
                <a:sym typeface="Arial" charset="0"/>
              </a:rPr>
              <a:t>No increase in numbers seen during pandemic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b="0" dirty="0">
                <a:solidFill>
                  <a:srgbClr val="FFFFCC"/>
                </a:solidFill>
                <a:latin typeface="Arial" charset="0"/>
                <a:sym typeface="Arial" charset="0"/>
              </a:rPr>
              <a:t>All used other substances  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b="0" dirty="0">
                <a:solidFill>
                  <a:srgbClr val="FFFFCC"/>
                </a:solidFill>
                <a:latin typeface="Arial" charset="0"/>
                <a:sym typeface="Arial" charset="0"/>
              </a:rPr>
              <a:t>Decrease in 2020-21 in 4/5 services - probably reflecting service provision during pandemic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b="0" dirty="0">
                <a:solidFill>
                  <a:srgbClr val="FFFFCC"/>
                </a:solidFill>
                <a:latin typeface="Arial" charset="0"/>
                <a:sym typeface="Arial" charset="0"/>
              </a:rPr>
              <a:t>Broad consensus (but not all) that illicit BDZ use is more prevalent than is recorded or known by services 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b="0" dirty="0">
                <a:solidFill>
                  <a:srgbClr val="FFFFCC"/>
                </a:solidFill>
                <a:latin typeface="Arial" charset="0"/>
                <a:sym typeface="Arial" charset="0"/>
              </a:rPr>
              <a:t>Common views by clinicians of clients under-reporting illicit and prescribed BDZ</a:t>
            </a:r>
          </a:p>
          <a:p>
            <a:pPr marL="498475" lvl="3" algn="l">
              <a:lnSpc>
                <a:spcPct val="90000"/>
              </a:lnSpc>
              <a:spcBef>
                <a:spcPts val="800"/>
              </a:spcBef>
            </a:pPr>
            <a:r>
              <a:rPr lang="en-GB" altLang="en-US" sz="2400" b="0" dirty="0">
                <a:solidFill>
                  <a:srgbClr val="FFFFCC"/>
                </a:solidFill>
                <a:latin typeface="Arial" charset="0"/>
                <a:sym typeface="Arial" charset="0"/>
              </a:rPr>
              <a:t>Some reports of over-reporting</a:t>
            </a:r>
          </a:p>
          <a:p>
            <a:pPr marL="385200" lvl="3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400" b="0" dirty="0">
                <a:solidFill>
                  <a:srgbClr val="FFFFCC"/>
                </a:solidFill>
                <a:latin typeface="Arial" charset="0"/>
                <a:sym typeface="Arial" charset="0"/>
              </a:rPr>
              <a:t>Diazepam remains illicit BDZ of choice Alprazolam use increasing </a:t>
            </a:r>
          </a:p>
          <a:p>
            <a:pPr marL="498475" lvl="3" algn="l">
              <a:lnSpc>
                <a:spcPct val="90000"/>
              </a:lnSpc>
              <a:spcBef>
                <a:spcPts val="1200"/>
              </a:spcBef>
            </a:pPr>
            <a:r>
              <a:rPr lang="en-GB" altLang="en-US" sz="3200" b="0" dirty="0">
                <a:solidFill>
                  <a:srgbClr val="FF0000"/>
                </a:solidFill>
                <a:latin typeface="Arial" charset="0"/>
                <a:sym typeface="Arial" charset="0"/>
              </a:rPr>
              <a:t>MIXED PICTURE…</a:t>
            </a:r>
          </a:p>
          <a:p>
            <a:pPr marL="498475" lvl="3" algn="l">
              <a:lnSpc>
                <a:spcPct val="90000"/>
              </a:lnSpc>
              <a:spcBef>
                <a:spcPts val="800"/>
              </a:spcBef>
            </a:pPr>
            <a:endParaRPr lang="en-GB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98475" lvl="3" algn="l">
              <a:lnSpc>
                <a:spcPct val="90000"/>
              </a:lnSpc>
              <a:spcBef>
                <a:spcPts val="800"/>
              </a:spcBef>
            </a:pPr>
            <a:endParaRPr lang="en-GB" altLang="en-US" sz="105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31AA0E-FBA8-4D6F-B809-5683C31928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68467" y="1014991"/>
            <a:ext cx="1851298" cy="17301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0CB064-0AAC-456E-ADB9-8EB9BF190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996429"/>
            <a:ext cx="1790961" cy="26764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8093213-9178-4541-948C-5810E93B8B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222264" y="5982064"/>
            <a:ext cx="2028064" cy="8759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884582-0299-4F51-B5E9-A50673B3C8AD}"/>
              </a:ext>
            </a:extLst>
          </p:cNvPr>
          <p:cNvSpPr txBox="1"/>
          <p:nvPr/>
        </p:nvSpPr>
        <p:spPr>
          <a:xfrm>
            <a:off x="6222264" y="6858000"/>
            <a:ext cx="202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6" tooltip="http://srmfyc.es/por-que-ser-socio-de-semfyc/confused-man-and-question-marks-3d-rendered-illustration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7" tooltip="https://creativecommons.org/licenses/by-nc-nd/3.0/"/>
              </a:rPr>
              <a:t>CC BY-NC-ND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95755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19100" y="188640"/>
            <a:ext cx="8305800" cy="720080"/>
          </a:xfrm>
          <a:ln/>
          <a:effectLst>
            <a:glow rad="76200">
              <a:schemeClr val="accent2">
                <a:satMod val="175000"/>
                <a:alpha val="41000"/>
              </a:schemeClr>
            </a:glow>
          </a:effectLst>
        </p:spPr>
        <p:txBody>
          <a:bodyPr rIns="133350"/>
          <a:lstStyle/>
          <a:p>
            <a:r>
              <a:rPr lang="en-GB" altLang="en-US" sz="3600" b="1" i="0" dirty="0">
                <a:solidFill>
                  <a:srgbClr val="FFFFCC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rPr>
              <a:t>CNWL scoping exercise, 2021</a:t>
            </a:r>
            <a:endParaRPr lang="en-US" altLang="en-US" sz="3600" b="1" i="0" dirty="0">
              <a:solidFill>
                <a:srgbClr val="FFFFCC"/>
              </a:solidFill>
              <a:latin typeface="Arial Bold" charset="0"/>
              <a:ea typeface="ヒラギノ角ゴ ProN W6" charset="0"/>
              <a:cs typeface="ヒラギノ角ゴ ProN W6" charset="0"/>
              <a:sym typeface="Arial Bold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419100" y="1196752"/>
            <a:ext cx="7848600" cy="5112568"/>
          </a:xfrm>
          <a:ln/>
        </p:spPr>
        <p:txBody>
          <a:bodyPr rIns="133350"/>
          <a:lstStyle/>
          <a:p>
            <a:pPr marL="41275" lvl="2" algn="l">
              <a:lnSpc>
                <a:spcPct val="90000"/>
              </a:lnSpc>
              <a:spcBef>
                <a:spcPts val="800"/>
              </a:spcBef>
            </a:pPr>
            <a:r>
              <a:rPr lang="en-GB" altLang="en-US" sz="3200" b="0" dirty="0">
                <a:solidFill>
                  <a:srgbClr val="FF0000"/>
                </a:solidFill>
                <a:latin typeface="Arial" charset="0"/>
                <a:sym typeface="Arial" charset="0"/>
              </a:rPr>
              <a:t>Prescribing </a:t>
            </a:r>
          </a:p>
          <a:p>
            <a:pPr marL="41275" lvl="2" algn="l">
              <a:lnSpc>
                <a:spcPct val="90000"/>
              </a:lnSpc>
              <a:spcBef>
                <a:spcPts val="800"/>
              </a:spcBef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Variations broadly (but not always) based on lead clinician philosophy, ‘commissioning policy’, role of CNWL in partnership</a:t>
            </a:r>
          </a:p>
          <a:p>
            <a:pPr marL="41275" lvl="2" algn="l">
              <a:lnSpc>
                <a:spcPct val="90000"/>
              </a:lnSpc>
              <a:spcBef>
                <a:spcPts val="800"/>
              </a:spcBef>
            </a:pPr>
            <a:endParaRPr lang="en-GB" altLang="en-US" sz="280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1275" lvl="2" algn="l">
              <a:lnSpc>
                <a:spcPct val="90000"/>
              </a:lnSpc>
              <a:spcBef>
                <a:spcPts val="1800"/>
              </a:spcBef>
            </a:pPr>
            <a:endParaRPr lang="en-GB" altLang="en-US" sz="280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1275" lvl="2" algn="l">
              <a:lnSpc>
                <a:spcPct val="90000"/>
              </a:lnSpc>
              <a:spcBef>
                <a:spcPts val="1800"/>
              </a:spcBef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OPTIONS: </a:t>
            </a:r>
          </a:p>
          <a:p>
            <a:pPr marL="384175" lvl="2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No prescribing at all - referred to GP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Limited prescribing: e.g. complex clients, cases too complex for GP to manage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BDZ prescribing for </a:t>
            </a:r>
            <a:r>
              <a:rPr lang="en-GB" altLang="en-US" sz="2800" b="0" i="1" dirty="0">
                <a:solidFill>
                  <a:srgbClr val="FFFFCC"/>
                </a:solidFill>
                <a:latin typeface="Arial" charset="0"/>
                <a:sym typeface="Arial" charset="0"/>
              </a:rPr>
              <a:t>all</a:t>
            </a: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 dependence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766D11-D323-4B39-A49A-41EAFDC320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80312" y="908720"/>
            <a:ext cx="2016224" cy="18722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4CD2A3-DA85-49E4-B05B-ECE5CA93FD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907704" y="3140968"/>
            <a:ext cx="5040560" cy="85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3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0216"/>
            <a:ext cx="8305800" cy="923908"/>
          </a:xfrm>
          <a:ln/>
          <a:effectLst>
            <a:glow rad="76200">
              <a:schemeClr val="accent2">
                <a:satMod val="175000"/>
                <a:alpha val="41000"/>
              </a:schemeClr>
            </a:glow>
          </a:effectLst>
        </p:spPr>
        <p:txBody>
          <a:bodyPr rIns="133350"/>
          <a:lstStyle/>
          <a:p>
            <a:r>
              <a:rPr lang="en-US" altLang="en-US" sz="3600" b="1" i="0" dirty="0">
                <a:solidFill>
                  <a:srgbClr val="FFFFCC"/>
                </a:solidFill>
                <a:latin typeface="Arial Bold" charset="0"/>
                <a:cs typeface="Arial Bold" charset="0"/>
                <a:sym typeface="Arial Bold" charset="0"/>
              </a:rPr>
              <a:t>Typical BDZ/Hypnotic Guidelines</a:t>
            </a:r>
            <a:endParaRPr lang="en-US" altLang="en-US" sz="3600" b="1" i="0" dirty="0">
              <a:solidFill>
                <a:srgbClr val="FFFFCC"/>
              </a:solidFill>
              <a:latin typeface="Arial Bold" charset="0"/>
              <a:ea typeface="ヒラギノ角ゴ ProN W6" charset="0"/>
              <a:cs typeface="ヒラギノ角ゴ ProN W6" charset="0"/>
              <a:sym typeface="Arial Bold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474803"/>
            <a:ext cx="7848600" cy="4229092"/>
          </a:xfrm>
          <a:solidFill>
            <a:schemeClr val="accent2"/>
          </a:solidFill>
          <a:ln/>
        </p:spPr>
        <p:txBody>
          <a:bodyPr rIns="133350"/>
          <a:lstStyle/>
          <a:p>
            <a:pPr marL="500400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rgbClr val="FFFFCC"/>
                </a:solidFill>
                <a:latin typeface="Arial" charset="0"/>
                <a:cs typeface="Arial" charset="0"/>
                <a:sym typeface="Arial" charset="0"/>
              </a:rPr>
              <a:t>Use lowest BDZ/hypnotic dose for briefest time, e.g. </a:t>
            </a:r>
            <a:r>
              <a:rPr lang="en-GB" altLang="en-US" b="0" dirty="0">
                <a:solidFill>
                  <a:srgbClr val="FFFFCC"/>
                </a:solidFill>
                <a:latin typeface="Arial" pitchFamily="34" charset="0"/>
              </a:rPr>
              <a:t>2-4 weeks </a:t>
            </a:r>
            <a:endParaRPr lang="en-US" altLang="en-US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98475" indent="-342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b="0" dirty="0">
                <a:solidFill>
                  <a:srgbClr val="FFFFCC"/>
                </a:solidFill>
                <a:latin typeface="Arial" charset="0"/>
                <a:cs typeface="Arial" charset="0"/>
                <a:sym typeface="Arial" charset="0"/>
              </a:rPr>
              <a:t>Use only 1 BDZ </a:t>
            </a:r>
          </a:p>
          <a:p>
            <a:pPr marL="498475" indent="-342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b="0" dirty="0">
                <a:solidFill>
                  <a:srgbClr val="FFFFCC"/>
                </a:solidFill>
                <a:latin typeface="Arial" charset="0"/>
                <a:cs typeface="Arial" charset="0"/>
                <a:sym typeface="Arial" charset="0"/>
              </a:rPr>
              <a:t>Dose used should be in therapeutic range (i.e. within BNF limits)</a:t>
            </a:r>
            <a:endParaRPr lang="en-US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98475" indent="-342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b="0" dirty="0">
                <a:solidFill>
                  <a:srgbClr val="FFFFCC"/>
                </a:solidFill>
                <a:latin typeface="Arial" charset="0"/>
                <a:cs typeface="Arial" charset="0"/>
                <a:sym typeface="Arial" charset="0"/>
              </a:rPr>
              <a:t>Only use in acute self-limiting situations/conditions</a:t>
            </a:r>
            <a:endParaRPr lang="en-US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98475" indent="-342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b="0" dirty="0">
                <a:solidFill>
                  <a:srgbClr val="FFFFCC"/>
                </a:solidFill>
                <a:latin typeface="Arial" charset="0"/>
                <a:cs typeface="Arial" charset="0"/>
                <a:sym typeface="Arial" charset="0"/>
              </a:rPr>
              <a:t>Only use for severe symptoms (never mild symptoms)</a:t>
            </a:r>
            <a:endParaRPr lang="en-US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98475" indent="-342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b="0" dirty="0">
                <a:solidFill>
                  <a:srgbClr val="FFFFCC"/>
                </a:solidFill>
                <a:latin typeface="Arial" charset="0"/>
                <a:cs typeface="Arial" charset="0"/>
                <a:sym typeface="Arial" charset="0"/>
              </a:rPr>
              <a:t>Reduce gradually after long term use</a:t>
            </a:r>
            <a:endParaRPr lang="en-US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98475" indent="-3420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b="0" dirty="0">
                <a:solidFill>
                  <a:srgbClr val="FFFFCC"/>
                </a:solidFill>
                <a:latin typeface="Arial" charset="0"/>
                <a:cs typeface="Arial" charset="0"/>
                <a:sym typeface="Arial" charset="0"/>
              </a:rPr>
              <a:t>Do not use in those with a history of addiction</a:t>
            </a:r>
            <a:endParaRPr lang="en-US" altLang="en-US" sz="2400" b="0" dirty="0">
              <a:solidFill>
                <a:srgbClr val="FFFFCC"/>
              </a:solidFill>
              <a:latin typeface="Arial" charset="0"/>
              <a:sym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1611B2-DE7C-4EC2-A7E4-7570F1AE5142}"/>
              </a:ext>
            </a:extLst>
          </p:cNvPr>
          <p:cNvSpPr txBox="1"/>
          <p:nvPr/>
        </p:nvSpPr>
        <p:spPr>
          <a:xfrm>
            <a:off x="1511660" y="5619075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99"/>
                </a:solidFill>
                <a:latin typeface="+mj-lt"/>
              </a:rPr>
              <a:t>BUT I DO FEEL THIS IS OUR BUSINESS WHEN ADDICTION DEVELOPS</a:t>
            </a:r>
          </a:p>
        </p:txBody>
      </p:sp>
    </p:spTree>
    <p:extLst>
      <p:ext uri="{BB962C8B-B14F-4D97-AF65-F5344CB8AC3E}">
        <p14:creationId xmlns:p14="http://schemas.microsoft.com/office/powerpoint/2010/main" val="289567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19100" y="332656"/>
            <a:ext cx="8305800" cy="720080"/>
          </a:xfrm>
          <a:ln/>
          <a:effectLst>
            <a:glow rad="76200">
              <a:schemeClr val="accent2">
                <a:satMod val="175000"/>
                <a:alpha val="41000"/>
              </a:schemeClr>
            </a:glow>
          </a:effectLst>
        </p:spPr>
        <p:txBody>
          <a:bodyPr rIns="133350"/>
          <a:lstStyle/>
          <a:p>
            <a:r>
              <a:rPr lang="en-GB" altLang="en-US" sz="3600" b="1" i="0" dirty="0">
                <a:solidFill>
                  <a:srgbClr val="FFFFCC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rPr>
              <a:t>Next Steps</a:t>
            </a:r>
            <a:endParaRPr lang="en-US" altLang="en-US" sz="3600" b="1" i="0" dirty="0">
              <a:solidFill>
                <a:srgbClr val="FFFFCC"/>
              </a:solidFill>
              <a:latin typeface="Arial Bold" charset="0"/>
              <a:ea typeface="ヒラギノ角ゴ ProN W6" charset="0"/>
              <a:cs typeface="ヒラギノ角ゴ ProN W6" charset="0"/>
              <a:sym typeface="Arial Bold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419100" y="1196752"/>
            <a:ext cx="7848600" cy="4392488"/>
          </a:xfrm>
          <a:ln/>
        </p:spPr>
        <p:txBody>
          <a:bodyPr rIns="133350"/>
          <a:lstStyle/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Education - holistic management 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Some form of uniformity in approach …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Attitude change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altLang="en-US" sz="2800" b="0" dirty="0">
                <a:solidFill>
                  <a:srgbClr val="FFFFCC"/>
                </a:solidFill>
                <a:latin typeface="Arial" charset="0"/>
                <a:sym typeface="Arial" charset="0"/>
              </a:rPr>
              <a:t>Collective ownership</a:t>
            </a:r>
          </a:p>
          <a:p>
            <a:pPr marL="384175" lvl="2" indent="-34290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GB" altLang="en-US" b="0" dirty="0">
              <a:solidFill>
                <a:srgbClr val="FFFFCC"/>
              </a:solidFill>
              <a:latin typeface="Arial" charset="0"/>
              <a:sym typeface="Arial" charset="0"/>
            </a:endParaRPr>
          </a:p>
          <a:p>
            <a:pPr marL="41275" lvl="2" algn="l">
              <a:lnSpc>
                <a:spcPct val="90000"/>
              </a:lnSpc>
              <a:spcBef>
                <a:spcPts val="800"/>
              </a:spcBef>
            </a:pPr>
            <a:endParaRPr lang="en-GB" altLang="en-US" b="0" dirty="0">
              <a:solidFill>
                <a:srgbClr val="FFFFCC"/>
              </a:solidFill>
              <a:latin typeface="Arial" charset="0"/>
              <a:sym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F13038-0301-47A4-97FF-4848112E05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83768" y="3438947"/>
            <a:ext cx="2744279" cy="1736787"/>
          </a:xfrm>
          <a:prstGeom prst="rect">
            <a:avLst/>
          </a:prstGeom>
          <a:solidFill>
            <a:srgbClr val="6666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08D24A-4129-45A5-A86B-F94DF8C9AE72}"/>
              </a:ext>
            </a:extLst>
          </p:cNvPr>
          <p:cNvSpPr txBox="1"/>
          <p:nvPr/>
        </p:nvSpPr>
        <p:spPr>
          <a:xfrm>
            <a:off x="1763688" y="5877272"/>
            <a:ext cx="7220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CC"/>
                </a:solidFill>
                <a:latin typeface="+mj-lt"/>
              </a:rPr>
              <a:t>My Email: jeffrey.fehler@nhs.net</a:t>
            </a:r>
          </a:p>
        </p:txBody>
      </p:sp>
    </p:spTree>
    <p:extLst>
      <p:ext uri="{BB962C8B-B14F-4D97-AF65-F5344CB8AC3E}">
        <p14:creationId xmlns:p14="http://schemas.microsoft.com/office/powerpoint/2010/main" val="174330337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4332</TotalTime>
  <Pages>0</Pages>
  <Words>322</Words>
  <Characters>0</Characters>
  <Application>Microsoft Office PowerPoint</Application>
  <PresentationFormat>On-screen Show (4:3)</PresentationFormat>
  <Lines>0</Lines>
  <Paragraphs>50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Bold</vt:lpstr>
      <vt:lpstr>Calibri</vt:lpstr>
      <vt:lpstr>Helvetica</vt:lpstr>
      <vt:lpstr>Times</vt:lpstr>
      <vt:lpstr>Times New Roman</vt:lpstr>
      <vt:lpstr>ヒラギノ明朝 ProN W3</vt:lpstr>
      <vt:lpstr>ヒラギノ角ゴ ProN W3</vt:lpstr>
      <vt:lpstr>ヒラギノ角ゴ ProN W6</vt:lpstr>
      <vt:lpstr>Title &amp; Subtitle</vt:lpstr>
      <vt:lpstr>      </vt:lpstr>
      <vt:lpstr>PowerPoint Presentation</vt:lpstr>
      <vt:lpstr> CNWL scoping exercise BDZs, 2021</vt:lpstr>
      <vt:lpstr>CNWL scoping exercise, 2021</vt:lpstr>
      <vt:lpstr>Typical BDZ/Hypnotic Guidelines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Neurotoxicity and substance misuse</dc:title>
  <dc:creator>q q</dc:creator>
  <cp:lastModifiedBy>FEHLER, Jeffrey (CENTRAL AND NORTH WEST LONDON NHS FOUNDATION TRUST)</cp:lastModifiedBy>
  <cp:revision>232</cp:revision>
  <cp:lastPrinted>2016-01-01T03:04:25Z</cp:lastPrinted>
  <dcterms:modified xsi:type="dcterms:W3CDTF">2022-08-18T15:29:35Z</dcterms:modified>
</cp:coreProperties>
</file>